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 autoAdjust="0"/>
    <p:restoredTop sz="94660"/>
  </p:normalViewPr>
  <p:slideViewPr>
    <p:cSldViewPr>
      <p:cViewPr varScale="1">
        <p:scale>
          <a:sx n="144" d="100"/>
          <a:sy n="144" d="100"/>
        </p:scale>
        <p:origin x="5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34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64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7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Librarians meeting; Dummy ILL account (with routing rules for safety)</a:t>
            </a:r>
          </a:p>
        </p:txBody>
      </p:sp>
    </p:spTree>
    <p:extLst>
      <p:ext uri="{BB962C8B-B14F-4D97-AF65-F5344CB8AC3E}">
        <p14:creationId xmlns:p14="http://schemas.microsoft.com/office/powerpoint/2010/main" val="325315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53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34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2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1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07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45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211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7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678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80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456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63636"/>
              <a:buChar char="●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025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57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3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5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22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14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14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96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20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9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reedhisttxt-students-studying-in-the-library-april-20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987" y="129949"/>
            <a:ext cx="2832026" cy="188894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528068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Do They Know?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577668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ILL Usability Project at Reed College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27850" y="3611150"/>
            <a:ext cx="26961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6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Eric Alwine</a:t>
            </a:r>
          </a:p>
          <a:p>
            <a:pPr lv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Resource Sharing Specialist</a:t>
            </a:r>
          </a:p>
          <a:p>
            <a:pPr lv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alwinee@reed.edu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3223950" y="3611150"/>
            <a:ext cx="2696100" cy="11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6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Annie Downey</a:t>
            </a:r>
          </a:p>
          <a:p>
            <a:pPr lv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Associate College Librarian &amp; Director of Research Services</a:t>
            </a:r>
          </a:p>
          <a:p>
            <a:pPr lvl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adowney@reed.edu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920050" y="3611150"/>
            <a:ext cx="2696100" cy="11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6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Joe Marquez</a:t>
            </a:r>
          </a:p>
          <a:p>
            <a:pPr lv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Web Services Librarian</a:t>
            </a:r>
          </a:p>
          <a:p>
            <a:pPr lvl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jmarquez@reed.edu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648405" y="-89142"/>
            <a:ext cx="2263800" cy="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Reed College Library (2010)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"/>
    </mc:Choice>
    <mc:Fallback xmlns="">
      <p:transition spd="slow" advTm="16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Worker Perspective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Activities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“A week in the job” notes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“Focus Group”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Tips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Focus on process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Connect end user experience with staff experience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Identify problem points and time spent on tasks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Image result for olympics relay hando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050" y="40475"/>
            <a:ext cx="7260249" cy="50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190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Interdepartmental Outreach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User Experience</a:t>
            </a:r>
          </a:p>
        </p:txBody>
      </p:sp>
      <p:pic>
        <p:nvPicPr>
          <p:cNvPr id="139" name="Shape 139" descr="Computer, User, Icon, Peolpe, Avatar, Group, Peo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862" y="1201160"/>
            <a:ext cx="3324275" cy="33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4" y="29129"/>
            <a:ext cx="9074049" cy="50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550" y="1883274"/>
            <a:ext cx="5284599" cy="31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900" y="2157903"/>
            <a:ext cx="7163925" cy="29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7231275" y="1045800"/>
            <a:ext cx="1846200" cy="39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“If you want to know whether your [service or product]... is easy enough to use, watch some people while they try to use it and note where they run into trouble. Then fix it, and test it again.”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-Steve Krug, </a:t>
            </a:r>
            <a:r>
              <a:rPr lang="en" sz="1200" i="1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Don’t Make Me Think!: A Common Sense Approach to Web Usability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231275" y="1073825"/>
            <a:ext cx="1846200" cy="39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Costs: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Clr>
                <a:srgbClr val="EFEFEF"/>
              </a:buClr>
              <a:buFont typeface="Lato"/>
              <a:buChar char="●"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expensive software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Clr>
                <a:srgbClr val="EFEFEF"/>
              </a:buClr>
              <a:buFont typeface="Lato"/>
              <a:buChar char="●"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equipment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Clr>
                <a:srgbClr val="EFEFEF"/>
              </a:buClr>
              <a:buFont typeface="Lato"/>
              <a:buChar char="●"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appointments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Clr>
                <a:srgbClr val="EFEFEF"/>
              </a:buClr>
              <a:buFont typeface="Lato"/>
              <a:buChar char="●"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time commitment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Clr>
                <a:srgbClr val="EFEFEF"/>
              </a:buClr>
              <a:buFont typeface="Lato"/>
              <a:buChar char="●"/>
            </a:pPr>
            <a:r>
              <a:rPr lang="en" dirty="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incentives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Usability Testing</a:t>
            </a:r>
          </a:p>
        </p:txBody>
      </p:sp>
      <p:pic>
        <p:nvPicPr>
          <p:cNvPr id="154" name="Shape 154" descr="https://www.coredevx.com/site/wp-content/uploads/2016/05/usability-te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19" y="1073832"/>
            <a:ext cx="6908349" cy="38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472579" y="4877022"/>
            <a:ext cx="37587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B7B7B7"/>
                </a:solidFill>
              </a:rPr>
              <a:t>https://www.coredevx.com/site/wp-content/uploads/2016/05/usability-test.jpg</a:t>
            </a:r>
          </a:p>
        </p:txBody>
      </p:sp>
      <p:pic>
        <p:nvPicPr>
          <p:cNvPr id="156" name="Shape 156" descr="Image result for agen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100" y="2919375"/>
            <a:ext cx="2722975" cy="20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Image result for techno dystop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25" y="1073825"/>
            <a:ext cx="3294825" cy="198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Image result for no mone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5900" y="1073821"/>
            <a:ext cx="2305374" cy="21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Image result for time wasti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925" y="3109699"/>
            <a:ext cx="3294825" cy="18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Image result for despair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5899" y="3240244"/>
            <a:ext cx="2305375" cy="1729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uiExpand="1" build="allAtOnce"/>
      <p:bldP spid="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Usability Testing</a:t>
            </a:r>
          </a:p>
        </p:txBody>
      </p:sp>
      <p:pic>
        <p:nvPicPr>
          <p:cNvPr id="166" name="Shape 166" descr="09011617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0906161510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0906161512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91439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0906161510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87" y="61839"/>
            <a:ext cx="8468624" cy="5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559877"/>
            <a:ext cx="85206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ILL Usability Project at Reed College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968750" y="2092800"/>
            <a:ext cx="5206500" cy="95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Our goal: to initiate ongoing assessment and improvement of Reed’s Interlibrary Loan service.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spd="slow" advTm="296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75" y="1080937"/>
            <a:ext cx="952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l="3453" r="3953"/>
          <a:stretch/>
        </p:blipFill>
        <p:spPr>
          <a:xfrm>
            <a:off x="610674" y="1095237"/>
            <a:ext cx="952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 t="3510" b="10021"/>
          <a:stretch/>
        </p:blipFill>
        <p:spPr>
          <a:xfrm>
            <a:off x="1388700" y="4418100"/>
            <a:ext cx="2781300" cy="4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 t="7002" r="32718"/>
          <a:stretch/>
        </p:blipFill>
        <p:spPr>
          <a:xfrm>
            <a:off x="4974000" y="4418105"/>
            <a:ext cx="2781299" cy="4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7">
            <a:alphaModFix/>
          </a:blip>
          <a:srcRect l="1661"/>
          <a:stretch/>
        </p:blipFill>
        <p:spPr>
          <a:xfrm>
            <a:off x="3778449" y="397250"/>
            <a:ext cx="2297374" cy="37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8">
            <a:alphaModFix/>
          </a:blip>
          <a:srcRect t="3997" b="3039"/>
          <a:stretch/>
        </p:blipFill>
        <p:spPr>
          <a:xfrm>
            <a:off x="6531624" y="397250"/>
            <a:ext cx="2297375" cy="3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563175" y="1256912"/>
            <a:ext cx="486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066990" y="2061925"/>
            <a:ext cx="486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329000" y="4348037"/>
            <a:ext cx="486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3939" y="2947954"/>
            <a:ext cx="1419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10">
            <a:alphaModFix/>
          </a:blip>
          <a:srcRect l="13476" t="26203" r="13483" b="9351"/>
          <a:stretch/>
        </p:blipFill>
        <p:spPr>
          <a:xfrm>
            <a:off x="2049164" y="2928041"/>
            <a:ext cx="1419224" cy="6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563175" y="2966991"/>
            <a:ext cx="486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  <p:bldP spid="199" grpId="0"/>
      <p:bldP spid="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main2016081714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599" y="36387"/>
            <a:ext cx="6786798" cy="50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Lessons Learned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94675" y="3805484"/>
            <a:ext cx="5415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Regular usability testing can be cheap and easy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94675" y="2647975"/>
            <a:ext cx="5415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Lato"/>
              <a:buChar char="●"/>
            </a:pP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 little </a:t>
            </a:r>
            <a:r>
              <a:rPr lang="en" sz="1800" dirty="0" smtClean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qualitative </a:t>
            </a: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data can go a long way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94675" y="1550850"/>
            <a:ext cx="5415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Lato"/>
              <a:buChar char="●"/>
            </a:pP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Student workers are an excellent resource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  <p:bldP spid="214" grpId="0"/>
      <p:bldP spid="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Literature</a:t>
            </a:r>
          </a:p>
        </p:txBody>
      </p:sp>
      <p:pic>
        <p:nvPicPr>
          <p:cNvPr id="221" name="Shape 221" descr="Library service design : a LITA guide to holistic assessment, insight, and improve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098" y="2680205"/>
            <a:ext cx="1289375" cy="19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964964" y="1479085"/>
            <a:ext cx="4369500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Rocket surgery made easy : the do-it-yourself guide to finding and fixing usability problems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by Steve Krug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759385" y="3645893"/>
            <a:ext cx="4470600" cy="9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6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Library service design : a LITA guide to holistic assessment, insight, and improvement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by Joe Marquez and Annie Downey</a:t>
            </a:r>
          </a:p>
        </p:txBody>
      </p:sp>
      <p:pic>
        <p:nvPicPr>
          <p:cNvPr id="224" name="Shape 224" descr="Rocket surgery made easy : the do-it-yourself guide to finding and fixing usability problem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14" y="1483835"/>
            <a:ext cx="133350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Image result for question ma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foggy-545838_1920.jpg"/>
          <p:cNvPicPr preferRelativeResize="0"/>
          <p:nvPr/>
        </p:nvPicPr>
        <p:blipFill rotWithShape="1">
          <a:blip r:embed="rId3">
            <a:alphaModFix/>
          </a:blip>
          <a:srcRect t="6912" b="5582"/>
          <a:stretch/>
        </p:blipFill>
        <p:spPr>
          <a:xfrm>
            <a:off x="0" y="0"/>
            <a:ext cx="9144000" cy="53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718650" y="46404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ILL is mysterious.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25" y="70514"/>
            <a:ext cx="8439349" cy="500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LUX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LUX = Library User Experience Group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Mission: To better understand how the library and its resources are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Service Design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“Service design is a holistic, co-creative, and user-centered approach to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understanding customer behavior for the creation or refining of services.”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More than just a process. It is a mindset.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reedhisttxt-student-at-thesis-desk-spring-20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975" y="1311000"/>
            <a:ext cx="4609462" cy="30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S4_CircHoldShel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976" y="1078775"/>
            <a:ext cx="4609475" cy="3457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178974" y="1310999"/>
            <a:ext cx="4609475" cy="3072975"/>
            <a:chOff x="4178974" y="1310999"/>
            <a:chExt cx="4609475" cy="3072975"/>
          </a:xfrm>
        </p:grpSpPr>
        <p:pic>
          <p:nvPicPr>
            <p:cNvPr id="101" name="Shape 101" descr="Floss, Oral, Dental, Hygiene, Care, Flossing, Clean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78974" y="1310999"/>
              <a:ext cx="4609475" cy="3072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 txBox="1"/>
            <p:nvPr/>
          </p:nvSpPr>
          <p:spPr>
            <a:xfrm rot="-1693469">
              <a:off x="5017824" y="2650291"/>
              <a:ext cx="518895" cy="46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 b="1" dirty="0"/>
                <a:t>UX</a:t>
              </a:r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Objectives: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11700" y="1376500"/>
            <a:ext cx="38673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Lato"/>
              <a:buChar char="●"/>
            </a:pP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Improve ILL service for users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1700" y="2429548"/>
            <a:ext cx="3867300" cy="7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Lato"/>
              <a:buChar char="●"/>
            </a:pP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Optimizing and demystifying ILL workflows for staff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11700" y="3708875"/>
            <a:ext cx="38673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Lato"/>
              <a:buChar char="●"/>
            </a:pPr>
            <a:r>
              <a:rPr lang="en" sz="18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Start a usability testing “habit”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178975" y="4314063"/>
            <a:ext cx="2263800" cy="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dirty="0">
                <a:solidFill>
                  <a:srgbClr val="999999"/>
                </a:solidFill>
              </a:rPr>
              <a:t>Reed College Library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9" grpId="0"/>
      <p:bldP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Plan</a:t>
            </a:r>
          </a:p>
        </p:txBody>
      </p:sp>
      <p:pic>
        <p:nvPicPr>
          <p:cNvPr id="108" name="Shape 108" descr="https://upload.wikimedia.org/wikipedia/commons/9/95/Public_Library-_the_work_of_Leyton_Public_Library_Service,_Church_Lane,_Leytonstone,_London,_England,_UK,_September_1944_D22116.jpg"/>
          <p:cNvPicPr preferRelativeResize="0"/>
          <p:nvPr/>
        </p:nvPicPr>
        <p:blipFill rotWithShape="1">
          <a:blip r:embed="rId3">
            <a:alphaModFix/>
          </a:blip>
          <a:srcRect l="1256" r="1334"/>
          <a:stretch/>
        </p:blipFill>
        <p:spPr>
          <a:xfrm>
            <a:off x="2180025" y="0"/>
            <a:ext cx="478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60400" y="1509773"/>
            <a:ext cx="2139900" cy="2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User Experience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ILL Survey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Usability Studies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646674" y="1373248"/>
            <a:ext cx="2139900" cy="2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Staff Experience</a:t>
            </a:r>
          </a:p>
          <a:p>
            <a:pPr lvl="0" algn="r" rt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Workflow Chart</a:t>
            </a:r>
          </a:p>
          <a:p>
            <a:pPr lvl="0" algn="r" rt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Student Worker Perspective</a:t>
            </a:r>
          </a:p>
          <a:p>
            <a:pPr lvl="0" algn="r" rtl="0">
              <a:spcBef>
                <a:spcPts val="0"/>
              </a:spcBef>
              <a:buNone/>
            </a:pP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Interdepartmental Outreach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Workflow Visualization</a:t>
            </a:r>
          </a:p>
        </p:txBody>
      </p:sp>
      <p:pic>
        <p:nvPicPr>
          <p:cNvPr id="116" name="Shape 116" descr="viz-small.png"/>
          <p:cNvPicPr preferRelativeResize="0"/>
          <p:nvPr/>
        </p:nvPicPr>
        <p:blipFill rotWithShape="1">
          <a:blip r:embed="rId3">
            <a:alphaModFix/>
          </a:blip>
          <a:srcRect t="-6859" b="6859"/>
          <a:stretch/>
        </p:blipFill>
        <p:spPr>
          <a:xfrm>
            <a:off x="952500" y="1733110"/>
            <a:ext cx="7239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viz-mediu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00" y="1742713"/>
            <a:ext cx="8022200" cy="22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viz-lar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00" y="1585423"/>
            <a:ext cx="8983401" cy="24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viz-laaar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624" y="955675"/>
            <a:ext cx="8688750" cy="41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viz-killm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675" y="955675"/>
            <a:ext cx="1610884" cy="4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090325" y="3960475"/>
            <a:ext cx="10791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Nope.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372</Words>
  <Application>Microsoft Office PowerPoint</Application>
  <PresentationFormat>On-screen Show (16:9)</PresentationFormat>
  <Paragraphs>85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Lato</vt:lpstr>
      <vt:lpstr>Arial</vt:lpstr>
      <vt:lpstr>simple-dark-2</vt:lpstr>
      <vt:lpstr>What Do They Know?</vt:lpstr>
      <vt:lpstr>The ILL Usability Project at Reed College</vt:lpstr>
      <vt:lpstr>PowerPoint Presentation</vt:lpstr>
      <vt:lpstr>PowerPoint Presentation</vt:lpstr>
      <vt:lpstr>LUX</vt:lpstr>
      <vt:lpstr>Service Design</vt:lpstr>
      <vt:lpstr>Objectives:</vt:lpstr>
      <vt:lpstr>The Plan</vt:lpstr>
      <vt:lpstr>Workflow Visualization</vt:lpstr>
      <vt:lpstr>Student Worker Perspective</vt:lpstr>
      <vt:lpstr>Interdepartmental Outreach</vt:lpstr>
      <vt:lpstr>User Experience</vt:lpstr>
      <vt:lpstr>PowerPoint Presentation</vt:lpstr>
      <vt:lpstr>Usability Testing</vt:lpstr>
      <vt:lpstr>Usability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Literature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They Know?</dc:title>
  <dc:creator>Eric Alwine</dc:creator>
  <cp:lastModifiedBy>Emily Mason</cp:lastModifiedBy>
  <cp:revision>9</cp:revision>
  <dcterms:modified xsi:type="dcterms:W3CDTF">2018-12-20T20:19:11Z</dcterms:modified>
</cp:coreProperties>
</file>