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2" r:id="rId4"/>
    <p:sldId id="258" r:id="rId5"/>
    <p:sldId id="263" r:id="rId6"/>
    <p:sldId id="271" r:id="rId7"/>
    <p:sldId id="259" r:id="rId8"/>
    <p:sldId id="260" r:id="rId9"/>
    <p:sldId id="262" r:id="rId10"/>
    <p:sldId id="261" r:id="rId11"/>
    <p:sldId id="264" r:id="rId12"/>
    <p:sldId id="265" r:id="rId13"/>
    <p:sldId id="274" r:id="rId14"/>
    <p:sldId id="266" r:id="rId15"/>
    <p:sldId id="269"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7" d="100"/>
          <a:sy n="77" d="100"/>
        </p:scale>
        <p:origin x="4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80D4C0-E106-43C2-8D80-0A0D454C11EE}"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38108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80D4C0-E106-43C2-8D80-0A0D454C11EE}"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282459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80D4C0-E106-43C2-8D80-0A0D454C11EE}"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284265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80D4C0-E106-43C2-8D80-0A0D454C11EE}"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6939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0D4C0-E106-43C2-8D80-0A0D454C11EE}"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264520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80D4C0-E106-43C2-8D80-0A0D454C11EE}"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223379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0D4C0-E106-43C2-8D80-0A0D454C11EE}"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233699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80D4C0-E106-43C2-8D80-0A0D454C11EE}"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93072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0D4C0-E106-43C2-8D80-0A0D454C11EE}"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377687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0D4C0-E106-43C2-8D80-0A0D454C11EE}"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35531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0D4C0-E106-43C2-8D80-0A0D454C11EE}"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BDA18-5468-46A3-B0BF-C6E328F42F7F}" type="slidenum">
              <a:rPr lang="en-US" smtClean="0"/>
              <a:t>‹#›</a:t>
            </a:fld>
            <a:endParaRPr lang="en-US"/>
          </a:p>
        </p:txBody>
      </p:sp>
    </p:spTree>
    <p:extLst>
      <p:ext uri="{BB962C8B-B14F-4D97-AF65-F5344CB8AC3E}">
        <p14:creationId xmlns:p14="http://schemas.microsoft.com/office/powerpoint/2010/main" val="12211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D4C0-E106-43C2-8D80-0A0D454C11EE}"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BDA18-5468-46A3-B0BF-C6E328F42F7F}" type="slidenum">
              <a:rPr lang="en-US" smtClean="0"/>
              <a:t>‹#›</a:t>
            </a:fld>
            <a:endParaRPr lang="en-US"/>
          </a:p>
        </p:txBody>
      </p:sp>
    </p:spTree>
    <p:extLst>
      <p:ext uri="{BB962C8B-B14F-4D97-AF65-F5344CB8AC3E}">
        <p14:creationId xmlns:p14="http://schemas.microsoft.com/office/powerpoint/2010/main" val="32540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p62O8H4VRK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YPIb-FIwkg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90575"/>
            <a:ext cx="9807615" cy="2500676"/>
          </a:xfrm>
          <a:ln w="76200">
            <a:solidFill>
              <a:schemeClr val="accent6">
                <a:lumMod val="60000"/>
                <a:lumOff val="40000"/>
              </a:schemeClr>
            </a:solidFill>
          </a:ln>
        </p:spPr>
        <p:txBody>
          <a:bodyPr>
            <a:normAutofit fontScale="90000"/>
          </a:bodyPr>
          <a:lstStyle/>
          <a:p>
            <a:pPr algn="l"/>
            <a:r>
              <a:rPr lang="en-US" sz="4000" dirty="0" smtClean="0">
                <a:solidFill>
                  <a:schemeClr val="accent6">
                    <a:lumMod val="75000"/>
                  </a:schemeClr>
                </a:solidFill>
                <a:latin typeface="Tw Cen MT Condensed Extra Bold" panose="020B0803020202020204" pitchFamily="34" charset="0"/>
              </a:rPr>
              <a:t/>
            </a:r>
            <a:br>
              <a:rPr lang="en-US" sz="4000" dirty="0" smtClean="0">
                <a:solidFill>
                  <a:schemeClr val="accent6">
                    <a:lumMod val="75000"/>
                  </a:schemeClr>
                </a:solidFill>
                <a:latin typeface="Tw Cen MT Condensed Extra Bold" panose="020B0803020202020204" pitchFamily="34" charset="0"/>
              </a:rPr>
            </a:br>
            <a:r>
              <a:rPr lang="en-US" sz="4000" dirty="0" smtClean="0">
                <a:solidFill>
                  <a:schemeClr val="accent6">
                    <a:lumMod val="75000"/>
                  </a:schemeClr>
                </a:solidFill>
                <a:latin typeface="Tw Cen MT Condensed Extra Bold" panose="020B0803020202020204" pitchFamily="34" charset="0"/>
              </a:rPr>
              <a:t>Professional Development for Student Employees:</a:t>
            </a:r>
            <a:br>
              <a:rPr lang="en-US" sz="4000" dirty="0" smtClean="0">
                <a:solidFill>
                  <a:schemeClr val="accent6">
                    <a:lumMod val="75000"/>
                  </a:schemeClr>
                </a:solidFill>
                <a:latin typeface="Tw Cen MT Condensed Extra Bold" panose="020B0803020202020204" pitchFamily="34" charset="0"/>
              </a:rPr>
            </a:br>
            <a:r>
              <a:rPr lang="en-US" sz="4000" dirty="0" smtClean="0">
                <a:solidFill>
                  <a:schemeClr val="accent6">
                    <a:lumMod val="75000"/>
                  </a:schemeClr>
                </a:solidFill>
                <a:latin typeface="Tw Cen MT Condensed Extra Bold" panose="020B0803020202020204" pitchFamily="34" charset="0"/>
              </a:rPr>
              <a:t>Creating and Supporting a Learning Culture</a:t>
            </a:r>
            <a:r>
              <a:rPr lang="en-US" sz="3200" dirty="0" smtClean="0">
                <a:latin typeface="Tw Cen MT Condensed Extra Bold" panose="020B0803020202020204" pitchFamily="34" charset="0"/>
              </a:rPr>
              <a:t/>
            </a:r>
            <a:br>
              <a:rPr lang="en-US" sz="3200" dirty="0" smtClean="0">
                <a:latin typeface="Tw Cen MT Condensed Extra Bold" panose="020B0803020202020204" pitchFamily="34" charset="0"/>
              </a:rPr>
            </a:b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lstStyle/>
          <a:p>
            <a:pPr algn="l"/>
            <a:r>
              <a:rPr lang="en-US" dirty="0" smtClean="0">
                <a:solidFill>
                  <a:schemeClr val="accent6">
                    <a:lumMod val="75000"/>
                  </a:schemeClr>
                </a:solidFill>
                <a:latin typeface="Tw Cen MT" panose="020B0602020104020603" pitchFamily="34" charset="0"/>
              </a:rPr>
              <a:t>Kate Ball Jones</a:t>
            </a:r>
          </a:p>
          <a:p>
            <a:pPr algn="l"/>
            <a:r>
              <a:rPr lang="en-US" dirty="0" smtClean="0">
                <a:solidFill>
                  <a:schemeClr val="accent6">
                    <a:lumMod val="75000"/>
                  </a:schemeClr>
                </a:solidFill>
                <a:latin typeface="Tw Cen MT" panose="020B0602020104020603" pitchFamily="34" charset="0"/>
              </a:rPr>
              <a:t>Resource Sharing Operations Specialist</a:t>
            </a:r>
          </a:p>
          <a:p>
            <a:pPr algn="l"/>
            <a:r>
              <a:rPr lang="en-US" dirty="0" smtClean="0">
                <a:solidFill>
                  <a:schemeClr val="accent6">
                    <a:lumMod val="75000"/>
                  </a:schemeClr>
                </a:solidFill>
                <a:latin typeface="Tw Cen MT" panose="020B0602020104020603" pitchFamily="34" charset="0"/>
              </a:rPr>
              <a:t>University of Oregon Libraries</a:t>
            </a:r>
            <a:endParaRPr lang="en-US" dirty="0">
              <a:solidFill>
                <a:schemeClr val="accent6">
                  <a:lumMod val="75000"/>
                </a:schemeClr>
              </a:solidFill>
              <a:latin typeface="Tw Cen MT" panose="020B06020201040206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392" y="3602038"/>
            <a:ext cx="1273215" cy="1273215"/>
          </a:xfrm>
          <a:prstGeom prst="rect">
            <a:avLst/>
          </a:prstGeom>
        </p:spPr>
      </p:pic>
    </p:spTree>
    <p:extLst>
      <p:ext uri="{BB962C8B-B14F-4D97-AF65-F5344CB8AC3E}">
        <p14:creationId xmlns:p14="http://schemas.microsoft.com/office/powerpoint/2010/main" val="160954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3825"/>
            <a:ext cx="10515600" cy="1171575"/>
          </a:xfrm>
          <a:ln w="57150">
            <a:solidFill>
              <a:schemeClr val="accent6">
                <a:lumMod val="60000"/>
                <a:lumOff val="40000"/>
              </a:schemeClr>
            </a:solidFill>
          </a:ln>
        </p:spPr>
        <p:txBody>
          <a:bodyPr>
            <a:normAutofit fontScale="90000"/>
          </a:bodyPr>
          <a:lstStyle/>
          <a:p>
            <a:r>
              <a:rPr lang="en-US" sz="3200" dirty="0" smtClean="0">
                <a:solidFill>
                  <a:schemeClr val="accent6">
                    <a:lumMod val="75000"/>
                  </a:schemeClr>
                </a:solidFill>
                <a:latin typeface="Tw Cen MT Condensed Extra Bold" panose="020B0803020202020204" pitchFamily="34" charset="0"/>
              </a:rPr>
              <a:t/>
            </a:r>
            <a:br>
              <a:rPr lang="en-US" sz="3200" dirty="0" smtClean="0">
                <a:solidFill>
                  <a:schemeClr val="accent6">
                    <a:lumMod val="75000"/>
                  </a:schemeClr>
                </a:solidFill>
                <a:latin typeface="Tw Cen MT Condensed Extra Bold" panose="020B0803020202020204" pitchFamily="34" charset="0"/>
              </a:rPr>
            </a:br>
            <a:r>
              <a:rPr lang="en-US" sz="3200" dirty="0" smtClean="0">
                <a:solidFill>
                  <a:schemeClr val="accent6">
                    <a:lumMod val="75000"/>
                  </a:schemeClr>
                </a:solidFill>
                <a:latin typeface="Tw Cen MT Condensed Extra Bold" panose="020B0803020202020204" pitchFamily="34" charset="0"/>
              </a:rPr>
              <a:t>SEE </a:t>
            </a:r>
            <a:r>
              <a:rPr lang="en-US" sz="3200" dirty="0">
                <a:solidFill>
                  <a:schemeClr val="accent6">
                    <a:lumMod val="75000"/>
                  </a:schemeClr>
                </a:solidFill>
                <a:latin typeface="Tw Cen MT Condensed Extra Bold" panose="020B0803020202020204" pitchFamily="34" charset="0"/>
              </a:rPr>
              <a:t>Resource </a:t>
            </a:r>
            <a:r>
              <a:rPr lang="en-US" sz="3200" dirty="0" smtClean="0">
                <a:solidFill>
                  <a:schemeClr val="accent6">
                    <a:lumMod val="75000"/>
                  </a:schemeClr>
                </a:solidFill>
                <a:latin typeface="Tw Cen MT Condensed Extra Bold" panose="020B0803020202020204" pitchFamily="34" charset="0"/>
              </a:rPr>
              <a:t>Guide: Employment Essentials &amp; Enhancements</a:t>
            </a:r>
            <a:br>
              <a:rPr lang="en-US" sz="3200" dirty="0" smtClean="0">
                <a:solidFill>
                  <a:schemeClr val="accent6">
                    <a:lumMod val="75000"/>
                  </a:schemeClr>
                </a:solidFill>
                <a:latin typeface="Tw Cen MT Condensed Extra Bold" panose="020B0803020202020204" pitchFamily="34" charset="0"/>
              </a:rPr>
            </a:br>
            <a:r>
              <a:rPr lang="en-US" sz="2800" dirty="0">
                <a:solidFill>
                  <a:schemeClr val="accent6">
                    <a:lumMod val="75000"/>
                  </a:schemeClr>
                </a:solidFill>
                <a:latin typeface="Tw Cen MT" panose="020B0602020104020603" pitchFamily="34" charset="0"/>
              </a:rPr>
              <a:t>http://uosee.uoregon.edu/2015/08/11/see-resource-guide/</a:t>
            </a:r>
            <a:br>
              <a:rPr lang="en-US" sz="2800" dirty="0">
                <a:solidFill>
                  <a:schemeClr val="accent6">
                    <a:lumMod val="75000"/>
                  </a:schemeClr>
                </a:solidFill>
                <a:latin typeface="Tw Cen MT" panose="020B0602020104020603" pitchFamily="34" charset="0"/>
              </a:rPr>
            </a:br>
            <a:endParaRPr lang="en-US" sz="32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idx="1"/>
          </p:nvPr>
        </p:nvSpPr>
        <p:spPr>
          <a:xfrm>
            <a:off x="838200" y="1600201"/>
            <a:ext cx="4648199" cy="4101052"/>
          </a:xfrm>
        </p:spPr>
        <p:txBody>
          <a:bodyPr>
            <a:normAutofit fontScale="92500" lnSpcReduction="10000"/>
          </a:bodyPr>
          <a:lstStyle/>
          <a:p>
            <a:pPr marL="0" indent="0">
              <a:buNone/>
            </a:pPr>
            <a:endParaRPr lang="en-US" dirty="0">
              <a:solidFill>
                <a:schemeClr val="accent6">
                  <a:lumMod val="75000"/>
                </a:schemeClr>
              </a:solidFill>
              <a:latin typeface="Tw Cen MT" panose="020B0602020104020603" pitchFamily="34" charset="0"/>
            </a:endParaRPr>
          </a:p>
          <a:p>
            <a:pPr marL="0" indent="0">
              <a:buNone/>
            </a:pPr>
            <a:r>
              <a:rPr lang="en-US" b="1" dirty="0" smtClean="0">
                <a:solidFill>
                  <a:schemeClr val="accent6">
                    <a:lumMod val="75000"/>
                  </a:schemeClr>
                </a:solidFill>
                <a:latin typeface="Tw Cen MT" panose="020B0602020104020603" pitchFamily="34" charset="0"/>
              </a:rPr>
              <a:t>Core Strategies </a:t>
            </a:r>
          </a:p>
          <a:p>
            <a:pPr lvl="1"/>
            <a:r>
              <a:rPr lang="en-US" dirty="0" smtClean="0">
                <a:solidFill>
                  <a:schemeClr val="accent6">
                    <a:lumMod val="75000"/>
                  </a:schemeClr>
                </a:solidFill>
                <a:latin typeface="Tw Cen MT" panose="020B0602020104020603" pitchFamily="34" charset="0"/>
              </a:rPr>
              <a:t>Learning-Focused</a:t>
            </a:r>
          </a:p>
          <a:p>
            <a:pPr lvl="1"/>
            <a:r>
              <a:rPr lang="en-US" dirty="0" smtClean="0">
                <a:solidFill>
                  <a:schemeClr val="accent6">
                    <a:lumMod val="75000"/>
                  </a:schemeClr>
                </a:solidFill>
                <a:latin typeface="Tw Cen MT" panose="020B0602020104020603" pitchFamily="34" charset="0"/>
              </a:rPr>
              <a:t>Inclusive</a:t>
            </a:r>
          </a:p>
          <a:p>
            <a:pPr lvl="1"/>
            <a:r>
              <a:rPr lang="en-US" dirty="0" smtClean="0">
                <a:solidFill>
                  <a:schemeClr val="accent6">
                    <a:lumMod val="75000"/>
                  </a:schemeClr>
                </a:solidFill>
                <a:latin typeface="Tw Cen MT" panose="020B0602020104020603" pitchFamily="34" charset="0"/>
              </a:rPr>
              <a:t>Mentoring</a:t>
            </a:r>
          </a:p>
          <a:p>
            <a:pPr marL="0" indent="0">
              <a:buNone/>
            </a:pPr>
            <a:endParaRPr lang="en-US" dirty="0">
              <a:solidFill>
                <a:schemeClr val="accent6">
                  <a:lumMod val="75000"/>
                </a:schemeClr>
              </a:solidFill>
              <a:latin typeface="Tw Cen MT" panose="020B0602020104020603" pitchFamily="34" charset="0"/>
            </a:endParaRPr>
          </a:p>
          <a:p>
            <a:pPr marL="0" indent="0">
              <a:buNone/>
            </a:pPr>
            <a:r>
              <a:rPr lang="en-US" b="1" dirty="0" smtClean="0">
                <a:solidFill>
                  <a:schemeClr val="accent6">
                    <a:lumMod val="75000"/>
                  </a:schemeClr>
                </a:solidFill>
                <a:latin typeface="Tw Cen MT" panose="020B0602020104020603" pitchFamily="34" charset="0"/>
              </a:rPr>
              <a:t>Checklist Areas of Focus</a:t>
            </a:r>
          </a:p>
          <a:p>
            <a:pPr lvl="1"/>
            <a:r>
              <a:rPr lang="en-US" dirty="0" smtClean="0">
                <a:solidFill>
                  <a:schemeClr val="accent6">
                    <a:lumMod val="75000"/>
                  </a:schemeClr>
                </a:solidFill>
                <a:latin typeface="Tw Cen MT" panose="020B0602020104020603" pitchFamily="34" charset="0"/>
              </a:rPr>
              <a:t>Recruitment </a:t>
            </a:r>
            <a:r>
              <a:rPr lang="en-US" dirty="0">
                <a:solidFill>
                  <a:schemeClr val="accent6">
                    <a:lumMod val="75000"/>
                  </a:schemeClr>
                </a:solidFill>
                <a:latin typeface="Tw Cen MT" panose="020B0602020104020603" pitchFamily="34" charset="0"/>
              </a:rPr>
              <a:t>and Hiring</a:t>
            </a:r>
          </a:p>
          <a:p>
            <a:pPr lvl="1"/>
            <a:r>
              <a:rPr lang="en-US" dirty="0" smtClean="0">
                <a:solidFill>
                  <a:schemeClr val="accent6">
                    <a:lumMod val="75000"/>
                  </a:schemeClr>
                </a:solidFill>
                <a:latin typeface="Tw Cen MT" panose="020B0602020104020603" pitchFamily="34" charset="0"/>
              </a:rPr>
              <a:t>Orientation </a:t>
            </a:r>
            <a:r>
              <a:rPr lang="en-US" dirty="0">
                <a:solidFill>
                  <a:schemeClr val="accent6">
                    <a:lumMod val="75000"/>
                  </a:schemeClr>
                </a:solidFill>
                <a:latin typeface="Tw Cen MT" panose="020B0602020104020603" pitchFamily="34" charset="0"/>
              </a:rPr>
              <a:t>and Training</a:t>
            </a:r>
          </a:p>
          <a:p>
            <a:pPr lvl="1"/>
            <a:r>
              <a:rPr lang="en-US" dirty="0" smtClean="0">
                <a:solidFill>
                  <a:schemeClr val="accent6">
                    <a:lumMod val="75000"/>
                  </a:schemeClr>
                </a:solidFill>
                <a:latin typeface="Tw Cen MT" panose="020B0602020104020603" pitchFamily="34" charset="0"/>
              </a:rPr>
              <a:t>Performance </a:t>
            </a:r>
            <a:r>
              <a:rPr lang="en-US" dirty="0">
                <a:solidFill>
                  <a:schemeClr val="accent6">
                    <a:lumMod val="75000"/>
                  </a:schemeClr>
                </a:solidFill>
                <a:latin typeface="Tw Cen MT" panose="020B0602020104020603" pitchFamily="34" charset="0"/>
              </a:rPr>
              <a:t>Management and </a:t>
            </a:r>
            <a:r>
              <a:rPr lang="en-US" dirty="0" smtClean="0">
                <a:solidFill>
                  <a:schemeClr val="accent6">
                    <a:lumMod val="75000"/>
                  </a:schemeClr>
                </a:solidFill>
                <a:latin typeface="Tw Cen MT" panose="020B0602020104020603" pitchFamily="34" charset="0"/>
              </a:rPr>
              <a:t>Review</a:t>
            </a:r>
          </a:p>
          <a:p>
            <a:pPr marL="457200" lvl="1" indent="0">
              <a:buNone/>
            </a:pPr>
            <a:endParaRPr lang="en-US" dirty="0" smtClean="0">
              <a:solidFill>
                <a:schemeClr val="accent6">
                  <a:lumMod val="75000"/>
                </a:schemeClr>
              </a:solidFill>
              <a:latin typeface="Tw Cen MT" panose="020B0602020104020603" pitchFamily="34" charset="0"/>
            </a:endParaRPr>
          </a:p>
          <a:p>
            <a:pPr marL="457200" lvl="1" indent="0">
              <a:buNone/>
            </a:pPr>
            <a:endParaRPr lang="en-US" dirty="0">
              <a:latin typeface="Tw Cen MT" panose="020B06020201040206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1600201"/>
            <a:ext cx="5867401" cy="3834352"/>
          </a:xfrm>
          <a:prstGeom prst="rect">
            <a:avLst/>
          </a:prstGeom>
        </p:spPr>
      </p:pic>
      <p:sp>
        <p:nvSpPr>
          <p:cNvPr id="9" name="TextBox 8"/>
          <p:cNvSpPr txBox="1"/>
          <p:nvPr/>
        </p:nvSpPr>
        <p:spPr>
          <a:xfrm>
            <a:off x="838200" y="6000750"/>
            <a:ext cx="10296525" cy="369332"/>
          </a:xfrm>
          <a:prstGeom prst="rect">
            <a:avLst/>
          </a:prstGeom>
          <a:noFill/>
        </p:spPr>
        <p:txBody>
          <a:bodyPr wrap="square" rtlCol="0">
            <a:spAutoFit/>
          </a:bodyPr>
          <a:lstStyle/>
          <a:p>
            <a:pPr algn="ctr"/>
            <a:r>
              <a:rPr lang="en-US" b="1" dirty="0" smtClean="0">
                <a:solidFill>
                  <a:schemeClr val="accent6">
                    <a:lumMod val="75000"/>
                  </a:schemeClr>
                </a:solidFill>
                <a:latin typeface="Tw Cen MT" panose="020B0602020104020603" pitchFamily="34" charset="0"/>
              </a:rPr>
              <a:t>SEE </a:t>
            </a:r>
            <a:r>
              <a:rPr lang="en-US" b="1" dirty="0">
                <a:solidFill>
                  <a:schemeClr val="accent6">
                    <a:lumMod val="75000"/>
                  </a:schemeClr>
                </a:solidFill>
                <a:latin typeface="Tw Cen MT" panose="020B0602020104020603" pitchFamily="34" charset="0"/>
              </a:rPr>
              <a:t>Opportunity Worksheets</a:t>
            </a:r>
            <a:r>
              <a:rPr lang="en-US" dirty="0">
                <a:solidFill>
                  <a:schemeClr val="accent6">
                    <a:lumMod val="75000"/>
                  </a:schemeClr>
                </a:solidFill>
                <a:latin typeface="Tw Cen MT" panose="020B0602020104020603" pitchFamily="34" charset="0"/>
              </a:rPr>
              <a:t>: http://uosee.uoregon.edu/2015/08/28/see-opportunity-worksheets/</a:t>
            </a:r>
          </a:p>
        </p:txBody>
      </p:sp>
    </p:spTree>
    <p:extLst>
      <p:ext uri="{BB962C8B-B14F-4D97-AF65-F5344CB8AC3E}">
        <p14:creationId xmlns:p14="http://schemas.microsoft.com/office/powerpoint/2010/main" val="2676677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a:ln w="57150">
            <a:solidFill>
              <a:schemeClr val="accent6">
                <a:lumMod val="60000"/>
                <a:lumOff val="40000"/>
              </a:schemeClr>
            </a:solidFill>
          </a:ln>
        </p:spPr>
        <p:txBody>
          <a:bodyPr>
            <a:normAutofit/>
          </a:bodyPr>
          <a:lstStyle/>
          <a:p>
            <a:pPr algn="ctr"/>
            <a:r>
              <a:rPr lang="en-US" sz="3600" dirty="0" smtClean="0">
                <a:solidFill>
                  <a:schemeClr val="accent6">
                    <a:lumMod val="75000"/>
                  </a:schemeClr>
                </a:solidFill>
                <a:latin typeface="Tw Cen MT Condensed Extra Bold" panose="020B0803020202020204" pitchFamily="34" charset="0"/>
              </a:rPr>
              <a:t>Recruitment and Hiring </a:t>
            </a:r>
            <a:endParaRPr lang="en-US" sz="36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idx="1"/>
          </p:nvPr>
        </p:nvSpPr>
        <p:spPr>
          <a:xfrm>
            <a:off x="838200" y="1562100"/>
            <a:ext cx="10515600" cy="4614863"/>
          </a:xfrm>
        </p:spPr>
        <p:txBody>
          <a:bodyPr>
            <a:normAutofit fontScale="70000" lnSpcReduction="20000"/>
          </a:bodyPr>
          <a:lstStyle/>
          <a:p>
            <a:r>
              <a:rPr lang="en-US" dirty="0" smtClean="0">
                <a:solidFill>
                  <a:schemeClr val="accent6">
                    <a:lumMod val="75000"/>
                  </a:schemeClr>
                </a:solidFill>
                <a:latin typeface="Tw Cen MT" panose="020B0602020104020603" pitchFamily="34" charset="0"/>
              </a:rPr>
              <a:t>Revise position descriptions to include learning outcomes that demonstrate what transferrable skills can be acquired on the job.</a:t>
            </a:r>
          </a:p>
          <a:p>
            <a:endParaRPr lang="en-US" dirty="0" smtClean="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Remove gendered language, acronyms, and unnecessary physical requirements.</a:t>
            </a:r>
          </a:p>
          <a:p>
            <a:endParaRPr lang="en-US" dirty="0" smtClean="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Reach out to promote available jobs through on-campus partners that reach a diverse population of students.</a:t>
            </a:r>
          </a:p>
          <a:p>
            <a:endParaRPr lang="en-US" dirty="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Post open positions through online resources that promote accessibility.</a:t>
            </a:r>
          </a:p>
          <a:p>
            <a:endParaRPr lang="en-US" dirty="0" smtClean="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Conduct interviews with a set list of questions – give candidates a few minutes with printed set of questions to accommodate different learning and processing styles.</a:t>
            </a:r>
          </a:p>
          <a:p>
            <a:endParaRPr lang="en-US" dirty="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Follow up with candidates who were not selected and offer to provide feedback, if requested.</a:t>
            </a:r>
            <a:r>
              <a:rPr lang="en-US" dirty="0" smtClean="0"/>
              <a:t/>
            </a:r>
            <a:br>
              <a:rPr lang="en-US" dirty="0" smtClean="0"/>
            </a:br>
            <a:endParaRPr lang="en-US"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79323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84176"/>
            <a:ext cx="10801548" cy="958850"/>
          </a:xfrm>
          <a:ln w="57150">
            <a:solidFill>
              <a:schemeClr val="accent6">
                <a:lumMod val="60000"/>
                <a:lumOff val="40000"/>
              </a:schemeClr>
            </a:solidFill>
          </a:ln>
        </p:spPr>
        <p:txBody>
          <a:bodyPr>
            <a:normAutofit/>
          </a:bodyPr>
          <a:lstStyle/>
          <a:p>
            <a:pPr algn="ctr"/>
            <a:r>
              <a:rPr lang="en-US" sz="3600" dirty="0" smtClean="0">
                <a:solidFill>
                  <a:schemeClr val="accent6">
                    <a:lumMod val="75000"/>
                  </a:schemeClr>
                </a:solidFill>
                <a:latin typeface="Tw Cen MT Condensed Extra Bold" panose="020B0803020202020204" pitchFamily="34" charset="0"/>
              </a:rPr>
              <a:t>Orientation and Training</a:t>
            </a:r>
            <a:endParaRPr lang="en-US" sz="3600" dirty="0">
              <a:solidFill>
                <a:schemeClr val="accent6">
                  <a:lumMod val="75000"/>
                </a:schemeClr>
              </a:solidFill>
              <a:latin typeface="Tw Cen MT Condensed Extra Bold" panose="020B0803020202020204" pitchFamily="34" charset="0"/>
            </a:endParaRPr>
          </a:p>
        </p:txBody>
      </p:sp>
      <p:sp>
        <p:nvSpPr>
          <p:cNvPr id="5" name="Content Placeholder 4"/>
          <p:cNvSpPr>
            <a:spLocks noGrp="1"/>
          </p:cNvSpPr>
          <p:nvPr>
            <p:ph idx="1"/>
          </p:nvPr>
        </p:nvSpPr>
        <p:spPr>
          <a:xfrm>
            <a:off x="838201" y="1647824"/>
            <a:ext cx="10801548" cy="4600575"/>
          </a:xfrm>
        </p:spPr>
        <p:txBody>
          <a:bodyPr>
            <a:normAutofit fontScale="92500" lnSpcReduction="10000"/>
          </a:bodyPr>
          <a:lstStyle/>
          <a:p>
            <a:r>
              <a:rPr lang="en-US" sz="2000" dirty="0" smtClean="0">
                <a:solidFill>
                  <a:schemeClr val="accent6">
                    <a:lumMod val="75000"/>
                  </a:schemeClr>
                </a:solidFill>
                <a:latin typeface="Tw Cen MT" panose="020B0602020104020603" pitchFamily="34" charset="0"/>
              </a:rPr>
              <a:t>Create a concrete orientation and training plan – put it in writing &amp; make it consistent.</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Take time to explain the big picture of your library’s processes, mission statement, and core values.</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Model tasks, behaviors, and attitudes that reflect a learning culture – Questions are awesome! </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Train experienced students to mentor new students.</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Provide access to professional development beyond task-based training.</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Fall Orientation for all Library Student Assistants.</a:t>
            </a:r>
          </a:p>
          <a:p>
            <a:pPr lvl="1">
              <a:buFont typeface="Courier New" panose="02070309020205020404" pitchFamily="49" charset="0"/>
              <a:buChar char="o"/>
            </a:pPr>
            <a:r>
              <a:rPr lang="en-US" sz="1800" dirty="0" smtClean="0">
                <a:solidFill>
                  <a:schemeClr val="accent6">
                    <a:lumMod val="75000"/>
                  </a:schemeClr>
                </a:solidFill>
                <a:latin typeface="Tw Cen MT" panose="020B0602020104020603" pitchFamily="34" charset="0"/>
              </a:rPr>
              <a:t>Returning students volunteer to facilitate table discussions for leadership experience.</a:t>
            </a:r>
          </a:p>
          <a:p>
            <a:pPr lvl="1">
              <a:buFont typeface="Courier New" panose="02070309020205020404" pitchFamily="49" charset="0"/>
              <a:buChar char="o"/>
            </a:pPr>
            <a:r>
              <a:rPr lang="en-US" sz="1800" dirty="0" smtClean="0">
                <a:solidFill>
                  <a:schemeClr val="accent6">
                    <a:lumMod val="75000"/>
                  </a:schemeClr>
                </a:solidFill>
                <a:latin typeface="Tw Cen MT" panose="020B0602020104020603" pitchFamily="34" charset="0"/>
              </a:rPr>
              <a:t>Student-created orientation video highlighting transferrable </a:t>
            </a:r>
            <a:r>
              <a:rPr lang="en-US" sz="1800" dirty="0">
                <a:solidFill>
                  <a:schemeClr val="accent6">
                    <a:lumMod val="75000"/>
                  </a:schemeClr>
                </a:solidFill>
                <a:latin typeface="Tw Cen MT" panose="020B0602020104020603" pitchFamily="34" charset="0"/>
              </a:rPr>
              <a:t>skills. </a:t>
            </a:r>
            <a:endParaRPr lang="en-US" sz="1800" dirty="0" smtClean="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24263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62O8H4VRKs"/>
          <p:cNvPicPr>
            <a:picLocks noRot="1" noChangeAspect="1"/>
          </p:cNvPicPr>
          <p:nvPr>
            <a:videoFile r:link="rId1"/>
          </p:nvPr>
        </p:nvPicPr>
        <p:blipFill>
          <a:blip r:embed="rId3"/>
          <a:stretch>
            <a:fillRect/>
          </a:stretch>
        </p:blipFill>
        <p:spPr>
          <a:xfrm>
            <a:off x="1738842" y="666750"/>
            <a:ext cx="8652933" cy="4867275"/>
          </a:xfrm>
          <a:prstGeom prst="rect">
            <a:avLst/>
          </a:prstGeom>
        </p:spPr>
      </p:pic>
      <p:sp>
        <p:nvSpPr>
          <p:cNvPr id="3" name="TextBox 2"/>
          <p:cNvSpPr txBox="1"/>
          <p:nvPr/>
        </p:nvSpPr>
        <p:spPr>
          <a:xfrm>
            <a:off x="1738842" y="5715000"/>
            <a:ext cx="8652933" cy="646331"/>
          </a:xfrm>
          <a:prstGeom prst="rect">
            <a:avLst/>
          </a:prstGeom>
          <a:noFill/>
          <a:ln w="57150">
            <a:solidFill>
              <a:schemeClr val="accent6">
                <a:lumMod val="60000"/>
                <a:lumOff val="40000"/>
              </a:schemeClr>
            </a:solidFill>
          </a:ln>
        </p:spPr>
        <p:txBody>
          <a:bodyPr wrap="square" rtlCol="0">
            <a:spAutoFit/>
          </a:bodyPr>
          <a:lstStyle/>
          <a:p>
            <a:pPr algn="ctr"/>
            <a:r>
              <a:rPr lang="en-US" b="1" dirty="0" smtClean="0">
                <a:solidFill>
                  <a:schemeClr val="accent6">
                    <a:lumMod val="75000"/>
                  </a:schemeClr>
                </a:solidFill>
                <a:latin typeface="Tw Cen MT Condensed Extra Bold" panose="020B0803020202020204" pitchFamily="34" charset="0"/>
              </a:rPr>
              <a:t>UO Libraries Fall Orientation Video: created for students by students</a:t>
            </a:r>
          </a:p>
          <a:p>
            <a:pPr algn="ctr"/>
            <a:r>
              <a:rPr lang="en-US" dirty="0" smtClean="0">
                <a:solidFill>
                  <a:schemeClr val="accent6">
                    <a:lumMod val="75000"/>
                  </a:schemeClr>
                </a:solidFill>
                <a:latin typeface="Tw Cen MT Condensed Extra Bold" panose="020B0803020202020204" pitchFamily="34" charset="0"/>
              </a:rPr>
              <a:t>https</a:t>
            </a:r>
            <a:r>
              <a:rPr lang="en-US" dirty="0">
                <a:solidFill>
                  <a:schemeClr val="accent6">
                    <a:lumMod val="75000"/>
                  </a:schemeClr>
                </a:solidFill>
                <a:latin typeface="Tw Cen MT Condensed Extra Bold" panose="020B0803020202020204" pitchFamily="34" charset="0"/>
              </a:rPr>
              <a:t>://www.youtube.com/watch?v=p62O8H4VRKs</a:t>
            </a:r>
          </a:p>
        </p:txBody>
      </p:sp>
    </p:spTree>
    <p:extLst>
      <p:ext uri="{BB962C8B-B14F-4D97-AF65-F5344CB8AC3E}">
        <p14:creationId xmlns:p14="http://schemas.microsoft.com/office/powerpoint/2010/main" val="54253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700"/>
          </a:xfrm>
          <a:ln w="57150">
            <a:solidFill>
              <a:schemeClr val="accent6">
                <a:lumMod val="60000"/>
                <a:lumOff val="40000"/>
              </a:schemeClr>
            </a:solidFill>
          </a:ln>
        </p:spPr>
        <p:txBody>
          <a:bodyPr>
            <a:normAutofit/>
          </a:bodyPr>
          <a:lstStyle/>
          <a:p>
            <a:pPr algn="ctr"/>
            <a:r>
              <a:rPr lang="en-US" sz="3600" dirty="0" smtClean="0">
                <a:solidFill>
                  <a:schemeClr val="accent6">
                    <a:lumMod val="75000"/>
                  </a:schemeClr>
                </a:solidFill>
                <a:latin typeface="Tw Cen MT Condensed Extra Bold" panose="020B0803020202020204" pitchFamily="34" charset="0"/>
              </a:rPr>
              <a:t>Performance Management &amp; Review</a:t>
            </a:r>
            <a:endParaRPr lang="en-US" sz="36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idx="1"/>
          </p:nvPr>
        </p:nvSpPr>
        <p:spPr>
          <a:xfrm>
            <a:off x="838200" y="1609725"/>
            <a:ext cx="10515600" cy="4567238"/>
          </a:xfrm>
        </p:spPr>
        <p:txBody>
          <a:bodyPr>
            <a:normAutofit fontScale="92500" lnSpcReduction="20000"/>
          </a:bodyPr>
          <a:lstStyle/>
          <a:p>
            <a:pPr marL="0" indent="0">
              <a:buNone/>
            </a:pPr>
            <a:r>
              <a:rPr lang="en-US" dirty="0" smtClean="0">
                <a:solidFill>
                  <a:schemeClr val="accent6">
                    <a:lumMod val="75000"/>
                  </a:schemeClr>
                </a:solidFill>
                <a:latin typeface="Tw Cen MT" panose="020B0602020104020603" pitchFamily="34" charset="0"/>
              </a:rPr>
              <a:t>Create a performance evaluation template – share with students as part of orientation so they understand expectations from the beginning.</a:t>
            </a:r>
            <a:endParaRPr lang="en-US" dirty="0">
              <a:solidFill>
                <a:schemeClr val="accent6">
                  <a:lumMod val="75000"/>
                </a:schemeClr>
              </a:solidFill>
              <a:latin typeface="Tw Cen MT" panose="020B0602020104020603" pitchFamily="34" charset="0"/>
            </a:endParaRPr>
          </a:p>
          <a:p>
            <a:pPr marL="0" indent="0">
              <a:buNone/>
            </a:pPr>
            <a:r>
              <a:rPr lang="en-US" dirty="0">
                <a:solidFill>
                  <a:schemeClr val="accent6">
                    <a:lumMod val="75000"/>
                  </a:schemeClr>
                </a:solidFill>
                <a:latin typeface="Tw Cen MT" panose="020B0602020104020603" pitchFamily="34" charset="0"/>
              </a:rPr>
              <a:t/>
            </a:r>
            <a:br>
              <a:rPr lang="en-US" dirty="0">
                <a:solidFill>
                  <a:schemeClr val="accent6">
                    <a:lumMod val="75000"/>
                  </a:schemeClr>
                </a:solidFill>
                <a:latin typeface="Tw Cen MT" panose="020B0602020104020603" pitchFamily="34" charset="0"/>
              </a:rPr>
            </a:br>
            <a:r>
              <a:rPr lang="en-US" dirty="0">
                <a:solidFill>
                  <a:schemeClr val="accent6">
                    <a:lumMod val="75000"/>
                  </a:schemeClr>
                </a:solidFill>
                <a:latin typeface="Tw Cen MT" panose="020B0602020104020603" pitchFamily="34" charset="0"/>
              </a:rPr>
              <a:t>Create a review timeline and make raises and promotions tied to reviews.  Make </a:t>
            </a:r>
            <a:r>
              <a:rPr lang="en-US" dirty="0" smtClean="0">
                <a:solidFill>
                  <a:schemeClr val="accent6">
                    <a:lumMod val="75000"/>
                  </a:schemeClr>
                </a:solidFill>
                <a:latin typeface="Tw Cen MT" panose="020B0602020104020603" pitchFamily="34" charset="0"/>
              </a:rPr>
              <a:t>this process transparent &amp; consistent for </a:t>
            </a:r>
            <a:r>
              <a:rPr lang="en-US" dirty="0">
                <a:solidFill>
                  <a:schemeClr val="accent6">
                    <a:lumMod val="75000"/>
                  </a:schemeClr>
                </a:solidFill>
                <a:latin typeface="Tw Cen MT" panose="020B0602020104020603" pitchFamily="34" charset="0"/>
              </a:rPr>
              <a:t>all employees.</a:t>
            </a:r>
          </a:p>
          <a:p>
            <a:pPr marL="0" indent="0">
              <a:buNone/>
            </a:pPr>
            <a:r>
              <a:rPr lang="en-US" dirty="0">
                <a:solidFill>
                  <a:schemeClr val="accent6">
                    <a:lumMod val="75000"/>
                  </a:schemeClr>
                </a:solidFill>
                <a:latin typeface="Tw Cen MT" panose="020B0602020104020603" pitchFamily="34" charset="0"/>
              </a:rPr>
              <a:t/>
            </a:r>
            <a:br>
              <a:rPr lang="en-US" dirty="0">
                <a:solidFill>
                  <a:schemeClr val="accent6">
                    <a:lumMod val="75000"/>
                  </a:schemeClr>
                </a:solidFill>
                <a:latin typeface="Tw Cen MT" panose="020B0602020104020603" pitchFamily="34" charset="0"/>
              </a:rPr>
            </a:br>
            <a:r>
              <a:rPr lang="en-US" dirty="0">
                <a:solidFill>
                  <a:schemeClr val="accent6">
                    <a:lumMod val="75000"/>
                  </a:schemeClr>
                </a:solidFill>
                <a:latin typeface="Tw Cen MT" panose="020B0602020104020603" pitchFamily="34" charset="0"/>
              </a:rPr>
              <a:t>Use the performance review as an opportunity to start constructive conversations about goals and areas for improvement.</a:t>
            </a:r>
          </a:p>
          <a:p>
            <a:pPr marL="0" indent="0">
              <a:buNone/>
            </a:pPr>
            <a:r>
              <a:rPr lang="en-US" dirty="0">
                <a:solidFill>
                  <a:schemeClr val="accent6">
                    <a:lumMod val="75000"/>
                  </a:schemeClr>
                </a:solidFill>
                <a:latin typeface="Tw Cen MT" panose="020B0602020104020603" pitchFamily="34" charset="0"/>
              </a:rPr>
              <a:t/>
            </a:r>
            <a:br>
              <a:rPr lang="en-US" dirty="0">
                <a:solidFill>
                  <a:schemeClr val="accent6">
                    <a:lumMod val="75000"/>
                  </a:schemeClr>
                </a:solidFill>
                <a:latin typeface="Tw Cen MT" panose="020B0602020104020603" pitchFamily="34" charset="0"/>
              </a:rPr>
            </a:br>
            <a:r>
              <a:rPr lang="en-US" dirty="0">
                <a:solidFill>
                  <a:schemeClr val="accent6">
                    <a:lumMod val="75000"/>
                  </a:schemeClr>
                </a:solidFill>
                <a:latin typeface="Tw Cen MT" panose="020B0602020104020603" pitchFamily="34" charset="0"/>
              </a:rPr>
              <a:t>Take advantage of any communication training that </a:t>
            </a:r>
            <a:r>
              <a:rPr lang="en-US" dirty="0" smtClean="0">
                <a:solidFill>
                  <a:schemeClr val="accent6">
                    <a:lumMod val="75000"/>
                  </a:schemeClr>
                </a:solidFill>
                <a:latin typeface="Tw Cen MT" panose="020B0602020104020603" pitchFamily="34" charset="0"/>
              </a:rPr>
              <a:t>your </a:t>
            </a:r>
            <a:r>
              <a:rPr lang="en-US" dirty="0">
                <a:solidFill>
                  <a:schemeClr val="accent6">
                    <a:lumMod val="75000"/>
                  </a:schemeClr>
                </a:solidFill>
                <a:latin typeface="Tw Cen MT" panose="020B0602020104020603" pitchFamily="34" charset="0"/>
              </a:rPr>
              <a:t>institution offers, to be able to improve your confidence in providing constructive feedback.  </a:t>
            </a:r>
            <a:br>
              <a:rPr lang="en-US" dirty="0">
                <a:solidFill>
                  <a:schemeClr val="accent6">
                    <a:lumMod val="75000"/>
                  </a:schemeClr>
                </a:solidFill>
                <a:latin typeface="Tw Cen MT" panose="020B0602020104020603" pitchFamily="34" charset="0"/>
              </a:rPr>
            </a:br>
            <a:endParaRPr lang="en-US" dirty="0" smtClean="0">
              <a:solidFill>
                <a:schemeClr val="accent6">
                  <a:lumMod val="75000"/>
                </a:schemeClr>
              </a:solidFill>
              <a:latin typeface="Tw Cen MT" panose="020B0602020104020603" pitchFamily="34" charset="0"/>
            </a:endParaRPr>
          </a:p>
          <a:p>
            <a:pPr marL="0" indent="0">
              <a:buNone/>
            </a:pPr>
            <a:r>
              <a:rPr lang="en-US" dirty="0">
                <a:solidFill>
                  <a:schemeClr val="accent6">
                    <a:lumMod val="75000"/>
                  </a:schemeClr>
                </a:solidFill>
                <a:latin typeface="Tw Cen MT" panose="020B0602020104020603" pitchFamily="34" charset="0"/>
              </a:rPr>
              <a:t>Author Douglas Stone - </a:t>
            </a:r>
            <a:r>
              <a:rPr lang="en-US" i="1" dirty="0">
                <a:solidFill>
                  <a:schemeClr val="accent6">
                    <a:lumMod val="75000"/>
                  </a:schemeClr>
                </a:solidFill>
                <a:latin typeface="Tw Cen MT" panose="020B0602020104020603" pitchFamily="34" charset="0"/>
              </a:rPr>
              <a:t>Difficult Conversations</a:t>
            </a:r>
            <a:r>
              <a:rPr lang="en-US" dirty="0">
                <a:solidFill>
                  <a:schemeClr val="accent6">
                    <a:lumMod val="75000"/>
                  </a:schemeClr>
                </a:solidFill>
                <a:latin typeface="Tw Cen MT" panose="020B0602020104020603" pitchFamily="34" charset="0"/>
              </a:rPr>
              <a:t> &amp; </a:t>
            </a:r>
            <a:r>
              <a:rPr lang="en-US" i="1" dirty="0">
                <a:solidFill>
                  <a:schemeClr val="accent6">
                    <a:lumMod val="75000"/>
                  </a:schemeClr>
                </a:solidFill>
                <a:latin typeface="Tw Cen MT" panose="020B0602020104020603" pitchFamily="34" charset="0"/>
              </a:rPr>
              <a:t>Thanks for the Feedback</a:t>
            </a:r>
          </a:p>
        </p:txBody>
      </p:sp>
    </p:spTree>
    <p:extLst>
      <p:ext uri="{BB962C8B-B14F-4D97-AF65-F5344CB8AC3E}">
        <p14:creationId xmlns:p14="http://schemas.microsoft.com/office/powerpoint/2010/main" val="183299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accent6">
                <a:lumMod val="60000"/>
                <a:lumOff val="40000"/>
              </a:schemeClr>
            </a:solidFill>
          </a:ln>
        </p:spPr>
        <p:txBody>
          <a:bodyPr>
            <a:normAutofit/>
          </a:bodyPr>
          <a:lstStyle/>
          <a:p>
            <a:r>
              <a:rPr lang="en-US" sz="2800" dirty="0" smtClean="0">
                <a:solidFill>
                  <a:schemeClr val="accent6">
                    <a:lumMod val="75000"/>
                  </a:schemeClr>
                </a:solidFill>
                <a:latin typeface="Tw Cen MT Condensed Extra Bold" panose="020B0803020202020204" pitchFamily="34" charset="0"/>
              </a:rPr>
              <a:t>Student Employment Enhancement in Action at UO Libraries: 2014-2016</a:t>
            </a:r>
            <a:endParaRPr lang="en-US" sz="28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sz="half" idx="1"/>
          </p:nvPr>
        </p:nvSpPr>
        <p:spPr>
          <a:xfrm>
            <a:off x="838200" y="1825625"/>
            <a:ext cx="4505325" cy="4351338"/>
          </a:xfrm>
        </p:spPr>
        <p:txBody>
          <a:bodyPr>
            <a:normAutofit fontScale="62500" lnSpcReduction="20000"/>
          </a:bodyPr>
          <a:lstStyle/>
          <a:p>
            <a:endParaRPr lang="en-US" dirty="0" smtClean="0">
              <a:solidFill>
                <a:schemeClr val="accent6">
                  <a:lumMod val="75000"/>
                </a:schemeClr>
              </a:solidFill>
              <a:latin typeface="Tw Cen MT" panose="020B0602020104020603" pitchFamily="34" charset="0"/>
            </a:endParaRPr>
          </a:p>
          <a:p>
            <a:endParaRPr lang="en-US" dirty="0">
              <a:solidFill>
                <a:schemeClr val="accent6">
                  <a:lumMod val="75000"/>
                </a:schemeClr>
              </a:solidFill>
              <a:latin typeface="Tw Cen MT" panose="020B0602020104020603" pitchFamily="34" charset="0"/>
            </a:endParaRPr>
          </a:p>
          <a:p>
            <a:r>
              <a:rPr lang="en-US" dirty="0" smtClean="0">
                <a:solidFill>
                  <a:schemeClr val="accent6">
                    <a:lumMod val="75000"/>
                  </a:schemeClr>
                </a:solidFill>
                <a:latin typeface="Tw Cen MT" panose="020B0602020104020603" pitchFamily="34" charset="0"/>
              </a:rPr>
              <a:t>21 professional </a:t>
            </a:r>
            <a:r>
              <a:rPr lang="en-US" dirty="0">
                <a:solidFill>
                  <a:schemeClr val="accent6">
                    <a:lumMod val="75000"/>
                  </a:schemeClr>
                </a:solidFill>
                <a:latin typeface="Tw Cen MT" panose="020B0602020104020603" pitchFamily="34" charset="0"/>
              </a:rPr>
              <a:t>d</a:t>
            </a:r>
            <a:r>
              <a:rPr lang="en-US" dirty="0" smtClean="0">
                <a:solidFill>
                  <a:schemeClr val="accent6">
                    <a:lumMod val="75000"/>
                  </a:schemeClr>
                </a:solidFill>
                <a:latin typeface="Tw Cen MT" panose="020B0602020104020603" pitchFamily="34" charset="0"/>
              </a:rPr>
              <a:t>evelopment trainings (36 sessions total)</a:t>
            </a:r>
          </a:p>
          <a:p>
            <a:r>
              <a:rPr lang="en-US" dirty="0" smtClean="0">
                <a:solidFill>
                  <a:schemeClr val="accent6">
                    <a:lumMod val="75000"/>
                  </a:schemeClr>
                </a:solidFill>
                <a:latin typeface="Tw Cen MT" panose="020B0602020104020603" pitchFamily="34" charset="0"/>
              </a:rPr>
              <a:t>3 collaborations with campus partners and 1 community collaboration in training</a:t>
            </a:r>
          </a:p>
          <a:p>
            <a:r>
              <a:rPr lang="en-US" dirty="0" smtClean="0">
                <a:solidFill>
                  <a:schemeClr val="accent6">
                    <a:lumMod val="75000"/>
                  </a:schemeClr>
                </a:solidFill>
                <a:latin typeface="Tw Cen MT" panose="020B0602020104020603" pitchFamily="34" charset="0"/>
              </a:rPr>
              <a:t>3 student-led trainings</a:t>
            </a:r>
          </a:p>
          <a:p>
            <a:r>
              <a:rPr lang="en-US" dirty="0" smtClean="0">
                <a:solidFill>
                  <a:schemeClr val="accent6">
                    <a:lumMod val="75000"/>
                  </a:schemeClr>
                </a:solidFill>
                <a:latin typeface="Tw Cen MT" panose="020B0602020104020603" pitchFamily="34" charset="0"/>
              </a:rPr>
              <a:t>7 long-term projects, across 3 library locations</a:t>
            </a:r>
          </a:p>
          <a:p>
            <a:r>
              <a:rPr lang="en-US" dirty="0" smtClean="0">
                <a:solidFill>
                  <a:schemeClr val="accent6">
                    <a:lumMod val="75000"/>
                  </a:schemeClr>
                </a:solidFill>
                <a:latin typeface="Tw Cen MT" panose="020B0602020104020603" pitchFamily="34" charset="0"/>
              </a:rPr>
              <a:t>15 #</a:t>
            </a:r>
            <a:r>
              <a:rPr lang="en-US" dirty="0" err="1" smtClean="0">
                <a:solidFill>
                  <a:schemeClr val="accent6">
                    <a:lumMod val="75000"/>
                  </a:schemeClr>
                </a:solidFill>
                <a:latin typeface="Tw Cen MT" panose="020B0602020104020603" pitchFamily="34" charset="0"/>
              </a:rPr>
              <a:t>myuolibjob</a:t>
            </a:r>
            <a:r>
              <a:rPr lang="en-US" dirty="0" smtClean="0">
                <a:solidFill>
                  <a:schemeClr val="accent6">
                    <a:lumMod val="75000"/>
                  </a:schemeClr>
                </a:solidFill>
                <a:latin typeface="Tw Cen MT" panose="020B0602020104020603" pitchFamily="34" charset="0"/>
              </a:rPr>
              <a:t> videos</a:t>
            </a:r>
          </a:p>
          <a:p>
            <a:r>
              <a:rPr lang="en-US" dirty="0">
                <a:solidFill>
                  <a:schemeClr val="accent6">
                    <a:lumMod val="75000"/>
                  </a:schemeClr>
                </a:solidFill>
                <a:latin typeface="Tw Cen MT" panose="020B0602020104020603" pitchFamily="34" charset="0"/>
              </a:rPr>
              <a:t>R</a:t>
            </a:r>
            <a:r>
              <a:rPr lang="en-US" dirty="0" smtClean="0">
                <a:solidFill>
                  <a:schemeClr val="accent6">
                    <a:lumMod val="75000"/>
                  </a:schemeClr>
                </a:solidFill>
                <a:latin typeface="Tw Cen MT" panose="020B0602020104020603" pitchFamily="34" charset="0"/>
              </a:rPr>
              <a:t>edesigned fall </a:t>
            </a:r>
            <a:r>
              <a:rPr lang="en-US" dirty="0">
                <a:solidFill>
                  <a:schemeClr val="accent6">
                    <a:lumMod val="75000"/>
                  </a:schemeClr>
                </a:solidFill>
                <a:latin typeface="Tw Cen MT" panose="020B0602020104020603" pitchFamily="34" charset="0"/>
              </a:rPr>
              <a:t>o</a:t>
            </a:r>
            <a:r>
              <a:rPr lang="en-US" dirty="0" smtClean="0">
                <a:solidFill>
                  <a:schemeClr val="accent6">
                    <a:lumMod val="75000"/>
                  </a:schemeClr>
                </a:solidFill>
                <a:latin typeface="Tw Cen MT" panose="020B0602020104020603" pitchFamily="34" charset="0"/>
              </a:rPr>
              <a:t>rientation with more student-produced content</a:t>
            </a:r>
          </a:p>
          <a:p>
            <a:r>
              <a:rPr lang="en-US" dirty="0" smtClean="0">
                <a:solidFill>
                  <a:schemeClr val="accent6">
                    <a:lumMod val="75000"/>
                  </a:schemeClr>
                </a:solidFill>
                <a:latin typeface="Tw Cen MT" panose="020B0602020104020603" pitchFamily="34" charset="0"/>
              </a:rPr>
              <a:t>Library-wide student performance evaluation template &amp; merit-based raises</a:t>
            </a:r>
          </a:p>
          <a:p>
            <a:r>
              <a:rPr lang="en-US" dirty="0" smtClean="0">
                <a:solidFill>
                  <a:schemeClr val="accent6">
                    <a:lumMod val="75000"/>
                  </a:schemeClr>
                </a:solidFill>
                <a:latin typeface="Tw Cen MT" panose="020B0602020104020603" pitchFamily="34" charset="0"/>
              </a:rPr>
              <a:t>Annual student appreciation lunch and students included in High Jump Award</a:t>
            </a:r>
          </a:p>
          <a:p>
            <a:endParaRPr lang="en-US" dirty="0"/>
          </a:p>
        </p:txBody>
      </p:sp>
      <p:pic>
        <p:nvPicPr>
          <p:cNvPr id="7" name="YPIb-FIwkg0"/>
          <p:cNvPicPr>
            <a:picLocks noGrp="1" noRot="1" noChangeAspect="1"/>
          </p:cNvPicPr>
          <p:nvPr>
            <p:ph sz="half" idx="2"/>
            <a:videoFile r:link="rId1"/>
          </p:nvPr>
        </p:nvPicPr>
        <p:blipFill>
          <a:blip r:embed="rId3"/>
          <a:stretch>
            <a:fillRect/>
          </a:stretch>
        </p:blipFill>
        <p:spPr>
          <a:xfrm>
            <a:off x="5301193" y="2500908"/>
            <a:ext cx="5883274" cy="3309342"/>
          </a:xfrm>
          <a:prstGeom prst="rect">
            <a:avLst/>
          </a:prstGeom>
        </p:spPr>
      </p:pic>
    </p:spTree>
    <p:extLst>
      <p:ext uri="{BB962C8B-B14F-4D97-AF65-F5344CB8AC3E}">
        <p14:creationId xmlns:p14="http://schemas.microsoft.com/office/powerpoint/2010/main" val="748898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7" y="148550"/>
            <a:ext cx="10320338" cy="758824"/>
          </a:xfrm>
        </p:spPr>
        <p:txBody>
          <a:bodyPr>
            <a:normAutofit/>
          </a:bodyPr>
          <a:lstStyle/>
          <a:p>
            <a:r>
              <a:rPr lang="en-US" sz="3600" dirty="0" smtClean="0">
                <a:solidFill>
                  <a:schemeClr val="accent6">
                    <a:lumMod val="75000"/>
                  </a:schemeClr>
                </a:solidFill>
                <a:latin typeface="Tw Cen MT Condensed Extra Bold" panose="020B0803020202020204" pitchFamily="34" charset="0"/>
              </a:rPr>
              <a:t>Resources and Bibliography</a:t>
            </a:r>
            <a:endParaRPr lang="en-US" sz="3600" dirty="0">
              <a:solidFill>
                <a:schemeClr val="accent6">
                  <a:lumMod val="75000"/>
                </a:schemeClr>
              </a:solidFill>
            </a:endParaRPr>
          </a:p>
        </p:txBody>
      </p:sp>
      <p:sp>
        <p:nvSpPr>
          <p:cNvPr id="5" name="Content Placeholder 4"/>
          <p:cNvSpPr>
            <a:spLocks noGrp="1"/>
          </p:cNvSpPr>
          <p:nvPr>
            <p:ph idx="1"/>
          </p:nvPr>
        </p:nvSpPr>
        <p:spPr>
          <a:xfrm>
            <a:off x="742950" y="3863975"/>
            <a:ext cx="10515600" cy="2460625"/>
          </a:xfrm>
          <a:ln w="57150">
            <a:solidFill>
              <a:schemeClr val="accent6">
                <a:lumMod val="60000"/>
                <a:lumOff val="40000"/>
              </a:schemeClr>
            </a:solidFill>
          </a:ln>
        </p:spPr>
        <p:txBody>
          <a:bodyPr>
            <a:normAutofit fontScale="70000" lnSpcReduction="20000"/>
          </a:bodyPr>
          <a:lstStyle/>
          <a:p>
            <a:r>
              <a:rPr lang="en-US" sz="2200" dirty="0" smtClean="0">
                <a:solidFill>
                  <a:schemeClr val="accent6">
                    <a:lumMod val="75000"/>
                  </a:schemeClr>
                </a:solidFill>
                <a:latin typeface="Tw Cen MT" panose="020B0602020104020603" pitchFamily="34" charset="0"/>
              </a:rPr>
              <a:t>Burns</a:t>
            </a:r>
            <a:r>
              <a:rPr lang="en-US" sz="2200" dirty="0">
                <a:solidFill>
                  <a:schemeClr val="accent6">
                    <a:lumMod val="75000"/>
                  </a:schemeClr>
                </a:solidFill>
                <a:latin typeface="Tw Cen MT" panose="020B0602020104020603" pitchFamily="34" charset="0"/>
              </a:rPr>
              <a:t>, Liam, and Craig Mahoney. </a:t>
            </a:r>
            <a:r>
              <a:rPr lang="en-US" sz="2200" i="1" dirty="0">
                <a:solidFill>
                  <a:schemeClr val="accent6">
                    <a:lumMod val="75000"/>
                  </a:schemeClr>
                </a:solidFill>
                <a:latin typeface="Tw Cen MT" panose="020B0602020104020603" pitchFamily="34" charset="0"/>
              </a:rPr>
              <a:t>Student engagement: Identity, motivation and community</a:t>
            </a:r>
            <a:r>
              <a:rPr lang="en-US" sz="2200" dirty="0">
                <a:solidFill>
                  <a:schemeClr val="accent6">
                    <a:lumMod val="75000"/>
                  </a:schemeClr>
                </a:solidFill>
                <a:latin typeface="Tw Cen MT" panose="020B0602020104020603" pitchFamily="34" charset="0"/>
              </a:rPr>
              <a:t>. Eds. Claus </a:t>
            </a:r>
            <a:r>
              <a:rPr lang="en-US" sz="2200" dirty="0" err="1">
                <a:solidFill>
                  <a:schemeClr val="accent6">
                    <a:lumMod val="75000"/>
                  </a:schemeClr>
                </a:solidFill>
                <a:latin typeface="Tw Cen MT" panose="020B0602020104020603" pitchFamily="34" charset="0"/>
              </a:rPr>
              <a:t>Nygaard</a:t>
            </a:r>
            <a:r>
              <a:rPr lang="en-US" sz="2200" dirty="0">
                <a:solidFill>
                  <a:schemeClr val="accent6">
                    <a:lumMod val="75000"/>
                  </a:schemeClr>
                </a:solidFill>
                <a:latin typeface="Tw Cen MT" panose="020B0602020104020603" pitchFamily="34" charset="0"/>
              </a:rPr>
              <a:t>, et al. 2013</a:t>
            </a:r>
            <a:r>
              <a:rPr lang="en-US" sz="2200" dirty="0" smtClean="0">
                <a:solidFill>
                  <a:schemeClr val="accent6">
                    <a:lumMod val="75000"/>
                  </a:schemeClr>
                </a:solidFill>
                <a:latin typeface="Tw Cen MT" panose="020B0602020104020603" pitchFamily="34" charset="0"/>
              </a:rPr>
              <a:t>.</a:t>
            </a:r>
          </a:p>
          <a:p>
            <a:r>
              <a:rPr lang="en-US" sz="2200" dirty="0" err="1">
                <a:solidFill>
                  <a:schemeClr val="accent6">
                    <a:lumMod val="75000"/>
                  </a:schemeClr>
                </a:solidFill>
                <a:latin typeface="Tw Cen MT" panose="020B0602020104020603" pitchFamily="34" charset="0"/>
              </a:rPr>
              <a:t>Coplin</a:t>
            </a:r>
            <a:r>
              <a:rPr lang="en-US" sz="2200" dirty="0">
                <a:solidFill>
                  <a:schemeClr val="accent6">
                    <a:lumMod val="75000"/>
                  </a:schemeClr>
                </a:solidFill>
                <a:latin typeface="Tw Cen MT" panose="020B0602020104020603" pitchFamily="34" charset="0"/>
              </a:rPr>
              <a:t>, William D. </a:t>
            </a:r>
            <a:r>
              <a:rPr lang="en-US" sz="2200" i="1" dirty="0">
                <a:solidFill>
                  <a:schemeClr val="accent6">
                    <a:lumMod val="75000"/>
                  </a:schemeClr>
                </a:solidFill>
                <a:latin typeface="Tw Cen MT" panose="020B0602020104020603" pitchFamily="34" charset="0"/>
              </a:rPr>
              <a:t>10 things employers want you to learn in college: The know-how you need to succeed</a:t>
            </a:r>
            <a:r>
              <a:rPr lang="en-US" sz="2200" dirty="0">
                <a:solidFill>
                  <a:schemeClr val="accent6">
                    <a:lumMod val="75000"/>
                  </a:schemeClr>
                </a:solidFill>
                <a:latin typeface="Tw Cen MT" panose="020B0602020104020603" pitchFamily="34" charset="0"/>
              </a:rPr>
              <a:t>. Springer Science &amp; Business, 2003</a:t>
            </a:r>
            <a:r>
              <a:rPr lang="en-US" sz="2200" dirty="0" smtClean="0">
                <a:solidFill>
                  <a:schemeClr val="accent6">
                    <a:lumMod val="75000"/>
                  </a:schemeClr>
                </a:solidFill>
                <a:latin typeface="Tw Cen MT" panose="020B0602020104020603" pitchFamily="34" charset="0"/>
              </a:rPr>
              <a:t>.</a:t>
            </a:r>
          </a:p>
          <a:p>
            <a:r>
              <a:rPr lang="en-US" sz="2200" dirty="0">
                <a:solidFill>
                  <a:schemeClr val="accent6">
                    <a:lumMod val="75000"/>
                  </a:schemeClr>
                </a:solidFill>
                <a:latin typeface="Tw Cen MT" panose="020B0602020104020603" pitchFamily="34" charset="0"/>
              </a:rPr>
              <a:t>Frock, David. "Identifying mentors for student employees on campus." </a:t>
            </a:r>
            <a:r>
              <a:rPr lang="en-US" sz="2200" i="1" dirty="0">
                <a:solidFill>
                  <a:schemeClr val="accent6">
                    <a:lumMod val="75000"/>
                  </a:schemeClr>
                </a:solidFill>
                <a:latin typeface="Tw Cen MT" panose="020B0602020104020603" pitchFamily="34" charset="0"/>
              </a:rPr>
              <a:t>European Journal of Training and Development</a:t>
            </a:r>
            <a:r>
              <a:rPr lang="en-US" sz="2200" dirty="0">
                <a:solidFill>
                  <a:schemeClr val="accent6">
                    <a:lumMod val="75000"/>
                  </a:schemeClr>
                </a:solidFill>
                <a:latin typeface="Tw Cen MT" panose="020B0602020104020603" pitchFamily="34" charset="0"/>
              </a:rPr>
              <a:t> 39.1 (2015): 43-58</a:t>
            </a:r>
            <a:r>
              <a:rPr lang="en-US" sz="2200" dirty="0" smtClean="0">
                <a:solidFill>
                  <a:schemeClr val="accent6">
                    <a:lumMod val="75000"/>
                  </a:schemeClr>
                </a:solidFill>
                <a:latin typeface="Tw Cen MT" panose="020B0602020104020603" pitchFamily="34" charset="0"/>
              </a:rPr>
              <a:t>.</a:t>
            </a:r>
          </a:p>
          <a:p>
            <a:r>
              <a:rPr lang="en-US" sz="2200" dirty="0">
                <a:solidFill>
                  <a:schemeClr val="accent6">
                    <a:lumMod val="75000"/>
                  </a:schemeClr>
                </a:solidFill>
                <a:latin typeface="Tw Cen MT" panose="020B0602020104020603" pitchFamily="34" charset="0"/>
              </a:rPr>
              <a:t>Hinchliffe, Lisa </a:t>
            </a:r>
            <a:r>
              <a:rPr lang="en-US" sz="2200" dirty="0" err="1">
                <a:solidFill>
                  <a:schemeClr val="accent6">
                    <a:lumMod val="75000"/>
                  </a:schemeClr>
                </a:solidFill>
                <a:latin typeface="Tw Cen MT" panose="020B0602020104020603" pitchFamily="34" charset="0"/>
              </a:rPr>
              <a:t>Janicke</a:t>
            </a:r>
            <a:r>
              <a:rPr lang="en-US" sz="2200" dirty="0">
                <a:solidFill>
                  <a:schemeClr val="accent6">
                    <a:lumMod val="75000"/>
                  </a:schemeClr>
                </a:solidFill>
                <a:latin typeface="Tw Cen MT" panose="020B0602020104020603" pitchFamily="34" charset="0"/>
              </a:rPr>
              <a:t>, and Melissa Autumn Wong. </a:t>
            </a:r>
            <a:r>
              <a:rPr lang="en-US" sz="2200" i="1" dirty="0">
                <a:solidFill>
                  <a:schemeClr val="accent6">
                    <a:lumMod val="75000"/>
                  </a:schemeClr>
                </a:solidFill>
                <a:latin typeface="Tw Cen MT" panose="020B0602020104020603" pitchFamily="34" charset="0"/>
              </a:rPr>
              <a:t>Environments for Student Growth and Development: Libraries and Student Affairs in Collaboration</a:t>
            </a:r>
            <a:r>
              <a:rPr lang="en-US" sz="2200" dirty="0">
                <a:solidFill>
                  <a:schemeClr val="accent6">
                    <a:lumMod val="75000"/>
                  </a:schemeClr>
                </a:solidFill>
                <a:latin typeface="Tw Cen MT" panose="020B0602020104020603" pitchFamily="34" charset="0"/>
              </a:rPr>
              <a:t>. </a:t>
            </a:r>
            <a:r>
              <a:rPr lang="en-US" sz="2200" dirty="0" err="1">
                <a:solidFill>
                  <a:schemeClr val="accent6">
                    <a:lumMod val="75000"/>
                  </a:schemeClr>
                </a:solidFill>
                <a:latin typeface="Tw Cen MT" panose="020B0602020104020603" pitchFamily="34" charset="0"/>
              </a:rPr>
              <a:t>Assoc</a:t>
            </a:r>
            <a:r>
              <a:rPr lang="en-US" sz="2200" dirty="0">
                <a:solidFill>
                  <a:schemeClr val="accent6">
                    <a:lumMod val="75000"/>
                  </a:schemeClr>
                </a:solidFill>
                <a:latin typeface="Tw Cen MT" panose="020B0602020104020603" pitchFamily="34" charset="0"/>
              </a:rPr>
              <a:t> of </a:t>
            </a:r>
            <a:r>
              <a:rPr lang="en-US" sz="2200" dirty="0" err="1">
                <a:solidFill>
                  <a:schemeClr val="accent6">
                    <a:lumMod val="75000"/>
                  </a:schemeClr>
                </a:solidFill>
                <a:latin typeface="Tw Cen MT" panose="020B0602020104020603" pitchFamily="34" charset="0"/>
              </a:rPr>
              <a:t>Cllge</a:t>
            </a:r>
            <a:r>
              <a:rPr lang="en-US" sz="2200" dirty="0">
                <a:solidFill>
                  <a:schemeClr val="accent6">
                    <a:lumMod val="75000"/>
                  </a:schemeClr>
                </a:solidFill>
                <a:latin typeface="Tw Cen MT" panose="020B0602020104020603" pitchFamily="34" charset="0"/>
              </a:rPr>
              <a:t> &amp; </a:t>
            </a:r>
            <a:r>
              <a:rPr lang="en-US" sz="2200" dirty="0" err="1">
                <a:solidFill>
                  <a:schemeClr val="accent6">
                    <a:lumMod val="75000"/>
                  </a:schemeClr>
                </a:solidFill>
                <a:latin typeface="Tw Cen MT" panose="020B0602020104020603" pitchFamily="34" charset="0"/>
              </a:rPr>
              <a:t>Rsrch</a:t>
            </a:r>
            <a:r>
              <a:rPr lang="en-US" sz="2200" dirty="0">
                <a:solidFill>
                  <a:schemeClr val="accent6">
                    <a:lumMod val="75000"/>
                  </a:schemeClr>
                </a:solidFill>
                <a:latin typeface="Tw Cen MT" panose="020B0602020104020603" pitchFamily="34" charset="0"/>
              </a:rPr>
              <a:t> </a:t>
            </a:r>
            <a:r>
              <a:rPr lang="en-US" sz="2200" dirty="0" err="1">
                <a:solidFill>
                  <a:schemeClr val="accent6">
                    <a:lumMod val="75000"/>
                  </a:schemeClr>
                </a:solidFill>
                <a:latin typeface="Tw Cen MT" panose="020B0602020104020603" pitchFamily="34" charset="0"/>
              </a:rPr>
              <a:t>Libr</a:t>
            </a:r>
            <a:r>
              <a:rPr lang="en-US" sz="2200" dirty="0">
                <a:solidFill>
                  <a:schemeClr val="accent6">
                    <a:lumMod val="75000"/>
                  </a:schemeClr>
                </a:solidFill>
                <a:latin typeface="Tw Cen MT" panose="020B0602020104020603" pitchFamily="34" charset="0"/>
              </a:rPr>
              <a:t>, 2012</a:t>
            </a:r>
            <a:r>
              <a:rPr lang="en-US" sz="2200" dirty="0" smtClean="0">
                <a:solidFill>
                  <a:schemeClr val="accent6">
                    <a:lumMod val="75000"/>
                  </a:schemeClr>
                </a:solidFill>
                <a:latin typeface="Tw Cen MT" panose="020B0602020104020603" pitchFamily="34" charset="0"/>
              </a:rPr>
              <a:t>.</a:t>
            </a:r>
          </a:p>
          <a:p>
            <a:r>
              <a:rPr lang="en-US" sz="2200" dirty="0" err="1">
                <a:solidFill>
                  <a:schemeClr val="accent6">
                    <a:lumMod val="75000"/>
                  </a:schemeClr>
                </a:solidFill>
                <a:latin typeface="Tw Cen MT" panose="020B0602020104020603" pitchFamily="34" charset="0"/>
              </a:rPr>
              <a:t>Perozzi</a:t>
            </a:r>
            <a:r>
              <a:rPr lang="en-US" sz="2200" dirty="0">
                <a:solidFill>
                  <a:schemeClr val="accent6">
                    <a:lumMod val="75000"/>
                  </a:schemeClr>
                </a:solidFill>
                <a:latin typeface="Tw Cen MT" panose="020B0602020104020603" pitchFamily="34" charset="0"/>
              </a:rPr>
              <a:t>, Brett, ed. </a:t>
            </a:r>
            <a:r>
              <a:rPr lang="en-US" sz="2200" i="1" dirty="0">
                <a:solidFill>
                  <a:schemeClr val="accent6">
                    <a:lumMod val="75000"/>
                  </a:schemeClr>
                </a:solidFill>
                <a:latin typeface="Tw Cen MT" panose="020B0602020104020603" pitchFamily="34" charset="0"/>
              </a:rPr>
              <a:t>Enhancing student learning through college employment</a:t>
            </a:r>
            <a:r>
              <a:rPr lang="en-US" sz="2200" dirty="0">
                <a:solidFill>
                  <a:schemeClr val="accent6">
                    <a:lumMod val="75000"/>
                  </a:schemeClr>
                </a:solidFill>
                <a:latin typeface="Tw Cen MT" panose="020B0602020104020603" pitchFamily="34" charset="0"/>
              </a:rPr>
              <a:t>. Dog Ear Publishing, 2009</a:t>
            </a:r>
            <a:r>
              <a:rPr lang="en-US" sz="2200" dirty="0" smtClean="0">
                <a:solidFill>
                  <a:schemeClr val="accent6">
                    <a:lumMod val="75000"/>
                  </a:schemeClr>
                </a:solidFill>
                <a:latin typeface="Tw Cen MT" panose="020B0602020104020603" pitchFamily="34" charset="0"/>
              </a:rPr>
              <a:t>.</a:t>
            </a:r>
          </a:p>
          <a:p>
            <a:r>
              <a:rPr lang="en-US" sz="2200" dirty="0">
                <a:solidFill>
                  <a:schemeClr val="accent6">
                    <a:lumMod val="75000"/>
                  </a:schemeClr>
                </a:solidFill>
                <a:latin typeface="Tw Cen MT" panose="020B0602020104020603" pitchFamily="34" charset="0"/>
              </a:rPr>
              <a:t>Stone, Douglas, Bruce Patton, and Sheila </a:t>
            </a:r>
            <a:r>
              <a:rPr lang="en-US" sz="2200" dirty="0" err="1">
                <a:solidFill>
                  <a:schemeClr val="accent6">
                    <a:lumMod val="75000"/>
                  </a:schemeClr>
                </a:solidFill>
                <a:latin typeface="Tw Cen MT" panose="020B0602020104020603" pitchFamily="34" charset="0"/>
              </a:rPr>
              <a:t>Heen</a:t>
            </a:r>
            <a:r>
              <a:rPr lang="en-US" sz="2200" dirty="0">
                <a:solidFill>
                  <a:schemeClr val="accent6">
                    <a:lumMod val="75000"/>
                  </a:schemeClr>
                </a:solidFill>
                <a:latin typeface="Tw Cen MT" panose="020B0602020104020603" pitchFamily="34" charset="0"/>
              </a:rPr>
              <a:t>. </a:t>
            </a:r>
            <a:r>
              <a:rPr lang="en-US" sz="2200" i="1" dirty="0">
                <a:solidFill>
                  <a:schemeClr val="accent6">
                    <a:lumMod val="75000"/>
                  </a:schemeClr>
                </a:solidFill>
                <a:latin typeface="Tw Cen MT" panose="020B0602020104020603" pitchFamily="34" charset="0"/>
              </a:rPr>
              <a:t>Difficult conversations: How to discuss what matters most</a:t>
            </a:r>
            <a:r>
              <a:rPr lang="en-US" sz="2200" dirty="0">
                <a:solidFill>
                  <a:schemeClr val="accent6">
                    <a:lumMod val="75000"/>
                  </a:schemeClr>
                </a:solidFill>
                <a:latin typeface="Tw Cen MT" panose="020B0602020104020603" pitchFamily="34" charset="0"/>
              </a:rPr>
              <a:t>. Penguin, 2010</a:t>
            </a:r>
            <a:r>
              <a:rPr lang="en-US" sz="2200" dirty="0" smtClean="0">
                <a:solidFill>
                  <a:schemeClr val="accent6">
                    <a:lumMod val="75000"/>
                  </a:schemeClr>
                </a:solidFill>
                <a:latin typeface="Tw Cen MT" panose="020B0602020104020603" pitchFamily="34" charset="0"/>
              </a:rPr>
              <a:t>.</a:t>
            </a:r>
          </a:p>
          <a:p>
            <a:r>
              <a:rPr lang="en-US" sz="2200" dirty="0">
                <a:solidFill>
                  <a:schemeClr val="accent6">
                    <a:lumMod val="75000"/>
                  </a:schemeClr>
                </a:solidFill>
                <a:latin typeface="Tw Cen MT" panose="020B0602020104020603" pitchFamily="34" charset="0"/>
              </a:rPr>
              <a:t>Stone, Douglas, and Sheila </a:t>
            </a:r>
            <a:r>
              <a:rPr lang="en-US" sz="2200" dirty="0" err="1">
                <a:solidFill>
                  <a:schemeClr val="accent6">
                    <a:lumMod val="75000"/>
                  </a:schemeClr>
                </a:solidFill>
                <a:latin typeface="Tw Cen MT" panose="020B0602020104020603" pitchFamily="34" charset="0"/>
              </a:rPr>
              <a:t>Heen</a:t>
            </a:r>
            <a:r>
              <a:rPr lang="en-US" sz="2200" dirty="0">
                <a:solidFill>
                  <a:schemeClr val="accent6">
                    <a:lumMod val="75000"/>
                  </a:schemeClr>
                </a:solidFill>
                <a:latin typeface="Tw Cen MT" panose="020B0602020104020603" pitchFamily="34" charset="0"/>
              </a:rPr>
              <a:t>. </a:t>
            </a:r>
            <a:r>
              <a:rPr lang="en-US" sz="2200" i="1" dirty="0">
                <a:solidFill>
                  <a:schemeClr val="accent6">
                    <a:lumMod val="75000"/>
                  </a:schemeClr>
                </a:solidFill>
                <a:latin typeface="Tw Cen MT" panose="020B0602020104020603" pitchFamily="34" charset="0"/>
              </a:rPr>
              <a:t>Thanks for the feedback: The science and art of receiving feedback well</a:t>
            </a:r>
            <a:r>
              <a:rPr lang="en-US" sz="2200" dirty="0">
                <a:solidFill>
                  <a:schemeClr val="accent6">
                    <a:lumMod val="75000"/>
                  </a:schemeClr>
                </a:solidFill>
                <a:latin typeface="Tw Cen MT" panose="020B0602020104020603" pitchFamily="34" charset="0"/>
              </a:rPr>
              <a:t>. Penguin, 2015.</a:t>
            </a:r>
            <a:endParaRPr lang="en-US" sz="2200" dirty="0" smtClean="0">
              <a:solidFill>
                <a:schemeClr val="accent6">
                  <a:lumMod val="75000"/>
                </a:schemeClr>
              </a:solidFill>
              <a:latin typeface="Tw Cen MT" panose="020B0602020104020603" pitchFamily="34" charset="0"/>
            </a:endParaRPr>
          </a:p>
          <a:p>
            <a:endParaRPr lang="en-US" dirty="0">
              <a:latin typeface="Tw Cen MT" panose="020B0602020104020603" pitchFamily="34" charset="0"/>
            </a:endParaRPr>
          </a:p>
        </p:txBody>
      </p:sp>
      <p:sp>
        <p:nvSpPr>
          <p:cNvPr id="6" name="TextBox 5"/>
          <p:cNvSpPr txBox="1"/>
          <p:nvPr/>
        </p:nvSpPr>
        <p:spPr>
          <a:xfrm>
            <a:off x="742950" y="907374"/>
            <a:ext cx="10539412" cy="2862322"/>
          </a:xfrm>
          <a:prstGeom prst="rect">
            <a:avLst/>
          </a:prstGeom>
          <a:noFill/>
          <a:ln w="57150">
            <a:solidFill>
              <a:schemeClr val="accent6">
                <a:lumMod val="60000"/>
                <a:lumOff val="40000"/>
              </a:schemeClr>
            </a:solidFill>
          </a:ln>
        </p:spPr>
        <p:txBody>
          <a:bodyPr wrap="square" rtlCol="0">
            <a:spAutoFit/>
          </a:bodyPr>
          <a:lstStyle/>
          <a:p>
            <a:r>
              <a:rPr lang="en-US" sz="1200" b="1" dirty="0" smtClean="0">
                <a:solidFill>
                  <a:schemeClr val="accent6">
                    <a:lumMod val="75000"/>
                  </a:schemeClr>
                </a:solidFill>
                <a:latin typeface="Tw Cen MT" panose="020B0602020104020603" pitchFamily="34" charset="0"/>
              </a:rPr>
              <a:t>Kate Ball Jones </a:t>
            </a:r>
            <a:endParaRPr lang="en-US" sz="1200" dirty="0">
              <a:solidFill>
                <a:schemeClr val="accent6">
                  <a:lumMod val="75000"/>
                </a:schemeClr>
              </a:solidFill>
              <a:latin typeface="Tw Cen MT" panose="020B0602020104020603" pitchFamily="34" charset="0"/>
            </a:endParaRPr>
          </a:p>
          <a:p>
            <a:r>
              <a:rPr lang="en-US" sz="1200" dirty="0" smtClean="0">
                <a:solidFill>
                  <a:schemeClr val="accent6">
                    <a:lumMod val="75000"/>
                  </a:schemeClr>
                </a:solidFill>
                <a:latin typeface="Tw Cen MT" panose="020B0602020104020603" pitchFamily="34" charset="0"/>
              </a:rPr>
              <a:t>kdball@uoregon.edu</a:t>
            </a:r>
          </a:p>
          <a:p>
            <a:endParaRPr lang="en-US" sz="1200" dirty="0">
              <a:solidFill>
                <a:schemeClr val="accent6">
                  <a:lumMod val="75000"/>
                </a:schemeClr>
              </a:solidFill>
              <a:latin typeface="Tw Cen MT" panose="020B0602020104020603" pitchFamily="34" charset="0"/>
            </a:endParaRPr>
          </a:p>
          <a:p>
            <a:r>
              <a:rPr lang="en-US" sz="1200" b="1" dirty="0" smtClean="0">
                <a:solidFill>
                  <a:schemeClr val="accent6">
                    <a:lumMod val="75000"/>
                  </a:schemeClr>
                </a:solidFill>
                <a:latin typeface="Tw Cen MT" panose="020B0602020104020603" pitchFamily="34" charset="0"/>
              </a:rPr>
              <a:t>#</a:t>
            </a:r>
            <a:r>
              <a:rPr lang="en-US" sz="1200" b="1" dirty="0" err="1" smtClean="0">
                <a:solidFill>
                  <a:schemeClr val="accent6">
                    <a:lumMod val="75000"/>
                  </a:schemeClr>
                </a:solidFill>
                <a:latin typeface="Tw Cen MT" panose="020B0602020104020603" pitchFamily="34" charset="0"/>
              </a:rPr>
              <a:t>myuolibjob</a:t>
            </a:r>
            <a:r>
              <a:rPr lang="en-US" sz="1200" b="1" dirty="0" smtClean="0">
                <a:solidFill>
                  <a:schemeClr val="accent6">
                    <a:lumMod val="75000"/>
                  </a:schemeClr>
                </a:solidFill>
                <a:latin typeface="Tw Cen MT" panose="020B0602020104020603" pitchFamily="34" charset="0"/>
              </a:rPr>
              <a:t> YouTube Channel</a:t>
            </a:r>
          </a:p>
          <a:p>
            <a:r>
              <a:rPr lang="en-US" sz="1200" dirty="0">
                <a:solidFill>
                  <a:schemeClr val="accent6">
                    <a:lumMod val="75000"/>
                  </a:schemeClr>
                </a:solidFill>
                <a:latin typeface="Tw Cen MT" panose="020B0602020104020603" pitchFamily="34" charset="0"/>
              </a:rPr>
              <a:t>https://www.youtube.com/results?search_query=%23myuolibjob</a:t>
            </a:r>
            <a:endParaRPr lang="en-US" sz="1200" dirty="0" smtClean="0">
              <a:solidFill>
                <a:schemeClr val="accent6">
                  <a:lumMod val="75000"/>
                </a:schemeClr>
              </a:solidFill>
              <a:latin typeface="Tw Cen MT" panose="020B0602020104020603" pitchFamily="34" charset="0"/>
            </a:endParaRPr>
          </a:p>
          <a:p>
            <a:endParaRPr lang="en-US" sz="1200" dirty="0">
              <a:solidFill>
                <a:schemeClr val="accent6">
                  <a:lumMod val="75000"/>
                </a:schemeClr>
              </a:solidFill>
              <a:latin typeface="Tw Cen MT" panose="020B0602020104020603" pitchFamily="34" charset="0"/>
            </a:endParaRPr>
          </a:p>
          <a:p>
            <a:r>
              <a:rPr lang="en-US" sz="1200" b="1" dirty="0" smtClean="0">
                <a:solidFill>
                  <a:schemeClr val="accent6">
                    <a:lumMod val="75000"/>
                  </a:schemeClr>
                </a:solidFill>
                <a:latin typeface="Tw Cen MT" panose="020B0602020104020603" pitchFamily="34" charset="0"/>
              </a:rPr>
              <a:t>University of Oregon Student Employment Enhancement Committee (SEE)</a:t>
            </a:r>
          </a:p>
          <a:p>
            <a:r>
              <a:rPr lang="en-US" sz="1200" dirty="0">
                <a:solidFill>
                  <a:schemeClr val="accent6">
                    <a:lumMod val="75000"/>
                  </a:schemeClr>
                </a:solidFill>
                <a:latin typeface="Tw Cen MT" panose="020B0602020104020603" pitchFamily="34" charset="0"/>
              </a:rPr>
              <a:t>http://uosee.uoregon.edu</a:t>
            </a:r>
            <a:r>
              <a:rPr lang="en-US" sz="1200" dirty="0" smtClean="0">
                <a:solidFill>
                  <a:schemeClr val="accent6">
                    <a:lumMod val="75000"/>
                  </a:schemeClr>
                </a:solidFill>
                <a:latin typeface="Tw Cen MT" panose="020B0602020104020603" pitchFamily="34" charset="0"/>
              </a:rPr>
              <a:t>/</a:t>
            </a:r>
          </a:p>
          <a:p>
            <a:r>
              <a:rPr lang="en-US" sz="1200" dirty="0" smtClean="0">
                <a:solidFill>
                  <a:schemeClr val="accent6">
                    <a:lumMod val="75000"/>
                  </a:schemeClr>
                </a:solidFill>
                <a:latin typeface="Tw Cen MT" panose="020B0602020104020603" pitchFamily="34" charset="0"/>
              </a:rPr>
              <a:t>uosee@uoregon.edu</a:t>
            </a:r>
          </a:p>
          <a:p>
            <a:endParaRPr lang="en-US" sz="1200" dirty="0" smtClean="0">
              <a:solidFill>
                <a:schemeClr val="accent6">
                  <a:lumMod val="75000"/>
                </a:schemeClr>
              </a:solidFill>
              <a:latin typeface="Tw Cen MT" panose="020B0602020104020603" pitchFamily="34" charset="0"/>
            </a:endParaRPr>
          </a:p>
          <a:p>
            <a:r>
              <a:rPr lang="en-US" sz="1200" b="1" dirty="0" smtClean="0">
                <a:solidFill>
                  <a:schemeClr val="accent6">
                    <a:lumMod val="75000"/>
                  </a:schemeClr>
                </a:solidFill>
                <a:latin typeface="Tw Cen MT" panose="020B0602020104020603" pitchFamily="34" charset="0"/>
              </a:rPr>
              <a:t>Center for Educational Research and Innovation (CERI) </a:t>
            </a:r>
            <a:endParaRPr lang="en-US" sz="1200" b="1" dirty="0">
              <a:solidFill>
                <a:schemeClr val="accent6">
                  <a:lumMod val="75000"/>
                </a:schemeClr>
              </a:solidFill>
              <a:latin typeface="Tw Cen MT" panose="020B0602020104020603" pitchFamily="34" charset="0"/>
            </a:endParaRPr>
          </a:p>
          <a:p>
            <a:r>
              <a:rPr lang="en-US" sz="1200" dirty="0">
                <a:solidFill>
                  <a:schemeClr val="accent6">
                    <a:lumMod val="75000"/>
                  </a:schemeClr>
                </a:solidFill>
                <a:latin typeface="Tw Cen MT" panose="020B0602020104020603" pitchFamily="34" charset="0"/>
              </a:rPr>
              <a:t>http://www.oecd.org/edu/ceri/researchprojects/</a:t>
            </a:r>
          </a:p>
          <a:p>
            <a:endParaRPr lang="en-US" sz="1200" dirty="0" smtClean="0">
              <a:solidFill>
                <a:schemeClr val="accent6">
                  <a:lumMod val="75000"/>
                </a:schemeClr>
              </a:solidFill>
              <a:latin typeface="Tw Cen MT" panose="020B0602020104020603" pitchFamily="34" charset="0"/>
            </a:endParaRPr>
          </a:p>
          <a:p>
            <a:r>
              <a:rPr lang="en-US" sz="1200" b="1" dirty="0" smtClean="0">
                <a:solidFill>
                  <a:schemeClr val="accent6">
                    <a:lumMod val="75000"/>
                  </a:schemeClr>
                </a:solidFill>
                <a:latin typeface="Tw Cen MT" panose="020B0602020104020603" pitchFamily="34" charset="0"/>
              </a:rPr>
              <a:t>National Association of Colleges and Employers – Knowledge Center (NACE)</a:t>
            </a:r>
          </a:p>
          <a:p>
            <a:r>
              <a:rPr lang="en-US" sz="1200" dirty="0">
                <a:solidFill>
                  <a:schemeClr val="accent6">
                    <a:lumMod val="75000"/>
                  </a:schemeClr>
                </a:solidFill>
                <a:latin typeface="Tw Cen MT" panose="020B0602020104020603" pitchFamily="34" charset="0"/>
              </a:rPr>
              <a:t>http://www.naceweb.org/knowledge/coaching-counseling.aspx</a:t>
            </a:r>
          </a:p>
        </p:txBody>
      </p:sp>
    </p:spTree>
    <p:extLst>
      <p:ext uri="{BB962C8B-B14F-4D97-AF65-F5344CB8AC3E}">
        <p14:creationId xmlns:p14="http://schemas.microsoft.com/office/powerpoint/2010/main" val="2274486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07148"/>
          </a:xfrm>
          <a:ln w="57150">
            <a:solidFill>
              <a:schemeClr val="accent6">
                <a:lumMod val="60000"/>
                <a:lumOff val="40000"/>
              </a:schemeClr>
            </a:solidFill>
          </a:ln>
        </p:spPr>
        <p:txBody>
          <a:bodyPr>
            <a:normAutofit/>
          </a:bodyPr>
          <a:lstStyle/>
          <a:p>
            <a:r>
              <a:rPr lang="en-US" sz="3600" dirty="0" smtClean="0">
                <a:solidFill>
                  <a:schemeClr val="accent6">
                    <a:lumMod val="75000"/>
                  </a:schemeClr>
                </a:solidFill>
                <a:latin typeface="Tw Cen MT Condensed Extra Bold" panose="020B0803020202020204" pitchFamily="34" charset="0"/>
              </a:rPr>
              <a:t>Image Credits</a:t>
            </a:r>
            <a:endParaRPr lang="en-US" sz="3600" dirty="0">
              <a:solidFill>
                <a:schemeClr val="accent6">
                  <a:lumMod val="75000"/>
                </a:schemeClr>
              </a:solidFill>
              <a:latin typeface="Tw Cen MT Condensed Extra Bold" panose="020B0803020202020204" pitchFamily="34" charset="0"/>
            </a:endParaRPr>
          </a:p>
        </p:txBody>
      </p:sp>
      <p:sp>
        <p:nvSpPr>
          <p:cNvPr id="6" name="Content Placeholder 5"/>
          <p:cNvSpPr>
            <a:spLocks noGrp="1"/>
          </p:cNvSpPr>
          <p:nvPr>
            <p:ph idx="1"/>
          </p:nvPr>
        </p:nvSpPr>
        <p:spPr>
          <a:xfrm>
            <a:off x="838200" y="972274"/>
            <a:ext cx="10515600" cy="5204689"/>
          </a:xfrm>
        </p:spPr>
        <p:txBody>
          <a:bodyPr>
            <a:normAutofit/>
          </a:bodyPr>
          <a:lstStyle/>
          <a:p>
            <a:pPr marL="0" indent="0">
              <a:buNone/>
            </a:pPr>
            <a:r>
              <a:rPr lang="en-US" sz="1600" b="1" dirty="0" smtClean="0">
                <a:solidFill>
                  <a:schemeClr val="accent6">
                    <a:lumMod val="75000"/>
                  </a:schemeClr>
                </a:solidFill>
                <a:latin typeface="Tw Cen MT" panose="020B0602020104020603" pitchFamily="34" charset="0"/>
              </a:rPr>
              <a:t>Learning </a:t>
            </a:r>
            <a:r>
              <a:rPr lang="en-US" sz="1600" b="1" dirty="0">
                <a:solidFill>
                  <a:schemeClr val="accent6">
                    <a:lumMod val="75000"/>
                  </a:schemeClr>
                </a:solidFill>
                <a:latin typeface="Tw Cen MT" panose="020B0602020104020603" pitchFamily="34" charset="0"/>
              </a:rPr>
              <a:t>Outcomes: </a:t>
            </a:r>
            <a:endParaRPr lang="en-US" sz="1600" b="1" dirty="0" smtClean="0">
              <a:solidFill>
                <a:schemeClr val="accent6">
                  <a:lumMod val="75000"/>
                </a:schemeClr>
              </a:solidFill>
              <a:latin typeface="Tw Cen MT" panose="020B0602020104020603" pitchFamily="34" charset="0"/>
            </a:endParaRPr>
          </a:p>
          <a:p>
            <a:pPr marL="0" indent="0">
              <a:buNone/>
            </a:pPr>
            <a:r>
              <a:rPr lang="en-US" sz="1600" dirty="0" smtClean="0">
                <a:solidFill>
                  <a:schemeClr val="accent6">
                    <a:lumMod val="75000"/>
                  </a:schemeClr>
                </a:solidFill>
                <a:latin typeface="Tw Cen MT" panose="020B0602020104020603" pitchFamily="34" charset="0"/>
              </a:rPr>
              <a:t>https</a:t>
            </a:r>
            <a:r>
              <a:rPr lang="en-US" sz="1600" dirty="0">
                <a:solidFill>
                  <a:schemeClr val="accent6">
                    <a:lumMod val="75000"/>
                  </a:schemeClr>
                </a:solidFill>
                <a:latin typeface="Tw Cen MT" panose="020B0602020104020603" pitchFamily="34" charset="0"/>
              </a:rPr>
              <a:t>://</a:t>
            </a:r>
            <a:r>
              <a:rPr lang="en-US" sz="1600" dirty="0" smtClean="0">
                <a:solidFill>
                  <a:schemeClr val="accent6">
                    <a:lumMod val="75000"/>
                  </a:schemeClr>
                </a:solidFill>
                <a:latin typeface="Tw Cen MT" panose="020B0602020104020603" pitchFamily="34" charset="0"/>
              </a:rPr>
              <a:t>www.mohe.gov.sa/en/Ministry/Dqi/ListofQualityEnhancementInitiatives/Pages/The-National-Project-for-Assessment-of-Higher-Education-Learning-Outcomes.aspx</a:t>
            </a:r>
            <a:endParaRPr lang="en-US" sz="1600" dirty="0">
              <a:solidFill>
                <a:schemeClr val="accent6">
                  <a:lumMod val="75000"/>
                </a:schemeClr>
              </a:solidFill>
              <a:latin typeface="Tw Cen MT" panose="020B0602020104020603" pitchFamily="34" charset="0"/>
            </a:endParaRPr>
          </a:p>
          <a:p>
            <a:pPr marL="0" indent="0">
              <a:buNone/>
            </a:pPr>
            <a:r>
              <a:rPr lang="en-US" sz="1600" b="1" dirty="0" smtClean="0">
                <a:solidFill>
                  <a:schemeClr val="accent6">
                    <a:lumMod val="75000"/>
                  </a:schemeClr>
                </a:solidFill>
                <a:latin typeface="Tw Cen MT" panose="020B0602020104020603" pitchFamily="34" charset="0"/>
              </a:rPr>
              <a:t>Learning Culture:</a:t>
            </a:r>
          </a:p>
          <a:p>
            <a:pPr marL="0" indent="0">
              <a:buNone/>
            </a:pPr>
            <a:r>
              <a:rPr lang="en-US" sz="1600" dirty="0" smtClean="0">
                <a:solidFill>
                  <a:schemeClr val="accent6">
                    <a:lumMod val="75000"/>
                  </a:schemeClr>
                </a:solidFill>
                <a:latin typeface="Tw Cen MT" panose="020B0602020104020603" pitchFamily="34" charset="0"/>
              </a:rPr>
              <a:t>https</a:t>
            </a:r>
            <a:r>
              <a:rPr lang="en-US" sz="1600" dirty="0">
                <a:solidFill>
                  <a:schemeClr val="accent6">
                    <a:lumMod val="75000"/>
                  </a:schemeClr>
                </a:solidFill>
                <a:latin typeface="Tw Cen MT" panose="020B0602020104020603" pitchFamily="34" charset="0"/>
              </a:rPr>
              <a:t>://</a:t>
            </a:r>
            <a:r>
              <a:rPr lang="en-US" sz="1600" dirty="0" smtClean="0">
                <a:solidFill>
                  <a:schemeClr val="accent6">
                    <a:lumMod val="75000"/>
                  </a:schemeClr>
                </a:solidFill>
                <a:latin typeface="Tw Cen MT" panose="020B0602020104020603" pitchFamily="34" charset="0"/>
              </a:rPr>
              <a:t>www.lynda.com/articles/6-steps-to-learning-culture</a:t>
            </a:r>
          </a:p>
          <a:p>
            <a:pPr marL="0" indent="0">
              <a:buNone/>
            </a:pPr>
            <a:r>
              <a:rPr lang="en-US" sz="1600" b="1" dirty="0" smtClean="0">
                <a:solidFill>
                  <a:schemeClr val="accent6">
                    <a:lumMod val="75000"/>
                  </a:schemeClr>
                </a:solidFill>
                <a:latin typeface="Tw Cen MT" panose="020B0602020104020603" pitchFamily="34" charset="0"/>
              </a:rPr>
              <a:t>Engagement Escalation Spiral:</a:t>
            </a:r>
          </a:p>
          <a:p>
            <a:pPr marL="0" indent="0">
              <a:buNone/>
            </a:pPr>
            <a:r>
              <a:rPr lang="en-US" sz="1600" dirty="0">
                <a:solidFill>
                  <a:schemeClr val="accent6">
                    <a:lumMod val="75000"/>
                  </a:schemeClr>
                </a:solidFill>
                <a:latin typeface="Tw Cen MT" panose="020B0602020104020603" pitchFamily="34" charset="0"/>
              </a:rPr>
              <a:t>Burns, Liam, and Craig Mahoney. </a:t>
            </a:r>
            <a:r>
              <a:rPr lang="en-US" sz="1600" i="1" dirty="0">
                <a:solidFill>
                  <a:schemeClr val="accent6">
                    <a:lumMod val="75000"/>
                  </a:schemeClr>
                </a:solidFill>
                <a:latin typeface="Tw Cen MT" panose="020B0602020104020603" pitchFamily="34" charset="0"/>
              </a:rPr>
              <a:t>Student engagement: Identity, motivation and community</a:t>
            </a:r>
            <a:r>
              <a:rPr lang="en-US" sz="1600" dirty="0">
                <a:solidFill>
                  <a:schemeClr val="accent6">
                    <a:lumMod val="75000"/>
                  </a:schemeClr>
                </a:solidFill>
                <a:latin typeface="Tw Cen MT" panose="020B0602020104020603" pitchFamily="34" charset="0"/>
              </a:rPr>
              <a:t>. Eds. Claus </a:t>
            </a:r>
            <a:r>
              <a:rPr lang="en-US" sz="1600" dirty="0" err="1">
                <a:solidFill>
                  <a:schemeClr val="accent6">
                    <a:lumMod val="75000"/>
                  </a:schemeClr>
                </a:solidFill>
                <a:latin typeface="Tw Cen MT" panose="020B0602020104020603" pitchFamily="34" charset="0"/>
              </a:rPr>
              <a:t>Nygaard</a:t>
            </a:r>
            <a:r>
              <a:rPr lang="en-US" sz="1600" dirty="0">
                <a:solidFill>
                  <a:schemeClr val="accent6">
                    <a:lumMod val="75000"/>
                  </a:schemeClr>
                </a:solidFill>
                <a:latin typeface="Tw Cen MT" panose="020B0602020104020603" pitchFamily="34" charset="0"/>
              </a:rPr>
              <a:t>, et al. 2013.</a:t>
            </a:r>
          </a:p>
          <a:p>
            <a:pPr marL="0" indent="0">
              <a:buNone/>
            </a:pPr>
            <a:r>
              <a:rPr lang="en-US" sz="1600" dirty="0" smtClean="0">
                <a:solidFill>
                  <a:schemeClr val="accent6">
                    <a:lumMod val="75000"/>
                  </a:schemeClr>
                </a:solidFill>
                <a:latin typeface="Tw Cen MT" panose="020B0602020104020603" pitchFamily="34" charset="0"/>
              </a:rPr>
              <a:t>pg. 113</a:t>
            </a:r>
          </a:p>
          <a:p>
            <a:pPr marL="0" indent="0">
              <a:buNone/>
            </a:pPr>
            <a:endParaRPr lang="en-US" sz="1600" b="1" dirty="0">
              <a:solidFill>
                <a:schemeClr val="accent6">
                  <a:lumMod val="75000"/>
                </a:schemeClr>
              </a:solidFill>
              <a:latin typeface="Tw Cen MT" panose="020B0602020104020603" pitchFamily="34" charset="0"/>
            </a:endParaRPr>
          </a:p>
          <a:p>
            <a:pPr marL="0" indent="0">
              <a:buNone/>
            </a:pPr>
            <a:endParaRPr lang="en-US" sz="1600" b="1" dirty="0" smtClean="0">
              <a:solidFill>
                <a:schemeClr val="accent6">
                  <a:lumMod val="75000"/>
                </a:schemeClr>
              </a:solidFill>
              <a:latin typeface="Tw Cen MT" panose="020B0602020104020603" pitchFamily="34" charset="0"/>
            </a:endParaRPr>
          </a:p>
          <a:p>
            <a:pPr marL="0" indent="0">
              <a:buNone/>
            </a:pPr>
            <a:r>
              <a:rPr lang="en-US" sz="1600" b="1" dirty="0" smtClean="0">
                <a:solidFill>
                  <a:schemeClr val="accent6">
                    <a:lumMod val="75000"/>
                  </a:schemeClr>
                </a:solidFill>
                <a:latin typeface="Tw Cen MT" panose="020B0602020104020603" pitchFamily="34" charset="0"/>
              </a:rPr>
              <a:t>All other images &amp; video courtesy of the University of Oregon </a:t>
            </a:r>
            <a:endParaRPr lang="en-US" sz="16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277714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2750"/>
          </a:xfrm>
          <a:ln w="57150">
            <a:solidFill>
              <a:schemeClr val="accent6">
                <a:lumMod val="60000"/>
                <a:lumOff val="40000"/>
              </a:schemeClr>
            </a:solidFill>
          </a:ln>
        </p:spPr>
        <p:txBody>
          <a:bodyPr>
            <a:normAutofit fontScale="90000"/>
          </a:bodyPr>
          <a:lstStyle/>
          <a:p>
            <a:r>
              <a:rPr lang="en-US" dirty="0" smtClean="0">
                <a:solidFill>
                  <a:schemeClr val="accent6">
                    <a:lumMod val="75000"/>
                  </a:schemeClr>
                </a:solidFill>
                <a:latin typeface="Tw Cen MT Condensed Extra Bold" panose="020B0803020202020204" pitchFamily="34" charset="0"/>
              </a:rPr>
              <a:t/>
            </a:r>
            <a:br>
              <a:rPr lang="en-US" dirty="0" smtClean="0">
                <a:solidFill>
                  <a:schemeClr val="accent6">
                    <a:lumMod val="75000"/>
                  </a:schemeClr>
                </a:solidFill>
                <a:latin typeface="Tw Cen MT Condensed Extra Bold" panose="020B0803020202020204" pitchFamily="34" charset="0"/>
              </a:rPr>
            </a:br>
            <a:r>
              <a:rPr lang="en-US" dirty="0" smtClean="0">
                <a:solidFill>
                  <a:schemeClr val="accent6">
                    <a:lumMod val="75000"/>
                  </a:schemeClr>
                </a:solidFill>
                <a:latin typeface="Tw Cen MT Condensed Extra Bold" panose="020B0803020202020204" pitchFamily="34" charset="0"/>
              </a:rPr>
              <a:t>Learning Outcomes</a:t>
            </a:r>
            <a:r>
              <a:rPr lang="en-US" dirty="0" smtClean="0"/>
              <a:t/>
            </a:r>
            <a:br>
              <a:rPr lang="en-US" dirty="0" smtClean="0"/>
            </a:br>
            <a:endParaRPr lang="en-US" dirty="0"/>
          </a:p>
        </p:txBody>
      </p:sp>
      <p:sp>
        <p:nvSpPr>
          <p:cNvPr id="3" name="Content Placeholder 2"/>
          <p:cNvSpPr>
            <a:spLocks noGrp="1"/>
          </p:cNvSpPr>
          <p:nvPr>
            <p:ph idx="1"/>
          </p:nvPr>
        </p:nvSpPr>
        <p:spPr>
          <a:xfrm>
            <a:off x="838200" y="2362199"/>
            <a:ext cx="10515600" cy="3814763"/>
          </a:xfrm>
        </p:spPr>
        <p:txBody>
          <a:bodyPr>
            <a:normAutofit lnSpcReduction="10000"/>
          </a:bodyPr>
          <a:lstStyle/>
          <a:p>
            <a:r>
              <a:rPr lang="en-US" sz="3200" dirty="0" smtClean="0">
                <a:solidFill>
                  <a:schemeClr val="accent6">
                    <a:lumMod val="75000"/>
                  </a:schemeClr>
                </a:solidFill>
                <a:latin typeface="Tw Cen MT" panose="020B0602020104020603" pitchFamily="34" charset="0"/>
              </a:rPr>
              <a:t>Explore the definition of learning </a:t>
            </a:r>
            <a:r>
              <a:rPr lang="en-US" sz="3200" dirty="0">
                <a:solidFill>
                  <a:schemeClr val="accent6">
                    <a:lumMod val="75000"/>
                  </a:schemeClr>
                </a:solidFill>
                <a:latin typeface="Tw Cen MT" panose="020B0602020104020603" pitchFamily="34" charset="0"/>
              </a:rPr>
              <a:t>c</a:t>
            </a:r>
            <a:r>
              <a:rPr lang="en-US" sz="3200" dirty="0" smtClean="0">
                <a:solidFill>
                  <a:schemeClr val="accent6">
                    <a:lumMod val="75000"/>
                  </a:schemeClr>
                </a:solidFill>
                <a:latin typeface="Tw Cen MT" panose="020B0602020104020603" pitchFamily="34" charset="0"/>
              </a:rPr>
              <a:t>ulture.</a:t>
            </a:r>
          </a:p>
          <a:p>
            <a:endParaRPr lang="en-US" sz="3200" dirty="0" smtClean="0">
              <a:solidFill>
                <a:schemeClr val="accent6">
                  <a:lumMod val="75000"/>
                </a:schemeClr>
              </a:solidFill>
              <a:latin typeface="Tw Cen MT" panose="020B0602020104020603" pitchFamily="34" charset="0"/>
            </a:endParaRPr>
          </a:p>
          <a:p>
            <a:r>
              <a:rPr lang="en-US" sz="3200" dirty="0" smtClean="0">
                <a:solidFill>
                  <a:schemeClr val="accent6">
                    <a:lumMod val="75000"/>
                  </a:schemeClr>
                </a:solidFill>
                <a:latin typeface="Tw Cen MT" panose="020B0602020104020603" pitchFamily="34" charset="0"/>
              </a:rPr>
              <a:t>See the benefits of creating a learning culture for your student employees, yourselves, your libraries, and your academic institutions.</a:t>
            </a:r>
          </a:p>
          <a:p>
            <a:endParaRPr lang="en-US" sz="3200" dirty="0">
              <a:solidFill>
                <a:schemeClr val="accent6">
                  <a:lumMod val="75000"/>
                </a:schemeClr>
              </a:solidFill>
              <a:latin typeface="Tw Cen MT" panose="020B0602020104020603" pitchFamily="34" charset="0"/>
            </a:endParaRPr>
          </a:p>
          <a:p>
            <a:r>
              <a:rPr lang="en-US" sz="3200" dirty="0" smtClean="0">
                <a:solidFill>
                  <a:schemeClr val="accent6">
                    <a:lumMod val="75000"/>
                  </a:schemeClr>
                </a:solidFill>
                <a:latin typeface="Tw Cen MT" panose="020B0602020104020603" pitchFamily="34" charset="0"/>
              </a:rPr>
              <a:t>Come away with inspiration and resources to customize ideas for your own workplace. </a:t>
            </a:r>
            <a:endParaRPr lang="en-US" sz="3200" dirty="0">
              <a:solidFill>
                <a:schemeClr val="accent6">
                  <a:lumMod val="75000"/>
                </a:schemeClr>
              </a:solidFill>
              <a:latin typeface="Tw Cen MT" panose="020B06020201040206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652" y="502328"/>
            <a:ext cx="1905401" cy="1421722"/>
          </a:xfrm>
          <a:prstGeom prst="rect">
            <a:avLst/>
          </a:prstGeom>
        </p:spPr>
      </p:pic>
    </p:spTree>
    <p:extLst>
      <p:ext uri="{BB962C8B-B14F-4D97-AF65-F5344CB8AC3E}">
        <p14:creationId xmlns:p14="http://schemas.microsoft.com/office/powerpoint/2010/main" val="280271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30401"/>
            <a:ext cx="10832939" cy="1509974"/>
          </a:xfrm>
          <a:ln w="57150">
            <a:solidFill>
              <a:schemeClr val="accent6">
                <a:lumMod val="60000"/>
                <a:lumOff val="40000"/>
              </a:schemeClr>
            </a:solidFill>
          </a:ln>
        </p:spPr>
        <p:txBody>
          <a:bodyPr>
            <a:normAutofit/>
          </a:bodyPr>
          <a:lstStyle/>
          <a:p>
            <a:r>
              <a:rPr lang="en-US" sz="4000" dirty="0" smtClean="0">
                <a:solidFill>
                  <a:schemeClr val="accent6">
                    <a:lumMod val="75000"/>
                  </a:schemeClr>
                </a:solidFill>
                <a:latin typeface="Tw Cen MT Condensed Extra Bold" panose="020B0803020202020204" pitchFamily="34" charset="0"/>
              </a:rPr>
              <a:t> What is a “learning culture”?</a:t>
            </a:r>
            <a:endParaRPr lang="en-US" sz="40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idx="1"/>
          </p:nvPr>
        </p:nvSpPr>
        <p:spPr>
          <a:xfrm>
            <a:off x="520861" y="1840375"/>
            <a:ext cx="10832939" cy="4444678"/>
          </a:xfrm>
        </p:spPr>
        <p:txBody>
          <a:bodyPr>
            <a:normAutofit fontScale="92500" lnSpcReduction="20000"/>
          </a:bodyPr>
          <a:lstStyle/>
          <a:p>
            <a:pPr marL="0" indent="0">
              <a:buNone/>
            </a:pPr>
            <a:endParaRPr lang="en-US" sz="2400" dirty="0" smtClean="0">
              <a:solidFill>
                <a:schemeClr val="accent6">
                  <a:lumMod val="75000"/>
                </a:schemeClr>
              </a:solidFill>
              <a:latin typeface="Tw Cen MT Condensed Extra Bold" panose="020B0803020202020204" pitchFamily="34" charset="0"/>
            </a:endParaRPr>
          </a:p>
          <a:p>
            <a:pPr marL="0" indent="0">
              <a:buNone/>
            </a:pPr>
            <a:r>
              <a:rPr lang="en-US" sz="2400" b="1" dirty="0" smtClean="0">
                <a:solidFill>
                  <a:schemeClr val="accent6">
                    <a:lumMod val="75000"/>
                  </a:schemeClr>
                </a:solidFill>
                <a:latin typeface="Tw Cen MT" panose="020B0602020104020603" pitchFamily="34" charset="0"/>
              </a:rPr>
              <a:t>A </a:t>
            </a:r>
            <a:r>
              <a:rPr lang="en-US" sz="2400" b="1" dirty="0">
                <a:solidFill>
                  <a:schemeClr val="accent6">
                    <a:lumMod val="75000"/>
                  </a:schemeClr>
                </a:solidFill>
                <a:latin typeface="Tw Cen MT" panose="020B0602020104020603" pitchFamily="34" charset="0"/>
              </a:rPr>
              <a:t>learning culture is a set of organizational values, conventions, processes, and practices that encourage individuals—and the organization as a whole—to increase knowledge, competence, and performance. </a:t>
            </a:r>
            <a:endParaRPr lang="en-US" sz="2400" b="1" dirty="0" smtClean="0">
              <a:solidFill>
                <a:schemeClr val="accent6">
                  <a:lumMod val="75000"/>
                </a:schemeClr>
              </a:solidFill>
              <a:latin typeface="Tw Cen MT" panose="020B0602020104020603" pitchFamily="34" charset="0"/>
            </a:endParaRPr>
          </a:p>
          <a:p>
            <a:pPr marL="0" indent="0">
              <a:buNone/>
            </a:pPr>
            <a:r>
              <a:rPr lang="en-US" sz="2400" dirty="0" smtClean="0">
                <a:solidFill>
                  <a:schemeClr val="accent6">
                    <a:lumMod val="75000"/>
                  </a:schemeClr>
                </a:solidFill>
                <a:latin typeface="Tw Cen MT" panose="020B0602020104020603" pitchFamily="34" charset="0"/>
              </a:rPr>
              <a:t>-Oracle Human Capital Management</a:t>
            </a:r>
          </a:p>
          <a:p>
            <a:pPr marL="0" indent="0">
              <a:buNone/>
            </a:pPr>
            <a:endParaRPr lang="en-US" sz="2400" dirty="0" smtClean="0">
              <a:solidFill>
                <a:schemeClr val="accent6">
                  <a:lumMod val="75000"/>
                </a:schemeClr>
              </a:solidFill>
              <a:latin typeface="Tw Cen MT" panose="020B0602020104020603" pitchFamily="34" charset="0"/>
            </a:endParaRPr>
          </a:p>
          <a:p>
            <a:pPr marL="0" indent="0">
              <a:buNone/>
            </a:pPr>
            <a:r>
              <a:rPr lang="en-US" sz="2400" b="1" dirty="0">
                <a:solidFill>
                  <a:schemeClr val="accent6">
                    <a:lumMod val="75000"/>
                  </a:schemeClr>
                </a:solidFill>
                <a:latin typeface="Tw Cen MT" panose="020B0602020104020603" pitchFamily="34" charset="0"/>
              </a:rPr>
              <a:t>A learning culture consists of a community of workers instilled with a “growth mindset.” People not only want to learn and apply what they’ve learned to help their organization, they also feel compelled to share their knowledge with others. </a:t>
            </a:r>
            <a:endParaRPr lang="en-US" sz="2400" b="1" dirty="0" smtClean="0">
              <a:solidFill>
                <a:schemeClr val="accent6">
                  <a:lumMod val="75000"/>
                </a:schemeClr>
              </a:solidFill>
              <a:latin typeface="Tw Cen MT" panose="020B0602020104020603" pitchFamily="34" charset="0"/>
            </a:endParaRPr>
          </a:p>
          <a:p>
            <a:pPr marL="0" indent="0">
              <a:buNone/>
            </a:pPr>
            <a:r>
              <a:rPr lang="en-US" sz="2400" dirty="0" smtClean="0">
                <a:solidFill>
                  <a:schemeClr val="accent6">
                    <a:lumMod val="75000"/>
                  </a:schemeClr>
                </a:solidFill>
                <a:latin typeface="Tw Cen MT" panose="020B0602020104020603" pitchFamily="34" charset="0"/>
              </a:rPr>
              <a:t>-Society for Human Resource Management</a:t>
            </a:r>
          </a:p>
          <a:p>
            <a:pPr marL="0" indent="0">
              <a:buNone/>
            </a:pPr>
            <a:endParaRPr lang="en-US" sz="2400" dirty="0" smtClean="0">
              <a:solidFill>
                <a:schemeClr val="accent6">
                  <a:lumMod val="75000"/>
                </a:schemeClr>
              </a:solidFill>
              <a:latin typeface="Tw Cen MT" panose="020B0602020104020603" pitchFamily="34" charset="0"/>
            </a:endParaRPr>
          </a:p>
          <a:p>
            <a:pPr marL="0" indent="0">
              <a:buNone/>
            </a:pPr>
            <a:r>
              <a:rPr lang="en-US" sz="2400" b="1" dirty="0" smtClean="0">
                <a:solidFill>
                  <a:schemeClr val="accent6">
                    <a:lumMod val="75000"/>
                  </a:schemeClr>
                </a:solidFill>
                <a:latin typeface="Tw Cen MT" panose="020B0602020104020603" pitchFamily="34" charset="0"/>
              </a:rPr>
              <a:t>Training </a:t>
            </a:r>
            <a:r>
              <a:rPr lang="en-US" sz="2400" b="1" dirty="0">
                <a:solidFill>
                  <a:schemeClr val="accent6">
                    <a:lumMod val="75000"/>
                  </a:schemeClr>
                </a:solidFill>
                <a:latin typeface="Tw Cen MT" panose="020B0602020104020603" pitchFamily="34" charset="0"/>
              </a:rPr>
              <a:t>culture will often be seen in place of a learning culture because it’s easier to classify things this way</a:t>
            </a:r>
            <a:r>
              <a:rPr lang="en-US" sz="2400" b="1" dirty="0" smtClean="0">
                <a:solidFill>
                  <a:schemeClr val="accent6">
                    <a:lumMod val="75000"/>
                  </a:schemeClr>
                </a:solidFill>
                <a:latin typeface="Tw Cen MT" panose="020B0602020104020603" pitchFamily="34" charset="0"/>
              </a:rPr>
              <a:t>.</a:t>
            </a:r>
          </a:p>
          <a:p>
            <a:pPr marL="0" indent="0">
              <a:buNone/>
            </a:pPr>
            <a:r>
              <a:rPr lang="en-US" sz="2400" dirty="0" smtClean="0">
                <a:solidFill>
                  <a:schemeClr val="accent6">
                    <a:lumMod val="75000"/>
                  </a:schemeClr>
                </a:solidFill>
                <a:latin typeface="Tw Cen MT" panose="020B0602020104020603" pitchFamily="34" charset="0"/>
              </a:rPr>
              <a:t>-Nick </a:t>
            </a:r>
            <a:r>
              <a:rPr lang="en-US" sz="2400" dirty="0" err="1" smtClean="0">
                <a:solidFill>
                  <a:schemeClr val="accent6">
                    <a:lumMod val="75000"/>
                  </a:schemeClr>
                </a:solidFill>
                <a:latin typeface="Tw Cen MT" panose="020B0602020104020603" pitchFamily="34" charset="0"/>
              </a:rPr>
              <a:t>Leffler</a:t>
            </a:r>
            <a:r>
              <a:rPr lang="en-US" sz="2400" dirty="0" smtClean="0">
                <a:solidFill>
                  <a:schemeClr val="accent6">
                    <a:lumMod val="75000"/>
                  </a:schemeClr>
                </a:solidFill>
                <a:latin typeface="Tw Cen MT" panose="020B0602020104020603" pitchFamily="34" charset="0"/>
              </a:rPr>
              <a:t>, Instructional Design Consultant  #</a:t>
            </a:r>
            <a:r>
              <a:rPr lang="en-US" sz="2400" dirty="0" err="1" smtClean="0">
                <a:solidFill>
                  <a:schemeClr val="accent6">
                    <a:lumMod val="75000"/>
                  </a:schemeClr>
                </a:solidFill>
                <a:latin typeface="Tw Cen MT" panose="020B0602020104020603" pitchFamily="34" charset="0"/>
              </a:rPr>
              <a:t>lrntoday</a:t>
            </a:r>
            <a:endParaRPr lang="en-US" sz="2400" dirty="0">
              <a:solidFill>
                <a:schemeClr val="accent6">
                  <a:lumMod val="75000"/>
                </a:schemeClr>
              </a:solidFill>
              <a:latin typeface="Tw Cen MT" panose="020B0602020104020603"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932" y="486224"/>
            <a:ext cx="2253204" cy="1205464"/>
          </a:xfrm>
          <a:prstGeom prst="rect">
            <a:avLst/>
          </a:prstGeom>
        </p:spPr>
      </p:pic>
    </p:spTree>
    <p:extLst>
      <p:ext uri="{BB962C8B-B14F-4D97-AF65-F5344CB8AC3E}">
        <p14:creationId xmlns:p14="http://schemas.microsoft.com/office/powerpoint/2010/main" val="51223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a:stretch/>
        </p:blipFill>
        <p:spPr>
          <a:xfrm>
            <a:off x="-9524" y="-9526"/>
            <a:ext cx="9163050" cy="6867525"/>
          </a:xfrm>
          <a:prstGeom prst="rect">
            <a:avLst/>
          </a:prstGeom>
        </p:spPr>
      </p:pic>
      <p:sp>
        <p:nvSpPr>
          <p:cNvPr id="3" name="Title 3"/>
          <p:cNvSpPr txBox="1">
            <a:spLocks/>
          </p:cNvSpPr>
          <p:nvPr/>
        </p:nvSpPr>
        <p:spPr>
          <a:xfrm>
            <a:off x="1600200" y="4648200"/>
            <a:ext cx="73152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400" dirty="0" smtClean="0">
              <a:ea typeface="ＭＳ Ｐゴシック" panose="020B0600070205080204" pitchFamily="34" charset="-128"/>
            </a:endParaRPr>
          </a:p>
        </p:txBody>
      </p:sp>
      <p:grpSp>
        <p:nvGrpSpPr>
          <p:cNvPr id="4" name="Group 23"/>
          <p:cNvGrpSpPr>
            <a:grpSpLocks/>
          </p:cNvGrpSpPr>
          <p:nvPr/>
        </p:nvGrpSpPr>
        <p:grpSpPr bwMode="auto">
          <a:xfrm>
            <a:off x="4257675" y="1792035"/>
            <a:ext cx="3733800" cy="1028700"/>
            <a:chOff x="4572000" y="1219200"/>
            <a:chExt cx="3733800" cy="1028700"/>
          </a:xfrm>
        </p:grpSpPr>
        <p:sp>
          <p:nvSpPr>
            <p:cNvPr id="5" name="Text Placeholder 5"/>
            <p:cNvSpPr txBox="1">
              <a:spLocks/>
            </p:cNvSpPr>
            <p:nvPr/>
          </p:nvSpPr>
          <p:spPr bwMode="auto">
            <a:xfrm>
              <a:off x="4572000" y="1219200"/>
              <a:ext cx="373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2200" dirty="0">
                  <a:solidFill>
                    <a:schemeClr val="accent6">
                      <a:lumMod val="75000"/>
                    </a:schemeClr>
                  </a:solidFill>
                  <a:latin typeface="Tw Cen MT" panose="020B0602020104020603" pitchFamily="34" charset="0"/>
                </a:rPr>
                <a:t>Difficulty finding qualified college graduates to hire</a:t>
              </a:r>
            </a:p>
          </p:txBody>
        </p:sp>
        <p:sp>
          <p:nvSpPr>
            <p:cNvPr id="6" name="Text Placeholder 5"/>
            <p:cNvSpPr txBox="1">
              <a:spLocks/>
            </p:cNvSpPr>
            <p:nvPr/>
          </p:nvSpPr>
          <p:spPr bwMode="auto">
            <a:xfrm>
              <a:off x="4572000" y="1905000"/>
              <a:ext cx="37338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1400">
                  <a:solidFill>
                    <a:srgbClr val="9BBB59"/>
                  </a:solidFill>
                  <a:latin typeface="Tw Cen MT" panose="020B0602020104020603" pitchFamily="34" charset="0"/>
                </a:rPr>
                <a:t>(American Council of Trustees &amp; Alumni, 2013)</a:t>
              </a:r>
            </a:p>
          </p:txBody>
        </p:sp>
      </p:grpSp>
      <p:grpSp>
        <p:nvGrpSpPr>
          <p:cNvPr id="7" name="Group 24"/>
          <p:cNvGrpSpPr>
            <a:grpSpLocks/>
          </p:cNvGrpSpPr>
          <p:nvPr/>
        </p:nvGrpSpPr>
        <p:grpSpPr bwMode="auto">
          <a:xfrm>
            <a:off x="3724275" y="3452580"/>
            <a:ext cx="4191000" cy="1066800"/>
            <a:chOff x="4572000" y="2209800"/>
            <a:chExt cx="4191000" cy="1066800"/>
          </a:xfrm>
        </p:grpSpPr>
        <p:sp>
          <p:nvSpPr>
            <p:cNvPr id="8" name="Text Placeholder 5"/>
            <p:cNvSpPr txBox="1">
              <a:spLocks/>
            </p:cNvSpPr>
            <p:nvPr/>
          </p:nvSpPr>
          <p:spPr bwMode="auto">
            <a:xfrm>
              <a:off x="4572000" y="2209800"/>
              <a:ext cx="4191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2200" dirty="0" smtClean="0">
                  <a:solidFill>
                    <a:schemeClr val="accent6">
                      <a:lumMod val="75000"/>
                    </a:schemeClr>
                  </a:solidFill>
                  <a:latin typeface="Tw Cen MT" panose="020B0602020104020603" pitchFamily="34" charset="0"/>
                </a:rPr>
                <a:t>Satisfied with the workplace preparation of college graduates</a:t>
              </a:r>
              <a:endParaRPr lang="en-US" altLang="en-US" sz="2200" dirty="0">
                <a:solidFill>
                  <a:schemeClr val="accent6">
                    <a:lumMod val="75000"/>
                  </a:schemeClr>
                </a:solidFill>
                <a:latin typeface="Tw Cen MT" panose="020B0602020104020603" pitchFamily="34" charset="0"/>
              </a:endParaRPr>
            </a:p>
          </p:txBody>
        </p:sp>
        <p:sp>
          <p:nvSpPr>
            <p:cNvPr id="9" name="Text Placeholder 5"/>
            <p:cNvSpPr txBox="1">
              <a:spLocks/>
            </p:cNvSpPr>
            <p:nvPr/>
          </p:nvSpPr>
          <p:spPr bwMode="auto">
            <a:xfrm>
              <a:off x="4575776" y="2933700"/>
              <a:ext cx="4187224"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1400" dirty="0" smtClean="0">
                  <a:solidFill>
                    <a:srgbClr val="9BBB59"/>
                  </a:solidFill>
                  <a:latin typeface="Tw Cen MT" panose="020B0602020104020603" pitchFamily="34" charset="0"/>
                </a:rPr>
                <a:t>(Association of American Colleges &amp; Universities, 2013)</a:t>
              </a:r>
              <a:endParaRPr lang="en-US" altLang="en-US" sz="1400" dirty="0">
                <a:solidFill>
                  <a:srgbClr val="9BBB59"/>
                </a:solidFill>
                <a:latin typeface="Tw Cen MT" panose="020B0602020104020603" pitchFamily="34" charset="0"/>
              </a:endParaRPr>
            </a:p>
          </p:txBody>
        </p:sp>
      </p:grpSp>
      <p:grpSp>
        <p:nvGrpSpPr>
          <p:cNvPr id="10" name="Group 25"/>
          <p:cNvGrpSpPr>
            <a:grpSpLocks/>
          </p:cNvGrpSpPr>
          <p:nvPr/>
        </p:nvGrpSpPr>
        <p:grpSpPr bwMode="auto">
          <a:xfrm>
            <a:off x="3110899" y="5026368"/>
            <a:ext cx="4738451" cy="1074731"/>
            <a:chOff x="4720624" y="3330918"/>
            <a:chExt cx="4738451" cy="1074731"/>
          </a:xfrm>
        </p:grpSpPr>
        <p:sp>
          <p:nvSpPr>
            <p:cNvPr id="11" name="Text Placeholder 5"/>
            <p:cNvSpPr txBox="1">
              <a:spLocks/>
            </p:cNvSpPr>
            <p:nvPr/>
          </p:nvSpPr>
          <p:spPr bwMode="auto">
            <a:xfrm>
              <a:off x="4734958" y="3330918"/>
              <a:ext cx="4724117"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2200" dirty="0">
                  <a:solidFill>
                    <a:schemeClr val="accent6">
                      <a:lumMod val="75000"/>
                    </a:schemeClr>
                  </a:solidFill>
                  <a:latin typeface="Tw Cen MT" panose="020B0602020104020603" pitchFamily="34" charset="0"/>
                </a:rPr>
                <a:t>Will not hire college graduates without meaningful professional experience</a:t>
              </a:r>
            </a:p>
          </p:txBody>
        </p:sp>
        <p:sp>
          <p:nvSpPr>
            <p:cNvPr id="12" name="Text Placeholder 5"/>
            <p:cNvSpPr txBox="1">
              <a:spLocks/>
            </p:cNvSpPr>
            <p:nvPr/>
          </p:nvSpPr>
          <p:spPr bwMode="auto">
            <a:xfrm>
              <a:off x="4720624" y="4062749"/>
              <a:ext cx="25146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700"/>
                </a:spcBef>
                <a:buClr>
                  <a:schemeClr val="accent2"/>
                </a:buClr>
                <a:buSzPct val="60000"/>
              </a:pPr>
              <a:r>
                <a:rPr lang="en-US" altLang="en-US" sz="1400" dirty="0">
                  <a:solidFill>
                    <a:srgbClr val="9BBB59"/>
                  </a:solidFill>
                  <a:latin typeface="Tw Cen MT" panose="020B0602020104020603" pitchFamily="34" charset="0"/>
                </a:rPr>
                <a:t>(CERI, 2012)</a:t>
              </a:r>
            </a:p>
          </p:txBody>
        </p:sp>
      </p:grpSp>
      <p:grpSp>
        <p:nvGrpSpPr>
          <p:cNvPr id="13" name="Group 26"/>
          <p:cNvGrpSpPr>
            <a:grpSpLocks/>
          </p:cNvGrpSpPr>
          <p:nvPr/>
        </p:nvGrpSpPr>
        <p:grpSpPr bwMode="auto">
          <a:xfrm>
            <a:off x="1590675" y="1886813"/>
            <a:ext cx="3200400" cy="990600"/>
            <a:chOff x="1295400" y="1304453"/>
            <a:chExt cx="3200400" cy="990600"/>
          </a:xfrm>
        </p:grpSpPr>
        <p:sp>
          <p:nvSpPr>
            <p:cNvPr id="14" name="Text Placeholder 5"/>
            <p:cNvSpPr txBox="1">
              <a:spLocks/>
            </p:cNvSpPr>
            <p:nvPr/>
          </p:nvSpPr>
          <p:spPr bwMode="auto">
            <a:xfrm>
              <a:off x="1295400" y="1304453"/>
              <a:ext cx="3200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ts val="700"/>
                </a:spcBef>
                <a:buClr>
                  <a:schemeClr val="accent2"/>
                </a:buClr>
                <a:buSzPct val="60000"/>
              </a:pPr>
              <a:r>
                <a:rPr lang="en-US" altLang="en-US" sz="2900" dirty="0">
                  <a:solidFill>
                    <a:schemeClr val="accent6">
                      <a:lumMod val="75000"/>
                    </a:schemeClr>
                  </a:solidFill>
                  <a:latin typeface="Tw Cen MT" panose="020B0602020104020603" pitchFamily="34" charset="0"/>
                </a:rPr>
                <a:t>50%</a:t>
              </a:r>
            </a:p>
            <a:p>
              <a:pPr algn="ctr" defTabSz="914400" eaLnBrk="1" hangingPunct="1">
                <a:spcBef>
                  <a:spcPts val="700"/>
                </a:spcBef>
                <a:buClr>
                  <a:schemeClr val="accent2"/>
                </a:buClr>
                <a:buSzPct val="60000"/>
              </a:pPr>
              <a:r>
                <a:rPr lang="en-US" altLang="en-US" sz="2300" dirty="0">
                  <a:solidFill>
                    <a:srgbClr val="595A59"/>
                  </a:solidFill>
                  <a:latin typeface="Tw Cen MT" panose="020B0602020104020603" pitchFamily="34" charset="0"/>
                </a:rPr>
                <a:t>Employers</a:t>
              </a:r>
            </a:p>
          </p:txBody>
        </p:sp>
        <p:cxnSp>
          <p:nvCxnSpPr>
            <p:cNvPr id="15" name="Straight Connector 14"/>
            <p:cNvCxnSpPr/>
            <p:nvPr/>
          </p:nvCxnSpPr>
          <p:spPr>
            <a:xfrm>
              <a:off x="1905000" y="1847850"/>
              <a:ext cx="1905000" cy="1588"/>
            </a:xfrm>
            <a:prstGeom prst="line">
              <a:avLst/>
            </a:prstGeom>
          </p:spPr>
          <p:style>
            <a:lnRef idx="1">
              <a:schemeClr val="accent6"/>
            </a:lnRef>
            <a:fillRef idx="0">
              <a:schemeClr val="accent6"/>
            </a:fillRef>
            <a:effectRef idx="0">
              <a:schemeClr val="accent6"/>
            </a:effectRef>
            <a:fontRef idx="minor">
              <a:schemeClr val="tx1"/>
            </a:fontRef>
          </p:style>
        </p:cxnSp>
      </p:grpSp>
      <p:sp>
        <p:nvSpPr>
          <p:cNvPr id="16" name="Text Placeholder 5"/>
          <p:cNvSpPr txBox="1">
            <a:spLocks/>
          </p:cNvSpPr>
          <p:nvPr/>
        </p:nvSpPr>
        <p:spPr bwMode="auto">
          <a:xfrm>
            <a:off x="581740" y="3528780"/>
            <a:ext cx="3200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ts val="700"/>
              </a:spcBef>
              <a:buClr>
                <a:schemeClr val="accent2"/>
              </a:buClr>
              <a:buSzPct val="60000"/>
            </a:pPr>
            <a:r>
              <a:rPr lang="en-US" altLang="en-US" sz="2900" dirty="0" smtClean="0">
                <a:solidFill>
                  <a:schemeClr val="accent6">
                    <a:lumMod val="75000"/>
                  </a:schemeClr>
                </a:solidFill>
                <a:latin typeface="Tw Cen MT" panose="020B0602020104020603" pitchFamily="34" charset="0"/>
              </a:rPr>
              <a:t>56%</a:t>
            </a:r>
            <a:endParaRPr lang="en-US" altLang="en-US" sz="2900" dirty="0">
              <a:solidFill>
                <a:schemeClr val="accent6">
                  <a:lumMod val="75000"/>
                </a:schemeClr>
              </a:solidFill>
              <a:latin typeface="Tw Cen MT" panose="020B0602020104020603" pitchFamily="34" charset="0"/>
            </a:endParaRPr>
          </a:p>
          <a:p>
            <a:pPr algn="ctr" defTabSz="914400" eaLnBrk="1" hangingPunct="1">
              <a:spcBef>
                <a:spcPts val="700"/>
              </a:spcBef>
              <a:buClr>
                <a:schemeClr val="accent2"/>
              </a:buClr>
              <a:buSzPct val="60000"/>
            </a:pPr>
            <a:r>
              <a:rPr lang="en-US" altLang="en-US" sz="2300" dirty="0">
                <a:solidFill>
                  <a:srgbClr val="595A59"/>
                </a:solidFill>
                <a:latin typeface="Tw Cen MT" panose="020B0602020104020603" pitchFamily="34" charset="0"/>
              </a:rPr>
              <a:t>Employers</a:t>
            </a:r>
          </a:p>
        </p:txBody>
      </p:sp>
      <p:cxnSp>
        <p:nvCxnSpPr>
          <p:cNvPr id="17" name="Straight Connector 16"/>
          <p:cNvCxnSpPr/>
          <p:nvPr/>
        </p:nvCxnSpPr>
        <p:spPr>
          <a:xfrm>
            <a:off x="1743075" y="4079816"/>
            <a:ext cx="1905000" cy="1588"/>
          </a:xfrm>
          <a:prstGeom prst="line">
            <a:avLst/>
          </a:prstGeom>
        </p:spPr>
        <p:style>
          <a:lnRef idx="1">
            <a:schemeClr val="accent6"/>
          </a:lnRef>
          <a:fillRef idx="0">
            <a:schemeClr val="accent6"/>
          </a:fillRef>
          <a:effectRef idx="0">
            <a:schemeClr val="accent6"/>
          </a:effectRef>
          <a:fontRef idx="minor">
            <a:schemeClr val="tx1"/>
          </a:fontRef>
        </p:style>
      </p:cxnSp>
      <p:grpSp>
        <p:nvGrpSpPr>
          <p:cNvPr id="18" name="Group 27"/>
          <p:cNvGrpSpPr>
            <a:grpSpLocks/>
          </p:cNvGrpSpPr>
          <p:nvPr/>
        </p:nvGrpSpPr>
        <p:grpSpPr bwMode="auto">
          <a:xfrm>
            <a:off x="523875" y="5106344"/>
            <a:ext cx="3200400" cy="990600"/>
            <a:chOff x="609600" y="3410894"/>
            <a:chExt cx="3200400" cy="990600"/>
          </a:xfrm>
        </p:grpSpPr>
        <p:sp>
          <p:nvSpPr>
            <p:cNvPr id="19" name="Text Placeholder 5"/>
            <p:cNvSpPr txBox="1">
              <a:spLocks/>
            </p:cNvSpPr>
            <p:nvPr/>
          </p:nvSpPr>
          <p:spPr bwMode="auto">
            <a:xfrm>
              <a:off x="609600" y="3410894"/>
              <a:ext cx="3200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ts val="700"/>
                </a:spcBef>
                <a:buClr>
                  <a:schemeClr val="accent2"/>
                </a:buClr>
                <a:buSzPct val="60000"/>
              </a:pPr>
              <a:r>
                <a:rPr lang="en-US" altLang="en-US" sz="2900" dirty="0">
                  <a:solidFill>
                    <a:schemeClr val="accent6">
                      <a:lumMod val="75000"/>
                    </a:schemeClr>
                  </a:solidFill>
                  <a:latin typeface="Tw Cen MT" panose="020B0602020104020603" pitchFamily="34" charset="0"/>
                </a:rPr>
                <a:t>83%</a:t>
              </a:r>
            </a:p>
            <a:p>
              <a:pPr algn="ctr" defTabSz="914400" eaLnBrk="1" hangingPunct="1">
                <a:spcBef>
                  <a:spcPts val="700"/>
                </a:spcBef>
                <a:buClr>
                  <a:schemeClr val="accent2"/>
                </a:buClr>
                <a:buSzPct val="60000"/>
              </a:pPr>
              <a:r>
                <a:rPr lang="en-US" altLang="en-US" sz="2300" dirty="0">
                  <a:solidFill>
                    <a:srgbClr val="595A59"/>
                  </a:solidFill>
                  <a:latin typeface="Tw Cen MT" panose="020B0602020104020603" pitchFamily="34" charset="0"/>
                </a:rPr>
                <a:t>Employers</a:t>
              </a:r>
            </a:p>
          </p:txBody>
        </p:sp>
        <p:cxnSp>
          <p:nvCxnSpPr>
            <p:cNvPr id="20" name="Straight Connector 19"/>
            <p:cNvCxnSpPr/>
            <p:nvPr/>
          </p:nvCxnSpPr>
          <p:spPr>
            <a:xfrm>
              <a:off x="1219200" y="3953819"/>
              <a:ext cx="1905000" cy="1588"/>
            </a:xfrm>
            <a:prstGeom prst="line">
              <a:avLst/>
            </a:prstGeom>
          </p:spPr>
          <p:style>
            <a:lnRef idx="1">
              <a:schemeClr val="accent6"/>
            </a:lnRef>
            <a:fillRef idx="0">
              <a:schemeClr val="accent6"/>
            </a:fillRef>
            <a:effectRef idx="0">
              <a:schemeClr val="accent6"/>
            </a:effectRef>
            <a:fontRef idx="minor">
              <a:schemeClr val="tx1"/>
            </a:fontRef>
          </p:style>
        </p:cxnSp>
      </p:grpSp>
      <p:sp>
        <p:nvSpPr>
          <p:cNvPr id="21" name="Rectangle 20"/>
          <p:cNvSpPr/>
          <p:nvPr/>
        </p:nvSpPr>
        <p:spPr>
          <a:xfrm>
            <a:off x="581740" y="1123952"/>
            <a:ext cx="8581218" cy="203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8956" y="1123952"/>
            <a:ext cx="519953" cy="203199"/>
          </a:xfrm>
          <a:prstGeom prst="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Title 3"/>
          <p:cNvSpPr txBox="1">
            <a:spLocks/>
          </p:cNvSpPr>
          <p:nvPr/>
        </p:nvSpPr>
        <p:spPr bwMode="auto">
          <a:xfrm>
            <a:off x="500997" y="2671"/>
            <a:ext cx="11166284"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buNone/>
              <a:defRPr sz="2800" b="0" kern="1200">
                <a:solidFill>
                  <a:srgbClr val="FFFFFF"/>
                </a:solidFill>
                <a:latin typeface="+mj-lt"/>
                <a:ea typeface="ＭＳ Ｐゴシック" pitchFamily="-84" charset="-128"/>
                <a:cs typeface="ＭＳ Ｐゴシック" charset="-128"/>
              </a:defRPr>
            </a:lvl1pPr>
            <a:lvl2pPr algn="l" rtl="0" eaLnBrk="0" fontAlgn="base" hangingPunct="0">
              <a:spcBef>
                <a:spcPct val="0"/>
              </a:spcBef>
              <a:spcAft>
                <a:spcPct val="0"/>
              </a:spcAft>
              <a:defRPr sz="4400">
                <a:solidFill>
                  <a:schemeClr val="tx2"/>
                </a:solidFill>
                <a:latin typeface="Tw Cen MT" pitchFamily="-84" charset="0"/>
                <a:ea typeface="ＭＳ Ｐゴシック" pitchFamily="-84" charset="-128"/>
                <a:cs typeface="ＭＳ Ｐゴシック" charset="-128"/>
              </a:defRPr>
            </a:lvl2pPr>
            <a:lvl3pPr algn="l" rtl="0" eaLnBrk="0" fontAlgn="base" hangingPunct="0">
              <a:spcBef>
                <a:spcPct val="0"/>
              </a:spcBef>
              <a:spcAft>
                <a:spcPct val="0"/>
              </a:spcAft>
              <a:defRPr sz="4400">
                <a:solidFill>
                  <a:schemeClr val="tx2"/>
                </a:solidFill>
                <a:latin typeface="Tw Cen MT" pitchFamily="-84" charset="0"/>
                <a:ea typeface="ＭＳ Ｐゴシック" pitchFamily="-84" charset="-128"/>
                <a:cs typeface="ＭＳ Ｐゴシック" charset="-128"/>
              </a:defRPr>
            </a:lvl3pPr>
            <a:lvl4pPr algn="l" rtl="0" eaLnBrk="0" fontAlgn="base" hangingPunct="0">
              <a:spcBef>
                <a:spcPct val="0"/>
              </a:spcBef>
              <a:spcAft>
                <a:spcPct val="0"/>
              </a:spcAft>
              <a:defRPr sz="4400">
                <a:solidFill>
                  <a:schemeClr val="tx2"/>
                </a:solidFill>
                <a:latin typeface="Tw Cen MT" pitchFamily="-84" charset="0"/>
                <a:ea typeface="ＭＳ Ｐゴシック" pitchFamily="-84" charset="-128"/>
                <a:cs typeface="ＭＳ Ｐゴシック" charset="-128"/>
              </a:defRPr>
            </a:lvl4pPr>
            <a:lvl5pPr algn="l" rtl="0" eaLnBrk="0" fontAlgn="base" hangingPunct="0">
              <a:spcBef>
                <a:spcPct val="0"/>
              </a:spcBef>
              <a:spcAft>
                <a:spcPct val="0"/>
              </a:spcAft>
              <a:defRPr sz="4400">
                <a:solidFill>
                  <a:schemeClr val="tx2"/>
                </a:solidFill>
                <a:latin typeface="Tw Cen MT" pitchFamily="-84" charset="0"/>
                <a:ea typeface="ＭＳ Ｐゴシック" pitchFamily="-84" charset="-128"/>
                <a:cs typeface="ＭＳ Ｐゴシック" charset="-128"/>
              </a:defRPr>
            </a:lvl5pPr>
            <a:lvl6pPr marL="457200" algn="l" rtl="0" fontAlgn="base">
              <a:spcBef>
                <a:spcPct val="0"/>
              </a:spcBef>
              <a:spcAft>
                <a:spcPct val="0"/>
              </a:spcAft>
              <a:defRPr sz="4400">
                <a:solidFill>
                  <a:schemeClr val="tx2"/>
                </a:solidFill>
                <a:latin typeface="Tw Cen MT" pitchFamily="-84" charset="0"/>
                <a:ea typeface="ＭＳ Ｐゴシック" pitchFamily="-84" charset="-128"/>
              </a:defRPr>
            </a:lvl6pPr>
            <a:lvl7pPr marL="914400" algn="l" rtl="0" fontAlgn="base">
              <a:spcBef>
                <a:spcPct val="0"/>
              </a:spcBef>
              <a:spcAft>
                <a:spcPct val="0"/>
              </a:spcAft>
              <a:defRPr sz="4400">
                <a:solidFill>
                  <a:schemeClr val="tx2"/>
                </a:solidFill>
                <a:latin typeface="Tw Cen MT" pitchFamily="-84" charset="0"/>
                <a:ea typeface="ＭＳ Ｐゴシック" pitchFamily="-84" charset="-128"/>
              </a:defRPr>
            </a:lvl7pPr>
            <a:lvl8pPr marL="1371600" algn="l" rtl="0" fontAlgn="base">
              <a:spcBef>
                <a:spcPct val="0"/>
              </a:spcBef>
              <a:spcAft>
                <a:spcPct val="0"/>
              </a:spcAft>
              <a:defRPr sz="4400">
                <a:solidFill>
                  <a:schemeClr val="tx2"/>
                </a:solidFill>
                <a:latin typeface="Tw Cen MT" pitchFamily="-84" charset="0"/>
                <a:ea typeface="ＭＳ Ｐゴシック" pitchFamily="-84" charset="-128"/>
              </a:defRPr>
            </a:lvl8pPr>
            <a:lvl9pPr marL="1828800" algn="l" rtl="0" fontAlgn="base">
              <a:spcBef>
                <a:spcPct val="0"/>
              </a:spcBef>
              <a:spcAft>
                <a:spcPct val="0"/>
              </a:spcAft>
              <a:defRPr sz="4400">
                <a:solidFill>
                  <a:schemeClr val="tx2"/>
                </a:solidFill>
                <a:latin typeface="Tw Cen MT" pitchFamily="-84" charset="0"/>
                <a:ea typeface="ＭＳ Ｐゴシック" pitchFamily="-84" charset="-128"/>
              </a:defRPr>
            </a:lvl9pPr>
          </a:lstStyle>
          <a:p>
            <a:pPr defTabSz="914400" eaLnBrk="1" hangingPunct="1"/>
            <a:r>
              <a:rPr lang="en-US" altLang="en-US" sz="3200" dirty="0" smtClean="0">
                <a:solidFill>
                  <a:schemeClr val="accent6">
                    <a:lumMod val="75000"/>
                  </a:schemeClr>
                </a:solidFill>
                <a:latin typeface="Tw Cen MT Condensed Extra Bold" panose="020B0803020202020204" pitchFamily="34" charset="0"/>
                <a:ea typeface="ＭＳ Ｐゴシック" panose="020B0600070205080204" pitchFamily="34" charset="-128"/>
              </a:rPr>
              <a:t>Why is campus employment important for students?</a:t>
            </a:r>
          </a:p>
        </p:txBody>
      </p:sp>
      <p:sp>
        <p:nvSpPr>
          <p:cNvPr id="24" name="TextBox 23"/>
          <p:cNvSpPr txBox="1"/>
          <p:nvPr/>
        </p:nvSpPr>
        <p:spPr>
          <a:xfrm>
            <a:off x="9552775" y="971549"/>
            <a:ext cx="2277183" cy="5262979"/>
          </a:xfrm>
          <a:prstGeom prst="rect">
            <a:avLst/>
          </a:prstGeom>
          <a:noFill/>
        </p:spPr>
        <p:txBody>
          <a:bodyPr wrap="square" rtlCol="0">
            <a:spAutoFit/>
          </a:bodyPr>
          <a:lstStyle/>
          <a:p>
            <a:r>
              <a:rPr lang="en-US" sz="2800" dirty="0">
                <a:solidFill>
                  <a:schemeClr val="accent6">
                    <a:lumMod val="75000"/>
                  </a:schemeClr>
                </a:solidFill>
                <a:latin typeface="Tw Cen MT" panose="020B0602020104020603" pitchFamily="34" charset="0"/>
              </a:rPr>
              <a:t>On-campus employment is a vital part of the college experience that will make students competitive and successful in their careers after graduation.</a:t>
            </a:r>
          </a:p>
        </p:txBody>
      </p:sp>
    </p:spTree>
    <p:extLst>
      <p:ext uri="{BB962C8B-B14F-4D97-AF65-F5344CB8AC3E}">
        <p14:creationId xmlns:p14="http://schemas.microsoft.com/office/powerpoint/2010/main" val="340709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991870" cy="6858000"/>
          </a:xfrm>
          <a:prstGeom prst="rect">
            <a:avLst/>
          </a:prstGeom>
        </p:spPr>
      </p:pic>
      <p:sp>
        <p:nvSpPr>
          <p:cNvPr id="7" name="TextBox 6"/>
          <p:cNvSpPr txBox="1"/>
          <p:nvPr/>
        </p:nvSpPr>
        <p:spPr>
          <a:xfrm>
            <a:off x="9294471" y="1018572"/>
            <a:ext cx="2650603" cy="6001643"/>
          </a:xfrm>
          <a:prstGeom prst="rect">
            <a:avLst/>
          </a:prstGeom>
          <a:noFill/>
        </p:spPr>
        <p:txBody>
          <a:bodyPr wrap="square" rtlCol="0">
            <a:spAutoFit/>
          </a:bodyPr>
          <a:lstStyle/>
          <a:p>
            <a:r>
              <a:rPr lang="en-US" sz="2400" dirty="0">
                <a:solidFill>
                  <a:schemeClr val="accent6">
                    <a:lumMod val="75000"/>
                  </a:schemeClr>
                </a:solidFill>
                <a:latin typeface="Tw Cen MT" panose="020B0602020104020603" pitchFamily="34" charset="0"/>
              </a:rPr>
              <a:t>Student employment </a:t>
            </a:r>
            <a:endParaRPr lang="en-US" sz="2400" dirty="0" smtClean="0">
              <a:solidFill>
                <a:schemeClr val="accent6">
                  <a:lumMod val="75000"/>
                </a:schemeClr>
              </a:solidFill>
              <a:effectLst/>
              <a:latin typeface="Tw Cen MT" panose="020B0602020104020603" pitchFamily="34" charset="0"/>
            </a:endParaRPr>
          </a:p>
          <a:p>
            <a:r>
              <a:rPr lang="en-US" sz="2400" dirty="0">
                <a:solidFill>
                  <a:schemeClr val="accent6">
                    <a:lumMod val="75000"/>
                  </a:schemeClr>
                </a:solidFill>
                <a:latin typeface="Tw Cen MT" panose="020B0602020104020603" pitchFamily="34" charset="0"/>
              </a:rPr>
              <a:t>in libraries has the power and possibility to cultivate these competencies.</a:t>
            </a:r>
            <a:endParaRPr lang="en-US" sz="2400" dirty="0" smtClean="0">
              <a:solidFill>
                <a:schemeClr val="accent6">
                  <a:lumMod val="75000"/>
                </a:schemeClr>
              </a:solidFill>
              <a:effectLst/>
              <a:latin typeface="Tw Cen MT" panose="020B0602020104020603" pitchFamily="34" charset="0"/>
            </a:endParaRPr>
          </a:p>
          <a:p>
            <a:r>
              <a:rPr lang="en-US" sz="2400" dirty="0" smtClean="0">
                <a:solidFill>
                  <a:schemeClr val="accent6">
                    <a:lumMod val="75000"/>
                  </a:schemeClr>
                </a:solidFill>
                <a:latin typeface="Tw Cen MT" panose="020B0602020104020603" pitchFamily="34" charset="0"/>
              </a:rPr>
              <a:t/>
            </a:r>
            <a:br>
              <a:rPr lang="en-US" sz="2400" dirty="0" smtClean="0">
                <a:solidFill>
                  <a:schemeClr val="accent6">
                    <a:lumMod val="75000"/>
                  </a:schemeClr>
                </a:solidFill>
                <a:latin typeface="Tw Cen MT" panose="020B0602020104020603" pitchFamily="34" charset="0"/>
              </a:rPr>
            </a:br>
            <a:r>
              <a:rPr lang="en-US" sz="2400" dirty="0">
                <a:solidFill>
                  <a:schemeClr val="accent6">
                    <a:lumMod val="75000"/>
                  </a:schemeClr>
                </a:solidFill>
                <a:latin typeface="Tw Cen MT" panose="020B0602020104020603" pitchFamily="34" charset="0"/>
              </a:rPr>
              <a:t>Creating professional development and a culture of learning will benefit students in any fields they pursue after graduation.</a:t>
            </a:r>
            <a:endParaRPr lang="en-US" sz="2400" dirty="0" smtClean="0">
              <a:solidFill>
                <a:schemeClr val="accent6">
                  <a:lumMod val="75000"/>
                </a:schemeClr>
              </a:solidFill>
              <a:effectLst/>
              <a:latin typeface="Tw Cen MT" panose="020B0602020104020603" pitchFamily="34" charset="0"/>
            </a:endParaRPr>
          </a:p>
          <a:p>
            <a:endParaRPr lang="en-US" sz="2400" dirty="0">
              <a:solidFill>
                <a:schemeClr val="accent6">
                  <a:lumMod val="75000"/>
                </a:schemeClr>
              </a:solidFill>
              <a:latin typeface="Tw Cen MT Condensed Extra Bold" panose="020B0803020202020204" pitchFamily="34" charset="0"/>
            </a:endParaRPr>
          </a:p>
        </p:txBody>
      </p:sp>
    </p:spTree>
    <p:extLst>
      <p:ext uri="{BB962C8B-B14F-4D97-AF65-F5344CB8AC3E}">
        <p14:creationId xmlns:p14="http://schemas.microsoft.com/office/powerpoint/2010/main" val="102748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54530" cy="6925656"/>
          </a:xfrm>
          <a:prstGeom prst="rect">
            <a:avLst/>
          </a:prstGeom>
        </p:spPr>
      </p:pic>
      <p:sp>
        <p:nvSpPr>
          <p:cNvPr id="3" name="TextBox 2"/>
          <p:cNvSpPr txBox="1"/>
          <p:nvPr/>
        </p:nvSpPr>
        <p:spPr>
          <a:xfrm>
            <a:off x="9451300" y="162045"/>
            <a:ext cx="2419109" cy="6555641"/>
          </a:xfrm>
          <a:prstGeom prst="rect">
            <a:avLst/>
          </a:prstGeom>
          <a:noFill/>
        </p:spPr>
        <p:txBody>
          <a:bodyPr wrap="square" rtlCol="0">
            <a:spAutoFit/>
          </a:bodyPr>
          <a:lstStyle/>
          <a:p>
            <a:endParaRPr lang="en-US" sz="2000" dirty="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Make your student library jobs “real” with interviews, professional development opportunities, and performance evaluations to prepare students for life after graduation. </a:t>
            </a:r>
          </a:p>
          <a:p>
            <a:endParaRPr lang="en-US" sz="2000" dirty="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Creating a learning culture in the workplace teaches what it means to have a career and illuminates transferable skills that are an asset to any position in the future.</a:t>
            </a:r>
            <a:endParaRPr lang="en-US" sz="2000"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79791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86" y="272529"/>
            <a:ext cx="11396242" cy="1770885"/>
          </a:xfrm>
          <a:ln w="57150">
            <a:solidFill>
              <a:schemeClr val="accent6">
                <a:lumMod val="60000"/>
                <a:lumOff val="40000"/>
              </a:schemeClr>
            </a:solidFill>
          </a:ln>
        </p:spPr>
        <p:txBody>
          <a:bodyPr>
            <a:normAutofit fontScale="90000"/>
          </a:bodyPr>
          <a:lstStyle/>
          <a:p>
            <a:r>
              <a:rPr lang="en-US" sz="4000" dirty="0" smtClean="0">
                <a:solidFill>
                  <a:schemeClr val="accent6">
                    <a:lumMod val="75000"/>
                  </a:schemeClr>
                </a:solidFill>
                <a:latin typeface="Tw Cen MT Condensed Extra Bold" panose="020B0803020202020204" pitchFamily="34" charset="0"/>
              </a:rPr>
              <a:t/>
            </a:r>
            <a:br>
              <a:rPr lang="en-US" sz="4000" dirty="0" smtClean="0">
                <a:solidFill>
                  <a:schemeClr val="accent6">
                    <a:lumMod val="75000"/>
                  </a:schemeClr>
                </a:solidFill>
                <a:latin typeface="Tw Cen MT Condensed Extra Bold" panose="020B0803020202020204" pitchFamily="34" charset="0"/>
              </a:rPr>
            </a:br>
            <a:r>
              <a:rPr lang="en-US" sz="4000" dirty="0" smtClean="0">
                <a:solidFill>
                  <a:schemeClr val="accent6">
                    <a:lumMod val="75000"/>
                  </a:schemeClr>
                </a:solidFill>
                <a:latin typeface="Tw Cen MT Condensed Extra Bold" panose="020B0803020202020204" pitchFamily="34" charset="0"/>
              </a:rPr>
              <a:t>“Great, but what’s in it for me?”</a:t>
            </a:r>
            <a:r>
              <a:rPr lang="en-US" sz="4000" dirty="0">
                <a:solidFill>
                  <a:schemeClr val="accent6">
                    <a:lumMod val="75000"/>
                  </a:schemeClr>
                </a:solidFill>
                <a:latin typeface="Tw Cen MT Condensed Extra Bold" panose="020B0803020202020204" pitchFamily="34" charset="0"/>
              </a:rPr>
              <a:t/>
            </a:r>
            <a:br>
              <a:rPr lang="en-US" sz="4000" dirty="0">
                <a:solidFill>
                  <a:schemeClr val="accent6">
                    <a:lumMod val="75000"/>
                  </a:schemeClr>
                </a:solidFill>
                <a:latin typeface="Tw Cen MT Condensed Extra Bold" panose="020B0803020202020204" pitchFamily="34" charset="0"/>
              </a:rPr>
            </a:br>
            <a:r>
              <a:rPr lang="en-US" sz="2200" dirty="0" smtClean="0">
                <a:solidFill>
                  <a:schemeClr val="accent6">
                    <a:lumMod val="75000"/>
                  </a:schemeClr>
                </a:solidFill>
                <a:latin typeface="Tw Cen MT" panose="020B0602020104020603" pitchFamily="34" charset="0"/>
              </a:rPr>
              <a:t>As </a:t>
            </a:r>
            <a:r>
              <a:rPr lang="en-US" sz="2200" dirty="0">
                <a:solidFill>
                  <a:schemeClr val="accent6">
                    <a:lumMod val="75000"/>
                  </a:schemeClr>
                </a:solidFill>
                <a:latin typeface="Tw Cen MT" panose="020B0602020104020603" pitchFamily="34" charset="0"/>
              </a:rPr>
              <a:t>we model </a:t>
            </a:r>
            <a:r>
              <a:rPr lang="en-US" sz="2200" dirty="0" smtClean="0">
                <a:solidFill>
                  <a:schemeClr val="accent6">
                    <a:lumMod val="75000"/>
                  </a:schemeClr>
                </a:solidFill>
                <a:latin typeface="Tw Cen MT" panose="020B0602020104020603" pitchFamily="34" charset="0"/>
              </a:rPr>
              <a:t>values </a:t>
            </a:r>
            <a:r>
              <a:rPr lang="en-US" sz="2200" dirty="0">
                <a:solidFill>
                  <a:schemeClr val="accent6">
                    <a:lumMod val="75000"/>
                  </a:schemeClr>
                </a:solidFill>
                <a:latin typeface="Tw Cen MT" panose="020B0602020104020603" pitchFamily="34" charset="0"/>
              </a:rPr>
              <a:t>and behaviors that prioritize learning, we reap the benefits for </a:t>
            </a:r>
            <a:r>
              <a:rPr lang="en-US" sz="2200" dirty="0" smtClean="0">
                <a:solidFill>
                  <a:schemeClr val="accent6">
                    <a:lumMod val="75000"/>
                  </a:schemeClr>
                </a:solidFill>
                <a:latin typeface="Tw Cen MT" panose="020B0602020104020603" pitchFamily="34" charset="0"/>
              </a:rPr>
              <a:t>ourselves &amp; our libraries.</a:t>
            </a:r>
            <a:r>
              <a:rPr lang="en-US" sz="4000" dirty="0">
                <a:solidFill>
                  <a:schemeClr val="accent6">
                    <a:lumMod val="75000"/>
                  </a:schemeClr>
                </a:solidFill>
                <a:latin typeface="Tw Cen MT Condensed" panose="020B0606020104020203" pitchFamily="34" charset="0"/>
              </a:rPr>
              <a:t/>
            </a:r>
            <a:br>
              <a:rPr lang="en-US" sz="4000" dirty="0">
                <a:solidFill>
                  <a:schemeClr val="accent6">
                    <a:lumMod val="75000"/>
                  </a:schemeClr>
                </a:solidFill>
                <a:latin typeface="Tw Cen MT Condensed" panose="020B0606020104020203" pitchFamily="34" charset="0"/>
              </a:rPr>
            </a:br>
            <a:endParaRPr lang="en-US" sz="4000" dirty="0">
              <a:solidFill>
                <a:schemeClr val="accent6">
                  <a:lumMod val="75000"/>
                </a:schemeClr>
              </a:solidFill>
              <a:latin typeface="Tw Cen MT Condensed Extra Bold" panose="020B0803020202020204" pitchFamily="34" charset="0"/>
            </a:endParaRPr>
          </a:p>
        </p:txBody>
      </p:sp>
      <p:sp>
        <p:nvSpPr>
          <p:cNvPr id="6" name="TextBox 5"/>
          <p:cNvSpPr txBox="1"/>
          <p:nvPr/>
        </p:nvSpPr>
        <p:spPr>
          <a:xfrm>
            <a:off x="386786" y="2043414"/>
            <a:ext cx="7021012" cy="4370427"/>
          </a:xfrm>
          <a:prstGeom prst="rect">
            <a:avLst/>
          </a:prstGeom>
          <a:noFill/>
        </p:spPr>
        <p:txBody>
          <a:bodyPr wrap="square" rtlCol="0">
            <a:spAutoFit/>
          </a:bodyPr>
          <a:lstStyle/>
          <a:p>
            <a:endParaRPr lang="en-US" sz="2000" dirty="0" smtClean="0">
              <a:solidFill>
                <a:schemeClr val="accent6">
                  <a:lumMod val="75000"/>
                </a:schemeClr>
              </a:solidFill>
              <a:latin typeface="Tw Cen MT Condensed Extra Bold" panose="020B0803020202020204" pitchFamily="34" charset="0"/>
            </a:endParaRPr>
          </a:p>
          <a:p>
            <a:r>
              <a:rPr lang="en-US" sz="2000" dirty="0" smtClean="0">
                <a:solidFill>
                  <a:schemeClr val="accent6">
                    <a:lumMod val="75000"/>
                  </a:schemeClr>
                </a:solidFill>
                <a:latin typeface="Tw Cen MT Condensed Extra Bold" panose="020B0803020202020204" pitchFamily="34" charset="0"/>
              </a:rPr>
              <a:t>You get to learn too!</a:t>
            </a:r>
          </a:p>
          <a:p>
            <a:endParaRPr lang="en-US" sz="2000" dirty="0" smtClean="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Creating development opportunities and putting the energy into fostering a learning culture helps us learn alongside our students to develop skills that can make us happier and more successful.  </a:t>
            </a:r>
          </a:p>
          <a:p>
            <a:endParaRPr lang="en-US" sz="2000" dirty="0" smtClean="0">
              <a:solidFill>
                <a:schemeClr val="accent6">
                  <a:lumMod val="75000"/>
                </a:schemeClr>
              </a:solidFill>
              <a:latin typeface="Tw Cen MT" panose="020B0602020104020603" pitchFamily="34" charset="0"/>
            </a:endParaRPr>
          </a:p>
          <a:p>
            <a:endParaRPr lang="en-US" sz="2000" dirty="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Condensed Extra Bold" panose="020B0803020202020204" pitchFamily="34" charset="0"/>
              </a:rPr>
              <a:t>Better Efficiency!</a:t>
            </a:r>
          </a:p>
          <a:p>
            <a:endParaRPr lang="en-US" sz="2000" dirty="0">
              <a:solidFill>
                <a:schemeClr val="accent6">
                  <a:lumMod val="75000"/>
                </a:schemeClr>
              </a:solidFill>
              <a:latin typeface="Tw Cen MT" panose="020B0602020104020603" pitchFamily="34" charset="0"/>
            </a:endParaRPr>
          </a:p>
          <a:p>
            <a:r>
              <a:rPr lang="en-US" sz="2000" dirty="0" smtClean="0">
                <a:solidFill>
                  <a:schemeClr val="accent6">
                    <a:lumMod val="75000"/>
                  </a:schemeClr>
                </a:solidFill>
                <a:latin typeface="Tw Cen MT" panose="020B0602020104020603" pitchFamily="34" charset="0"/>
              </a:rPr>
              <a:t>More informed and engaged student employees make fewer mistakes, learn from the mistakes they do make, and help with training newer students.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797" y="2337685"/>
            <a:ext cx="4240539" cy="3672590"/>
          </a:xfrm>
          <a:prstGeom prst="rect">
            <a:avLst/>
          </a:prstGeom>
        </p:spPr>
      </p:pic>
    </p:spTree>
    <p:extLst>
      <p:ext uri="{BB962C8B-B14F-4D97-AF65-F5344CB8AC3E}">
        <p14:creationId xmlns:p14="http://schemas.microsoft.com/office/powerpoint/2010/main" val="203033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65125"/>
            <a:ext cx="10825888" cy="711321"/>
          </a:xfrm>
          <a:ln w="57150">
            <a:solidFill>
              <a:schemeClr val="accent6">
                <a:lumMod val="60000"/>
                <a:lumOff val="40000"/>
              </a:schemeClr>
            </a:solidFill>
          </a:ln>
        </p:spPr>
        <p:txBody>
          <a:bodyPr>
            <a:normAutofit/>
          </a:bodyPr>
          <a:lstStyle/>
          <a:p>
            <a:r>
              <a:rPr lang="en-US" sz="2800" dirty="0">
                <a:solidFill>
                  <a:schemeClr val="accent6">
                    <a:lumMod val="75000"/>
                  </a:schemeClr>
                </a:solidFill>
                <a:latin typeface="Tw Cen MT Condensed Extra Bold" panose="020B0803020202020204" pitchFamily="34" charset="0"/>
              </a:rPr>
              <a:t>How does a workplace learning culture support your academic institution?</a:t>
            </a:r>
          </a:p>
        </p:txBody>
      </p:sp>
      <p:sp>
        <p:nvSpPr>
          <p:cNvPr id="14" name="Content Placeholder 13"/>
          <p:cNvSpPr>
            <a:spLocks noGrp="1"/>
          </p:cNvSpPr>
          <p:nvPr>
            <p:ph sz="half" idx="1"/>
          </p:nvPr>
        </p:nvSpPr>
        <p:spPr>
          <a:xfrm>
            <a:off x="838200" y="3374843"/>
            <a:ext cx="3282387" cy="3315324"/>
          </a:xfrm>
        </p:spPr>
        <p:txBody>
          <a:bodyPr>
            <a:normAutofit fontScale="77500" lnSpcReduction="20000"/>
          </a:bodyPr>
          <a:lstStyle/>
          <a:p>
            <a:pPr marL="0" indent="0">
              <a:buNone/>
            </a:pPr>
            <a:r>
              <a:rPr lang="en-US" dirty="0">
                <a:solidFill>
                  <a:schemeClr val="accent6">
                    <a:lumMod val="75000"/>
                  </a:schemeClr>
                </a:solidFill>
                <a:latin typeface="Tw Cen MT" panose="020B0602020104020603" pitchFamily="34" charset="0"/>
              </a:rPr>
              <a:t>UO Advantage gamifies the college experience. Students’ supervisors can customize professional development and milestones as “experiences</a:t>
            </a:r>
            <a:r>
              <a:rPr lang="en-US" dirty="0" smtClean="0">
                <a:solidFill>
                  <a:schemeClr val="accent6">
                    <a:lumMod val="75000"/>
                  </a:schemeClr>
                </a:solidFill>
                <a:latin typeface="Tw Cen MT" panose="020B0602020104020603" pitchFamily="34" charset="0"/>
              </a:rPr>
              <a:t>”</a:t>
            </a:r>
            <a:endParaRPr lang="en-US" dirty="0">
              <a:solidFill>
                <a:schemeClr val="accent6">
                  <a:lumMod val="75000"/>
                </a:schemeClr>
              </a:solidFill>
              <a:latin typeface="Tw Cen MT" panose="020B0602020104020603" pitchFamily="34" charset="0"/>
            </a:endParaRPr>
          </a:p>
          <a:p>
            <a:pPr marL="0" indent="0">
              <a:buNone/>
            </a:pPr>
            <a:r>
              <a:rPr lang="en-US" dirty="0">
                <a:solidFill>
                  <a:schemeClr val="accent6">
                    <a:lumMod val="75000"/>
                  </a:schemeClr>
                </a:solidFill>
                <a:latin typeface="Tw Cen MT" panose="020B0602020104020603" pitchFamily="34" charset="0"/>
              </a:rPr>
              <a:t/>
            </a:r>
            <a:br>
              <a:rPr lang="en-US" dirty="0">
                <a:solidFill>
                  <a:schemeClr val="accent6">
                    <a:lumMod val="75000"/>
                  </a:schemeClr>
                </a:solidFill>
                <a:latin typeface="Tw Cen MT" panose="020B0602020104020603" pitchFamily="34" charset="0"/>
              </a:rPr>
            </a:br>
            <a:r>
              <a:rPr lang="en-US" dirty="0">
                <a:solidFill>
                  <a:schemeClr val="accent6">
                    <a:lumMod val="75000"/>
                  </a:schemeClr>
                </a:solidFill>
                <a:latin typeface="Tw Cen MT" panose="020B0602020104020603" pitchFamily="34" charset="0"/>
              </a:rPr>
              <a:t>Students earn experience badges that better allow them to articulate the value of their work on </a:t>
            </a:r>
            <a:r>
              <a:rPr lang="en-US" dirty="0" smtClean="0">
                <a:solidFill>
                  <a:schemeClr val="accent6">
                    <a:lumMod val="75000"/>
                  </a:schemeClr>
                </a:solidFill>
                <a:latin typeface="Tw Cen MT" panose="020B0602020104020603" pitchFamily="34" charset="0"/>
              </a:rPr>
              <a:t>campus</a:t>
            </a:r>
            <a:endParaRPr lang="en-US" dirty="0">
              <a:solidFill>
                <a:schemeClr val="accent6">
                  <a:lumMod val="75000"/>
                </a:schemeClr>
              </a:solidFill>
              <a:latin typeface="Tw Cen MT" panose="020B0602020104020603" pitchFamily="34" charset="0"/>
            </a:endParaRPr>
          </a:p>
        </p:txBody>
      </p:sp>
      <p:pic>
        <p:nvPicPr>
          <p:cNvPr id="16" name="Content Placeholder 15"/>
          <p:cNvPicPr>
            <a:picLocks noGrp="1" noChangeAspect="1"/>
          </p:cNvPicPr>
          <p:nvPr>
            <p:ph sz="half" idx="2"/>
          </p:nvPr>
        </p:nvPicPr>
        <p:blipFill>
          <a:blip r:embed="rId2"/>
          <a:stretch>
            <a:fillRect/>
          </a:stretch>
        </p:blipFill>
        <p:spPr>
          <a:xfrm>
            <a:off x="4154481" y="2758079"/>
            <a:ext cx="7509607" cy="3561698"/>
          </a:xfrm>
          <a:prstGeom prst="rect">
            <a:avLst/>
          </a:prstGeom>
        </p:spPr>
      </p:pic>
      <p:sp>
        <p:nvSpPr>
          <p:cNvPr id="17" name="TextBox 16"/>
          <p:cNvSpPr txBox="1"/>
          <p:nvPr/>
        </p:nvSpPr>
        <p:spPr>
          <a:xfrm>
            <a:off x="914400" y="1209982"/>
            <a:ext cx="10825888" cy="2031325"/>
          </a:xfrm>
          <a:prstGeom prst="rect">
            <a:avLst/>
          </a:prstGeom>
          <a:noFill/>
        </p:spPr>
        <p:txBody>
          <a:bodyPr wrap="square" rtlCol="0">
            <a:spAutoFit/>
          </a:bodyPr>
          <a:lstStyle/>
          <a:p>
            <a:r>
              <a:rPr lang="en-US" sz="1400" dirty="0">
                <a:solidFill>
                  <a:schemeClr val="accent6">
                    <a:lumMod val="75000"/>
                  </a:schemeClr>
                </a:solidFill>
                <a:latin typeface="Tw Cen MT" panose="020B0602020104020603" pitchFamily="34" charset="0"/>
              </a:rPr>
              <a:t>“My third objective is to enhance the experience of our students while they are with us. Increasing the richness and intensity of our academic program is part of the story… But part of the education a great residential university provides to its students takes place outside of the classroom. Whether on the athletic fields, in the dining halls, or in co-curricular activities, our students learn important lessons about leadership and what it means to be citizens in an increasingly diverse global environment. We must work hard to make sure both our academic and our non-academic programs are excellent and work in tandem to produce the next generation of leaders for the state, nation, and world.”</a:t>
            </a:r>
            <a:endParaRPr lang="en-US" sz="1400" dirty="0" smtClean="0">
              <a:solidFill>
                <a:schemeClr val="accent6">
                  <a:lumMod val="75000"/>
                </a:schemeClr>
              </a:solidFill>
              <a:effectLst/>
              <a:latin typeface="Tw Cen MT" panose="020B0602020104020603" pitchFamily="34" charset="0"/>
            </a:endParaRPr>
          </a:p>
          <a:p>
            <a:endParaRPr lang="en-US" sz="1400" dirty="0" smtClean="0">
              <a:solidFill>
                <a:schemeClr val="accent6">
                  <a:lumMod val="75000"/>
                </a:schemeClr>
              </a:solidFill>
              <a:latin typeface="Tw Cen MT" panose="020B0602020104020603" pitchFamily="34" charset="0"/>
            </a:endParaRPr>
          </a:p>
          <a:p>
            <a:r>
              <a:rPr lang="en-US" sz="1400" dirty="0">
                <a:solidFill>
                  <a:schemeClr val="accent6">
                    <a:lumMod val="75000"/>
                  </a:schemeClr>
                </a:solidFill>
                <a:latin typeface="Tw Cen MT" panose="020B0602020104020603" pitchFamily="34" charset="0"/>
              </a:rPr>
              <a:t>https://around.uoregon.edu/content/president-schill-outlines-his-top-priorities-message-faculty-and-staff</a:t>
            </a:r>
            <a:r>
              <a:rPr lang="en-US" sz="1400" dirty="0" smtClean="0">
                <a:solidFill>
                  <a:schemeClr val="accent6">
                    <a:lumMod val="75000"/>
                  </a:schemeClr>
                </a:solidFill>
                <a:latin typeface="Tw Cen MT" panose="020B0602020104020603" pitchFamily="34" charset="0"/>
              </a:rPr>
              <a:t/>
            </a:r>
            <a:br>
              <a:rPr lang="en-US" sz="1400" dirty="0" smtClean="0">
                <a:solidFill>
                  <a:schemeClr val="accent6">
                    <a:lumMod val="75000"/>
                  </a:schemeClr>
                </a:solidFill>
                <a:latin typeface="Tw Cen MT" panose="020B0602020104020603" pitchFamily="34" charset="0"/>
              </a:rPr>
            </a:br>
            <a:r>
              <a:rPr lang="en-US" sz="1400" dirty="0" smtClean="0">
                <a:solidFill>
                  <a:schemeClr val="accent6">
                    <a:lumMod val="75000"/>
                  </a:schemeClr>
                </a:solidFill>
                <a:latin typeface="Tw Cen MT" panose="020B0602020104020603" pitchFamily="34" charset="0"/>
              </a:rPr>
              <a:t>President </a:t>
            </a:r>
            <a:r>
              <a:rPr lang="en-US" sz="1400" dirty="0">
                <a:solidFill>
                  <a:schemeClr val="accent6">
                    <a:lumMod val="75000"/>
                  </a:schemeClr>
                </a:solidFill>
                <a:latin typeface="Tw Cen MT" panose="020B0602020104020603" pitchFamily="34" charset="0"/>
              </a:rPr>
              <a:t>Michael </a:t>
            </a:r>
            <a:r>
              <a:rPr lang="en-US" sz="1400" dirty="0" err="1">
                <a:solidFill>
                  <a:schemeClr val="accent6">
                    <a:lumMod val="75000"/>
                  </a:schemeClr>
                </a:solidFill>
                <a:latin typeface="Tw Cen MT" panose="020B0602020104020603" pitchFamily="34" charset="0"/>
              </a:rPr>
              <a:t>Schill</a:t>
            </a:r>
            <a:endParaRPr lang="en-US" sz="1400" dirty="0" smtClean="0">
              <a:solidFill>
                <a:schemeClr val="accent6">
                  <a:lumMod val="75000"/>
                </a:schemeClr>
              </a:solidFill>
              <a:effectLst/>
              <a:latin typeface="Tw Cen MT" panose="020B0602020104020603" pitchFamily="34" charset="0"/>
            </a:endParaRPr>
          </a:p>
          <a:p>
            <a:r>
              <a:rPr lang="en-US" sz="1400" dirty="0">
                <a:solidFill>
                  <a:schemeClr val="accent6">
                    <a:lumMod val="75000"/>
                  </a:schemeClr>
                </a:solidFill>
                <a:latin typeface="Tw Cen MT" panose="020B0602020104020603" pitchFamily="34" charset="0"/>
              </a:rPr>
              <a:t>September 24, 2015</a:t>
            </a:r>
          </a:p>
        </p:txBody>
      </p:sp>
    </p:spTree>
    <p:extLst>
      <p:ext uri="{BB962C8B-B14F-4D97-AF65-F5344CB8AC3E}">
        <p14:creationId xmlns:p14="http://schemas.microsoft.com/office/powerpoint/2010/main" val="416803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941"/>
          </a:xfrm>
          <a:ln w="57150">
            <a:solidFill>
              <a:schemeClr val="accent6">
                <a:lumMod val="60000"/>
                <a:lumOff val="40000"/>
              </a:schemeClr>
            </a:solidFill>
          </a:ln>
        </p:spPr>
        <p:txBody>
          <a:bodyPr>
            <a:normAutofit/>
          </a:bodyPr>
          <a:lstStyle/>
          <a:p>
            <a:r>
              <a:rPr lang="en-US" sz="2400" dirty="0" smtClean="0">
                <a:solidFill>
                  <a:schemeClr val="accent6">
                    <a:lumMod val="75000"/>
                  </a:schemeClr>
                </a:solidFill>
                <a:latin typeface="Tw Cen MT Condensed Extra Bold" panose="020B0803020202020204" pitchFamily="34" charset="0"/>
              </a:rPr>
              <a:t>A Brief History of Student Employment Enhancement at the UO Libraries…</a:t>
            </a:r>
            <a:endParaRPr lang="en-US" sz="2400" dirty="0">
              <a:solidFill>
                <a:schemeClr val="accent6">
                  <a:lumMod val="75000"/>
                </a:schemeClr>
              </a:solidFill>
              <a:latin typeface="Tw Cen MT Condensed Extra Bold" panose="020B0803020202020204" pitchFamily="34" charset="0"/>
            </a:endParaRPr>
          </a:p>
        </p:txBody>
      </p:sp>
      <p:sp>
        <p:nvSpPr>
          <p:cNvPr id="3" name="Content Placeholder 2"/>
          <p:cNvSpPr>
            <a:spLocks noGrp="1"/>
          </p:cNvSpPr>
          <p:nvPr>
            <p:ph idx="1"/>
          </p:nvPr>
        </p:nvSpPr>
        <p:spPr>
          <a:xfrm>
            <a:off x="838200" y="1533525"/>
            <a:ext cx="10515600" cy="4643438"/>
          </a:xfrm>
        </p:spPr>
        <p:txBody>
          <a:bodyPr>
            <a:normAutofit fontScale="92500" lnSpcReduction="20000"/>
          </a:bodyPr>
          <a:lstStyle/>
          <a:p>
            <a:pPr marL="0" indent="0">
              <a:buNone/>
            </a:pPr>
            <a:r>
              <a:rPr lang="en-US" sz="2000" dirty="0" smtClean="0">
                <a:solidFill>
                  <a:schemeClr val="accent6">
                    <a:lumMod val="75000"/>
                  </a:schemeClr>
                </a:solidFill>
                <a:latin typeface="Tw Cen MT" panose="020B0602020104020603" pitchFamily="34" charset="0"/>
              </a:rPr>
              <a:t>UO Libraries is largest academic employer of students on-campus.</a:t>
            </a:r>
          </a:p>
          <a:p>
            <a:pPr marL="457200" lvl="1" indent="0">
              <a:buNone/>
            </a:pPr>
            <a:r>
              <a:rPr lang="en-US" sz="1600" dirty="0">
                <a:solidFill>
                  <a:schemeClr val="accent6">
                    <a:lumMod val="75000"/>
                  </a:schemeClr>
                </a:solidFill>
                <a:latin typeface="Tw Cen MT" panose="020B0602020104020603" pitchFamily="34" charset="0"/>
              </a:rPr>
              <a:t>https://around.uoregon.edu/content/uo-libraries-student-jobs-are-not-just-shelf</a:t>
            </a:r>
            <a:endParaRPr lang="en-US" sz="1600" dirty="0" smtClean="0">
              <a:solidFill>
                <a:schemeClr val="accent6">
                  <a:lumMod val="75000"/>
                </a:schemeClr>
              </a:solidFill>
              <a:latin typeface="Tw Cen MT" panose="020B0602020104020603" pitchFamily="34" charset="0"/>
            </a:endParaRPr>
          </a:p>
          <a:p>
            <a:pPr marL="0" indent="0">
              <a:buNone/>
            </a:pPr>
            <a:endParaRPr lang="en-US" sz="2000" dirty="0">
              <a:solidFill>
                <a:schemeClr val="accent6">
                  <a:lumMod val="75000"/>
                </a:schemeClr>
              </a:solidFill>
              <a:latin typeface="Tw Cen MT" panose="020B0602020104020603" pitchFamily="34" charset="0"/>
            </a:endParaRPr>
          </a:p>
          <a:p>
            <a:pPr marL="0" indent="0">
              <a:buNone/>
            </a:pPr>
            <a:r>
              <a:rPr lang="en-US" sz="2000" dirty="0" smtClean="0">
                <a:solidFill>
                  <a:schemeClr val="accent6">
                    <a:lumMod val="75000"/>
                  </a:schemeClr>
                </a:solidFill>
                <a:latin typeface="Tw Cen MT" panose="020B0602020104020603" pitchFamily="34" charset="0"/>
              </a:rPr>
              <a:t>Student Supervisors Group started at UO Libraries in 2010 to develop “</a:t>
            </a:r>
            <a:r>
              <a:rPr lang="en-US" sz="2000" dirty="0">
                <a:solidFill>
                  <a:schemeClr val="accent6">
                    <a:lumMod val="75000"/>
                  </a:schemeClr>
                </a:solidFill>
                <a:latin typeface="Tw Cen MT" panose="020B0602020104020603" pitchFamily="34" charset="0"/>
              </a:rPr>
              <a:t>strategies and programs that enrich the academic experience of library student assistants and prepare them to be successful after </a:t>
            </a:r>
            <a:r>
              <a:rPr lang="en-US" sz="2000" dirty="0" smtClean="0">
                <a:solidFill>
                  <a:schemeClr val="accent6">
                    <a:lumMod val="75000"/>
                  </a:schemeClr>
                </a:solidFill>
                <a:latin typeface="Tw Cen MT" panose="020B0602020104020603" pitchFamily="34" charset="0"/>
              </a:rPr>
              <a:t>graduation.”</a:t>
            </a:r>
          </a:p>
          <a:p>
            <a:pPr lvl="1"/>
            <a:r>
              <a:rPr lang="en-US" sz="1600" dirty="0" smtClean="0">
                <a:solidFill>
                  <a:schemeClr val="accent6">
                    <a:lumMod val="75000"/>
                  </a:schemeClr>
                </a:solidFill>
                <a:latin typeface="Tw Cen MT" panose="020B0602020104020603" pitchFamily="34" charset="0"/>
              </a:rPr>
              <a:t>Steering Committee</a:t>
            </a:r>
          </a:p>
          <a:p>
            <a:pPr lvl="1"/>
            <a:r>
              <a:rPr lang="en-US" sz="1600" dirty="0" smtClean="0">
                <a:solidFill>
                  <a:schemeClr val="accent6">
                    <a:lumMod val="75000"/>
                  </a:schemeClr>
                </a:solidFill>
                <a:latin typeface="Tw Cen MT" panose="020B0602020104020603" pitchFamily="34" charset="0"/>
              </a:rPr>
              <a:t>Student Training Working Group</a:t>
            </a:r>
          </a:p>
          <a:p>
            <a:pPr lvl="1"/>
            <a:r>
              <a:rPr lang="en-US" sz="1600" dirty="0" smtClean="0">
                <a:solidFill>
                  <a:schemeClr val="accent6">
                    <a:lumMod val="75000"/>
                  </a:schemeClr>
                </a:solidFill>
                <a:latin typeface="Tw Cen MT" panose="020B0602020104020603" pitchFamily="34" charset="0"/>
              </a:rPr>
              <a:t>Student Development Fund Group – started in 2014-2015 Academic Year.</a:t>
            </a:r>
          </a:p>
          <a:p>
            <a:pPr lvl="1"/>
            <a:r>
              <a:rPr lang="en-US" sz="1600" dirty="0" smtClean="0">
                <a:solidFill>
                  <a:schemeClr val="accent6">
                    <a:lumMod val="75000"/>
                  </a:schemeClr>
                </a:solidFill>
                <a:latin typeface="Tw Cen MT" panose="020B0602020104020603" pitchFamily="34" charset="0"/>
              </a:rPr>
              <a:t>Student Appreciation Planning Group</a:t>
            </a:r>
          </a:p>
          <a:p>
            <a:pPr marL="0" indent="0">
              <a:buNone/>
            </a:pPr>
            <a:endParaRPr lang="en-US" sz="2000" dirty="0">
              <a:solidFill>
                <a:schemeClr val="accent6">
                  <a:lumMod val="75000"/>
                </a:schemeClr>
              </a:solidFill>
              <a:latin typeface="Tw Cen MT" panose="020B0602020104020603" pitchFamily="34" charset="0"/>
            </a:endParaRPr>
          </a:p>
          <a:p>
            <a:pPr marL="0" indent="0">
              <a:buNone/>
            </a:pPr>
            <a:r>
              <a:rPr lang="en-US" sz="2000" dirty="0" smtClean="0">
                <a:solidFill>
                  <a:schemeClr val="accent6">
                    <a:lumMod val="75000"/>
                  </a:schemeClr>
                </a:solidFill>
                <a:latin typeface="Tw Cen MT" panose="020B0602020104020603" pitchFamily="34" charset="0"/>
              </a:rPr>
              <a:t>Campus-wide Student Employment Enhancement Committee formed in 2014.</a:t>
            </a:r>
          </a:p>
          <a:p>
            <a:pPr marL="457200" lvl="1" indent="0">
              <a:buNone/>
            </a:pPr>
            <a:r>
              <a:rPr lang="en-US" sz="1600" dirty="0" smtClean="0">
                <a:solidFill>
                  <a:schemeClr val="accent6">
                    <a:lumMod val="75000"/>
                  </a:schemeClr>
                </a:solidFill>
                <a:latin typeface="Tw Cen MT" panose="020B0602020104020603" pitchFamily="34" charset="0"/>
              </a:rPr>
              <a:t>“Through </a:t>
            </a:r>
            <a:r>
              <a:rPr lang="en-US" sz="1600" dirty="0">
                <a:solidFill>
                  <a:schemeClr val="accent6">
                    <a:lumMod val="75000"/>
                  </a:schemeClr>
                </a:solidFill>
                <a:latin typeface="Tw Cen MT" panose="020B0602020104020603" pitchFamily="34" charset="0"/>
              </a:rPr>
              <a:t>active engagement of on-campus employer partners and mutually beneficial collaboration across campus, SEE is developing a suite of professional development tools, resources, and support for student workers, their supervisors, and departments to collectively enhance the professional readiness of our college graduates</a:t>
            </a:r>
            <a:r>
              <a:rPr lang="en-US" sz="1600" dirty="0" smtClean="0">
                <a:solidFill>
                  <a:schemeClr val="accent6">
                    <a:lumMod val="75000"/>
                  </a:schemeClr>
                </a:solidFill>
                <a:latin typeface="Tw Cen MT" panose="020B0602020104020603" pitchFamily="34" charset="0"/>
              </a:rPr>
              <a:t>.”</a:t>
            </a:r>
          </a:p>
          <a:p>
            <a:pPr marL="457200" lvl="1" indent="0">
              <a:buNone/>
            </a:pPr>
            <a:endParaRPr lang="en-US" sz="1600" dirty="0">
              <a:solidFill>
                <a:schemeClr val="accent6">
                  <a:lumMod val="75000"/>
                </a:schemeClr>
              </a:solidFill>
              <a:latin typeface="Tw Cen MT" panose="020B0602020104020603" pitchFamily="34" charset="0"/>
            </a:endParaRPr>
          </a:p>
          <a:p>
            <a:pPr marL="457200" lvl="1" indent="0">
              <a:buNone/>
            </a:pPr>
            <a:r>
              <a:rPr lang="en-US" sz="1600" dirty="0" smtClean="0">
                <a:solidFill>
                  <a:schemeClr val="accent6">
                    <a:lumMod val="75000"/>
                  </a:schemeClr>
                </a:solidFill>
                <a:latin typeface="Tw Cen MT" panose="020B0602020104020603" pitchFamily="34" charset="0"/>
              </a:rPr>
              <a:t>“Supervisors </a:t>
            </a:r>
            <a:r>
              <a:rPr lang="en-US" sz="1600" dirty="0">
                <a:solidFill>
                  <a:schemeClr val="accent6">
                    <a:lumMod val="75000"/>
                  </a:schemeClr>
                </a:solidFill>
                <a:latin typeface="Tw Cen MT" panose="020B0602020104020603" pitchFamily="34" charset="0"/>
              </a:rPr>
              <a:t>develop valuable professional skills in supervision, establish a network of support among student supervisors on campus, and are able to identify how their students grow, develop, and leave ready for their </a:t>
            </a:r>
            <a:r>
              <a:rPr lang="en-US" sz="1600" dirty="0" smtClean="0">
                <a:solidFill>
                  <a:schemeClr val="accent6">
                    <a:lumMod val="75000"/>
                  </a:schemeClr>
                </a:solidFill>
                <a:latin typeface="Tw Cen MT" panose="020B0602020104020603" pitchFamily="34" charset="0"/>
              </a:rPr>
              <a:t>profession.”</a:t>
            </a:r>
            <a:endParaRPr lang="en-US" sz="1600"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1698502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3413</TotalTime>
  <Words>1380</Words>
  <Application>Microsoft Office PowerPoint</Application>
  <PresentationFormat>Widescreen</PresentationFormat>
  <Paragraphs>164</Paragraphs>
  <Slides>17</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Calibri Light</vt:lpstr>
      <vt:lpstr>Courier New</vt:lpstr>
      <vt:lpstr>Tw Cen MT</vt:lpstr>
      <vt:lpstr>Tw Cen MT Condensed</vt:lpstr>
      <vt:lpstr>Tw Cen MT Condensed Extra Bold</vt:lpstr>
      <vt:lpstr>Office Theme</vt:lpstr>
      <vt:lpstr> Professional Development for Student Employees: Creating and Supporting a Learning Culture  </vt:lpstr>
      <vt:lpstr> Learning Outcomes </vt:lpstr>
      <vt:lpstr> What is a “learning culture”?</vt:lpstr>
      <vt:lpstr>PowerPoint Presentation</vt:lpstr>
      <vt:lpstr>PowerPoint Presentation</vt:lpstr>
      <vt:lpstr>PowerPoint Presentation</vt:lpstr>
      <vt:lpstr> “Great, but what’s in it for me?” As we model values and behaviors that prioritize learning, we reap the benefits for ourselves &amp; our libraries. </vt:lpstr>
      <vt:lpstr>How does a workplace learning culture support your academic institution?</vt:lpstr>
      <vt:lpstr>A Brief History of Student Employment Enhancement at the UO Libraries…</vt:lpstr>
      <vt:lpstr> SEE Resource Guide: Employment Essentials &amp; Enhancements http://uosee.uoregon.edu/2015/08/11/see-resource-guide/ </vt:lpstr>
      <vt:lpstr>Recruitment and Hiring </vt:lpstr>
      <vt:lpstr>Orientation and Training</vt:lpstr>
      <vt:lpstr>PowerPoint Presentation</vt:lpstr>
      <vt:lpstr>Performance Management &amp; Review</vt:lpstr>
      <vt:lpstr>Student Employment Enhancement in Action at UO Libraries: 2014-2016</vt:lpstr>
      <vt:lpstr>Resources and Bibliography</vt:lpstr>
      <vt:lpstr>Image Credits</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for Student Employees: Creating and Supporting a Learning Culture</dc:title>
  <dc:creator>Kate Ball</dc:creator>
  <cp:lastModifiedBy>Emily Mason</cp:lastModifiedBy>
  <cp:revision>66</cp:revision>
  <dcterms:created xsi:type="dcterms:W3CDTF">2016-08-31T23:31:19Z</dcterms:created>
  <dcterms:modified xsi:type="dcterms:W3CDTF">2018-12-20T20:16:53Z</dcterms:modified>
</cp:coreProperties>
</file>