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3" r:id="rId3"/>
    <p:sldId id="274" r:id="rId4"/>
    <p:sldId id="264" r:id="rId5"/>
    <p:sldId id="270" r:id="rId6"/>
    <p:sldId id="265" r:id="rId7"/>
    <p:sldId id="275" r:id="rId8"/>
    <p:sldId id="266" r:id="rId9"/>
    <p:sldId id="267" r:id="rId10"/>
    <p:sldId id="268" r:id="rId11"/>
    <p:sldId id="269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8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5829478-6DDA-4634-8F4F-D31A3D83D02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626AC3B8-8832-4031-850C-013BF717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8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enny.Ketner@ttu.edu" TargetMode="External"/><Relationship Id="rId2" Type="http://schemas.openxmlformats.org/officeDocument/2006/relationships/hyperlink" Target="mailto:ryan.Litsey@tt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We Know What You </a:t>
            </a:r>
            <a:r>
              <a:rPr lang="en-US" sz="6000" dirty="0" smtClean="0"/>
              <a:t>Want</a:t>
            </a:r>
            <a:br>
              <a:rPr lang="en-US" sz="6000" dirty="0" smtClean="0"/>
            </a:br>
            <a:r>
              <a:rPr lang="en-US" sz="6000" dirty="0" smtClean="0"/>
              <a:t>Predicting </a:t>
            </a:r>
            <a:r>
              <a:rPr lang="en-US" sz="6000" dirty="0"/>
              <a:t>ILL Requests With ALIEN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588623" cy="1645920"/>
          </a:xfrm>
        </p:spPr>
        <p:txBody>
          <a:bodyPr>
            <a:normAutofit lnSpcReduction="10000"/>
          </a:bodyPr>
          <a:lstStyle/>
          <a:p>
            <a:endParaRPr lang="en-US" i="1" dirty="0" smtClean="0"/>
          </a:p>
          <a:p>
            <a:r>
              <a:rPr lang="en-US" i="1" dirty="0" smtClean="0"/>
              <a:t>Using Real-time Data, Statistics, and Predictive Analytics </a:t>
            </a:r>
          </a:p>
          <a:p>
            <a:r>
              <a:rPr lang="en-US" i="1" dirty="0" smtClean="0"/>
              <a:t>to Inform ILL and Collection Development Strategies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4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162" y="0"/>
            <a:ext cx="10772775" cy="1658198"/>
          </a:xfrm>
        </p:spPr>
        <p:txBody>
          <a:bodyPr/>
          <a:lstStyle/>
          <a:p>
            <a:r>
              <a:rPr lang="en-US" dirty="0" smtClean="0"/>
              <a:t>What Does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M</a:t>
            </a:r>
            <a:r>
              <a:rPr lang="en-US" dirty="0" smtClean="0"/>
              <a:t>ean?	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961356"/>
            <a:ext cx="5086350" cy="34956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36730" y="1663754"/>
            <a:ext cx="5367870" cy="4571946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We are effectively using a variety of data sources to make large scale comparisons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We take one book and compare it to others using ILL requests, reserves, in-house use, circulation data, and place them in an overarching subject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49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Eventually a complete picture of the library emerges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024" y="1658198"/>
            <a:ext cx="6618223" cy="44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06" y="1658197"/>
            <a:ext cx="10753725" cy="4935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ALIEN we are looking to further develop: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Accessing course reserves data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Build recommendation functionality</a:t>
            </a:r>
          </a:p>
          <a:p>
            <a:pPr marL="4572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Can we access facilities data for maintenance issues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Add a natural language UI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Ryan Litsey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r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yan.Litsey@ttu.edu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Kenny Ketner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Kenny.Ketner@ttu.edu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38100"/>
            <a:ext cx="10772775" cy="165819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ALIEN knows…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80" y="1696298"/>
            <a:ext cx="10753725" cy="483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ALIEN – the Automated Library Information Exchange Network </a:t>
            </a:r>
          </a:p>
          <a:p>
            <a:pPr marL="4572" lvl="1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	The beginnings of the first library machine learning decision 	network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A learning computer that examines a variety of library data sources to construct probabilistic and statistical decisions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4572" lvl="1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Using predictive </a:t>
            </a:r>
            <a:r>
              <a:rPr lang="en-US" sz="3000" dirty="0">
                <a:solidFill>
                  <a:schemeClr val="tx1"/>
                </a:solidFill>
              </a:rPr>
              <a:t>a</a:t>
            </a:r>
            <a:r>
              <a:rPr lang="en-US" sz="3000" dirty="0" smtClean="0">
                <a:solidFill>
                  <a:schemeClr val="tx1"/>
                </a:solidFill>
              </a:rPr>
              <a:t>nalytics with ILL, Reserves and </a:t>
            </a:r>
            <a:r>
              <a:rPr lang="en-US" sz="3000" dirty="0">
                <a:solidFill>
                  <a:schemeClr val="tx1"/>
                </a:solidFill>
              </a:rPr>
              <a:t>Circulation </a:t>
            </a:r>
            <a:r>
              <a:rPr lang="en-US" sz="3000" dirty="0" smtClean="0">
                <a:solidFill>
                  <a:schemeClr val="tx1"/>
                </a:solidFill>
              </a:rPr>
              <a:t>data to recommend library behavior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9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nt Brockman welcomes robot overlords - I, for one, welcome our new robot overl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9" y="921678"/>
            <a:ext cx="6928833" cy="51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0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0"/>
            <a:ext cx="10772775" cy="1658198"/>
          </a:xfrm>
        </p:spPr>
        <p:txBody>
          <a:bodyPr/>
          <a:lstStyle/>
          <a:p>
            <a:r>
              <a:rPr lang="en-US" dirty="0" smtClean="0"/>
              <a:t>How Predictive ILL Works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80" y="1658198"/>
            <a:ext cx="10753725" cy="4958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Using data gathered from the ILL servers, we create generations of ILL requests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system establishes a probabilistic curve for each semester (generation) for the ILL requests received for a certain OCLC number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Each successive generation, the system refines the curve and the confidence interval it gives for a prediction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Eventually the curve will narrow to match reality</a:t>
            </a:r>
          </a:p>
        </p:txBody>
      </p:sp>
    </p:spTree>
    <p:extLst>
      <p:ext uri="{BB962C8B-B14F-4D97-AF65-F5344CB8AC3E}">
        <p14:creationId xmlns:p14="http://schemas.microsoft.com/office/powerpoint/2010/main" val="231592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L</a:t>
            </a:r>
            <a:r>
              <a:rPr lang="en-US" dirty="0" smtClean="0"/>
              <a:t>ike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68" y="2262539"/>
            <a:ext cx="5587331" cy="3238517"/>
          </a:xfrm>
        </p:spPr>
      </p:pic>
      <p:pic>
        <p:nvPicPr>
          <p:cNvPr id="2050" name="Picture 2" descr="Image result for Understanding Advanced Statistical Metho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21" y="1714892"/>
            <a:ext cx="3085120" cy="46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Moving Beyond ILL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4" y="1658198"/>
            <a:ext cx="10753725" cy="4579620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Using the ILL, Reserves and Circulation data and their OCLC numbers, we can match with WorldCat data to do our next level of analysis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Collection analysis is carried out with advanced statistical techniques including k-means clustering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Tensorflow</a:t>
            </a:r>
            <a:r>
              <a:rPr lang="en-US" dirty="0" smtClean="0"/>
              <a:t> – An open source software library for machine intelligence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https://www.tensorflow.org/versions/r0.10/tutorials/mnist/beginners/index.html</a:t>
            </a:r>
          </a:p>
        </p:txBody>
      </p:sp>
      <p:pic>
        <p:nvPicPr>
          <p:cNvPr id="3076" name="Picture 4" descr="Image result for tensorf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73" y="2408350"/>
            <a:ext cx="5968201" cy="33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9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6000" dirty="0"/>
              <a:t>k</a:t>
            </a:r>
            <a:r>
              <a:rPr lang="en-US" sz="6000" dirty="0" smtClean="0"/>
              <a:t>-Means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03797"/>
            <a:ext cx="10753725" cy="51494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-means clustering is a mathematical approach for large scale data analysis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partitions n observations into k clusters in which each observation belongs to the cluster with the nearest mean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 we take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observations; ILL requests, circulation stats, in house use stats, course reserves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n observation for a specific data set (ILL, Reserves, </a:t>
            </a:r>
            <a:r>
              <a:rPr lang="en-US" dirty="0" err="1" smtClean="0">
                <a:solidFill>
                  <a:schemeClr val="tx1"/>
                </a:solidFill>
              </a:rPr>
              <a:t>Circ</a:t>
            </a:r>
            <a:r>
              <a:rPr lang="en-US" dirty="0" smtClean="0">
                <a:solidFill>
                  <a:schemeClr val="tx1"/>
                </a:solidFill>
              </a:rPr>
              <a:t> stats) is stored separately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search OCLC using the OCLC number to determine the k cluster using </a:t>
            </a:r>
            <a:r>
              <a:rPr lang="en-US" dirty="0" err="1" smtClean="0">
                <a:solidFill>
                  <a:schemeClr val="tx1"/>
                </a:solidFill>
              </a:rPr>
              <a:t>WorldCat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subject descriptors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1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42" y="0"/>
            <a:ext cx="10772775" cy="1658198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1329" y="1658198"/>
            <a:ext cx="5386388" cy="471720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 </a:t>
            </a: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a combination of data sources to gather data on a libraries </a:t>
            </a:r>
            <a:r>
              <a:rPr lang="en-US" dirty="0" smtClean="0">
                <a:solidFill>
                  <a:schemeClr val="tx1"/>
                </a:solidFill>
              </a:rPr>
              <a:t>collection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analyze each book for it’s recognized OCLC subjects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sort each book into a subject category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analyze where the libraries collection has the most convergence – this represents your library’s focus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2" y="1785198"/>
            <a:ext cx="5386387" cy="45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617</TotalTime>
  <Words>385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Metropolitan</vt:lpstr>
      <vt:lpstr>We Know What You Want Predicting ILL Requests With ALIEN</vt:lpstr>
      <vt:lpstr>ALIEN knows… </vt:lpstr>
      <vt:lpstr>PowerPoint Presentation</vt:lpstr>
      <vt:lpstr>How Predictive ILL Works </vt:lpstr>
      <vt:lpstr>What Does It Look Like</vt:lpstr>
      <vt:lpstr>Moving Beyond ILL</vt:lpstr>
      <vt:lpstr>Tensorflow – An open source software library for machine intelligence</vt:lpstr>
      <vt:lpstr>k-Means </vt:lpstr>
      <vt:lpstr>An Example</vt:lpstr>
      <vt:lpstr>What Does It Mean? </vt:lpstr>
      <vt:lpstr>Eventually a complete picture of the library emerges</vt:lpstr>
      <vt:lpstr>Next Steps </vt:lpstr>
      <vt:lpstr>Thank You</vt:lpstr>
    </vt:vector>
  </TitlesOfParts>
  <Company>TTU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OBILLSK and ALIEN</dc:title>
  <dc:creator>Litsey, Ryan</dc:creator>
  <cp:lastModifiedBy>Emily Mason</cp:lastModifiedBy>
  <cp:revision>71</cp:revision>
  <dcterms:created xsi:type="dcterms:W3CDTF">2016-04-19T14:41:54Z</dcterms:created>
  <dcterms:modified xsi:type="dcterms:W3CDTF">2018-12-20T20:18:54Z</dcterms:modified>
</cp:coreProperties>
</file>