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58" r:id="rId4"/>
    <p:sldId id="263" r:id="rId5"/>
    <p:sldId id="266" r:id="rId6"/>
    <p:sldId id="277" r:id="rId7"/>
    <p:sldId id="276" r:id="rId8"/>
    <p:sldId id="264" r:id="rId9"/>
    <p:sldId id="265" r:id="rId10"/>
    <p:sldId id="267" r:id="rId11"/>
    <p:sldId id="268" r:id="rId12"/>
    <p:sldId id="269" r:id="rId13"/>
    <p:sldId id="270" r:id="rId14"/>
    <p:sldId id="271" r:id="rId15"/>
    <p:sldId id="274" r:id="rId16"/>
    <p:sldId id="275" r:id="rId17"/>
    <p:sldId id="261" r:id="rId18"/>
    <p:sldId id="272" r:id="rId19"/>
    <p:sldId id="273" r:id="rId20"/>
    <p:sldId id="279" r:id="rId21"/>
    <p:sldId id="280" r:id="rId22"/>
    <p:sldId id="281" r:id="rId23"/>
    <p:sldId id="282" r:id="rId24"/>
    <p:sldId id="283" r:id="rId25"/>
    <p:sldId id="278" r:id="rId26"/>
    <p:sldId id="284" r:id="rId27"/>
    <p:sldId id="287" r:id="rId28"/>
    <p:sldId id="288" r:id="rId29"/>
    <p:sldId id="286" r:id="rId30"/>
    <p:sldId id="289" r:id="rId31"/>
    <p:sldId id="290" r:id="rId32"/>
    <p:sldId id="285" r:id="rId33"/>
    <p:sldId id="291" r:id="rId34"/>
    <p:sldId id="292" r:id="rId35"/>
    <p:sldId id="294" r:id="rId36"/>
    <p:sldId id="293" r:id="rId37"/>
    <p:sldId id="295" r:id="rId38"/>
    <p:sldId id="297" r:id="rId39"/>
    <p:sldId id="298" r:id="rId40"/>
    <p:sldId id="299" r:id="rId41"/>
    <p:sldId id="296"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B017CE-FB19-43BE-86C6-D980286F2F17}" type="datetimeFigureOut">
              <a:rPr lang="en-US" smtClean="0"/>
              <a:t>12/20/2018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C09C7A-FB28-4A09-A79E-89D7F7AA6DF8}" type="slidenum">
              <a:rPr lang="en-US" smtClean="0"/>
              <a:t>‹#›</a:t>
            </a:fld>
            <a:endParaRPr lang="en-US"/>
          </a:p>
        </p:txBody>
      </p:sp>
    </p:spTree>
    <p:extLst>
      <p:ext uri="{BB962C8B-B14F-4D97-AF65-F5344CB8AC3E}">
        <p14:creationId xmlns:p14="http://schemas.microsoft.com/office/powerpoint/2010/main" val="3174052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3C919-E216-4E57-9EBE-9E43F17000DC}" type="slidenum">
              <a:rPr lang="en-US" smtClean="0"/>
              <a:t>5</a:t>
            </a:fld>
            <a:endParaRPr lang="en-US"/>
          </a:p>
        </p:txBody>
      </p:sp>
    </p:spTree>
    <p:extLst>
      <p:ext uri="{BB962C8B-B14F-4D97-AF65-F5344CB8AC3E}">
        <p14:creationId xmlns:p14="http://schemas.microsoft.com/office/powerpoint/2010/main" val="492021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atin typeface="Calibri"/>
            </a:endParaRPr>
          </a:p>
          <a:p>
            <a:r>
              <a:rPr lang="en-US">
                <a:latin typeface="Calibri"/>
              </a:rPr>
              <a:t>So why will the link resolver fail?  Probably the most common issue is related to incorrect data, such as incorrect coverage dates, journals that the library no longer provides access to are still listed in the knowledgebase and new journals are not yet listed in the knowledge base.   It is important to remember that the library does not control much of this data; it is supplied by the vendor and must be corrected by the vendor.</a:t>
            </a:r>
          </a:p>
        </p:txBody>
      </p:sp>
      <p:sp>
        <p:nvSpPr>
          <p:cNvPr id="4" name="Slide Number Placeholder 3"/>
          <p:cNvSpPr>
            <a:spLocks noGrp="1"/>
          </p:cNvSpPr>
          <p:nvPr>
            <p:ph type="sldNum" sz="quarter" idx="10"/>
          </p:nvPr>
        </p:nvSpPr>
        <p:spPr/>
        <p:txBody>
          <a:bodyPr/>
          <a:lstStyle/>
          <a:p>
            <a:fld id="{23F3C919-E216-4E57-9EBE-9E43F17000DC}" type="slidenum">
              <a:rPr lang="en-US" smtClean="0"/>
              <a:t>15</a:t>
            </a:fld>
            <a:endParaRPr lang="en-US"/>
          </a:p>
        </p:txBody>
      </p:sp>
    </p:spTree>
    <p:extLst>
      <p:ext uri="{BB962C8B-B14F-4D97-AF65-F5344CB8AC3E}">
        <p14:creationId xmlns:p14="http://schemas.microsoft.com/office/powerpoint/2010/main" val="1599981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Another data-related reason for link resolver failure occurs when data in the origin does not match data in the resource.  There could be several reasons for this: incorrect or mis-matching dates, volumes, issues or pages, the origin and resource index different editions, such as the New York Times eastern edition versus national edition, as well as differences in which ISSN is used, and other data errors.</a:t>
            </a:r>
          </a:p>
        </p:txBody>
      </p:sp>
      <p:sp>
        <p:nvSpPr>
          <p:cNvPr id="4" name="Slide Number Placeholder 3"/>
          <p:cNvSpPr>
            <a:spLocks noGrp="1"/>
          </p:cNvSpPr>
          <p:nvPr>
            <p:ph type="sldNum" sz="quarter" idx="10"/>
          </p:nvPr>
        </p:nvSpPr>
        <p:spPr/>
        <p:txBody>
          <a:bodyPr/>
          <a:lstStyle/>
          <a:p>
            <a:fld id="{23F3C919-E216-4E57-9EBE-9E43F17000DC}" type="slidenum">
              <a:rPr lang="en-US" smtClean="0"/>
              <a:t>16</a:t>
            </a:fld>
            <a:endParaRPr lang="en-US"/>
          </a:p>
        </p:txBody>
      </p:sp>
    </p:spTree>
    <p:extLst>
      <p:ext uri="{BB962C8B-B14F-4D97-AF65-F5344CB8AC3E}">
        <p14:creationId xmlns:p14="http://schemas.microsoft.com/office/powerpoint/2010/main" val="2633572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7BD3E4-2732-4710-BC68-F4DAEBCDA7AD}" type="datetimeFigureOut">
              <a:rPr lang="en-US" smtClean="0"/>
              <a:t>12/20/2018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92805-1B65-40B5-BD6B-A7036331ADC7}" type="slidenum">
              <a:rPr lang="en-US" smtClean="0"/>
              <a:t>‹#›</a:t>
            </a:fld>
            <a:endParaRPr lang="en-US"/>
          </a:p>
        </p:txBody>
      </p:sp>
    </p:spTree>
    <p:extLst>
      <p:ext uri="{BB962C8B-B14F-4D97-AF65-F5344CB8AC3E}">
        <p14:creationId xmlns:p14="http://schemas.microsoft.com/office/powerpoint/2010/main" val="4281417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BD3E4-2732-4710-BC68-F4DAEBCDA7AD}" type="datetimeFigureOut">
              <a:rPr lang="en-US" smtClean="0"/>
              <a:t>12/20/2018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92805-1B65-40B5-BD6B-A7036331ADC7}" type="slidenum">
              <a:rPr lang="en-US" smtClean="0"/>
              <a:t>‹#›</a:t>
            </a:fld>
            <a:endParaRPr lang="en-US"/>
          </a:p>
        </p:txBody>
      </p:sp>
    </p:spTree>
    <p:extLst>
      <p:ext uri="{BB962C8B-B14F-4D97-AF65-F5344CB8AC3E}">
        <p14:creationId xmlns:p14="http://schemas.microsoft.com/office/powerpoint/2010/main" val="2187960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BD3E4-2732-4710-BC68-F4DAEBCDA7AD}" type="datetimeFigureOut">
              <a:rPr lang="en-US" smtClean="0"/>
              <a:t>12/20/2018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92805-1B65-40B5-BD6B-A7036331ADC7}" type="slidenum">
              <a:rPr lang="en-US" smtClean="0"/>
              <a:t>‹#›</a:t>
            </a:fld>
            <a:endParaRPr lang="en-US"/>
          </a:p>
        </p:txBody>
      </p:sp>
    </p:spTree>
    <p:extLst>
      <p:ext uri="{BB962C8B-B14F-4D97-AF65-F5344CB8AC3E}">
        <p14:creationId xmlns:p14="http://schemas.microsoft.com/office/powerpoint/2010/main" val="12201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BD3E4-2732-4710-BC68-F4DAEBCDA7AD}" type="datetimeFigureOut">
              <a:rPr lang="en-US" smtClean="0"/>
              <a:t>12/20/2018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92805-1B65-40B5-BD6B-A7036331ADC7}" type="slidenum">
              <a:rPr lang="en-US" smtClean="0"/>
              <a:t>‹#›</a:t>
            </a:fld>
            <a:endParaRPr lang="en-US"/>
          </a:p>
        </p:txBody>
      </p:sp>
    </p:spTree>
    <p:extLst>
      <p:ext uri="{BB962C8B-B14F-4D97-AF65-F5344CB8AC3E}">
        <p14:creationId xmlns:p14="http://schemas.microsoft.com/office/powerpoint/2010/main" val="918915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7BD3E4-2732-4710-BC68-F4DAEBCDA7AD}" type="datetimeFigureOut">
              <a:rPr lang="en-US" smtClean="0"/>
              <a:t>12/20/2018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92805-1B65-40B5-BD6B-A7036331ADC7}" type="slidenum">
              <a:rPr lang="en-US" smtClean="0"/>
              <a:t>‹#›</a:t>
            </a:fld>
            <a:endParaRPr lang="en-US"/>
          </a:p>
        </p:txBody>
      </p:sp>
    </p:spTree>
    <p:extLst>
      <p:ext uri="{BB962C8B-B14F-4D97-AF65-F5344CB8AC3E}">
        <p14:creationId xmlns:p14="http://schemas.microsoft.com/office/powerpoint/2010/main" val="1838916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7BD3E4-2732-4710-BC68-F4DAEBCDA7AD}" type="datetimeFigureOut">
              <a:rPr lang="en-US" smtClean="0"/>
              <a:t>12/20/2018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92805-1B65-40B5-BD6B-A7036331ADC7}" type="slidenum">
              <a:rPr lang="en-US" smtClean="0"/>
              <a:t>‹#›</a:t>
            </a:fld>
            <a:endParaRPr lang="en-US"/>
          </a:p>
        </p:txBody>
      </p:sp>
    </p:spTree>
    <p:extLst>
      <p:ext uri="{BB962C8B-B14F-4D97-AF65-F5344CB8AC3E}">
        <p14:creationId xmlns:p14="http://schemas.microsoft.com/office/powerpoint/2010/main" val="3424425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7BD3E4-2732-4710-BC68-F4DAEBCDA7AD}" type="datetimeFigureOut">
              <a:rPr lang="en-US" smtClean="0"/>
              <a:t>12/20/2018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492805-1B65-40B5-BD6B-A7036331ADC7}" type="slidenum">
              <a:rPr lang="en-US" smtClean="0"/>
              <a:t>‹#›</a:t>
            </a:fld>
            <a:endParaRPr lang="en-US"/>
          </a:p>
        </p:txBody>
      </p:sp>
    </p:spTree>
    <p:extLst>
      <p:ext uri="{BB962C8B-B14F-4D97-AF65-F5344CB8AC3E}">
        <p14:creationId xmlns:p14="http://schemas.microsoft.com/office/powerpoint/2010/main" val="2490455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7BD3E4-2732-4710-BC68-F4DAEBCDA7AD}" type="datetimeFigureOut">
              <a:rPr lang="en-US" smtClean="0"/>
              <a:t>12/20/2018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492805-1B65-40B5-BD6B-A7036331ADC7}" type="slidenum">
              <a:rPr lang="en-US" smtClean="0"/>
              <a:t>‹#›</a:t>
            </a:fld>
            <a:endParaRPr lang="en-US"/>
          </a:p>
        </p:txBody>
      </p:sp>
    </p:spTree>
    <p:extLst>
      <p:ext uri="{BB962C8B-B14F-4D97-AF65-F5344CB8AC3E}">
        <p14:creationId xmlns:p14="http://schemas.microsoft.com/office/powerpoint/2010/main" val="373920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BD3E4-2732-4710-BC68-F4DAEBCDA7AD}" type="datetimeFigureOut">
              <a:rPr lang="en-US" smtClean="0"/>
              <a:t>12/20/2018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492805-1B65-40B5-BD6B-A7036331ADC7}" type="slidenum">
              <a:rPr lang="en-US" smtClean="0"/>
              <a:t>‹#›</a:t>
            </a:fld>
            <a:endParaRPr lang="en-US"/>
          </a:p>
        </p:txBody>
      </p:sp>
    </p:spTree>
    <p:extLst>
      <p:ext uri="{BB962C8B-B14F-4D97-AF65-F5344CB8AC3E}">
        <p14:creationId xmlns:p14="http://schemas.microsoft.com/office/powerpoint/2010/main" val="1879350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BD3E4-2732-4710-BC68-F4DAEBCDA7AD}" type="datetimeFigureOut">
              <a:rPr lang="en-US" smtClean="0"/>
              <a:t>12/20/2018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92805-1B65-40B5-BD6B-A7036331ADC7}" type="slidenum">
              <a:rPr lang="en-US" smtClean="0"/>
              <a:t>‹#›</a:t>
            </a:fld>
            <a:endParaRPr lang="en-US"/>
          </a:p>
        </p:txBody>
      </p:sp>
    </p:spTree>
    <p:extLst>
      <p:ext uri="{BB962C8B-B14F-4D97-AF65-F5344CB8AC3E}">
        <p14:creationId xmlns:p14="http://schemas.microsoft.com/office/powerpoint/2010/main" val="2295756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BD3E4-2732-4710-BC68-F4DAEBCDA7AD}" type="datetimeFigureOut">
              <a:rPr lang="en-US" smtClean="0"/>
              <a:t>12/20/2018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92805-1B65-40B5-BD6B-A7036331ADC7}" type="slidenum">
              <a:rPr lang="en-US" smtClean="0"/>
              <a:t>‹#›</a:t>
            </a:fld>
            <a:endParaRPr lang="en-US"/>
          </a:p>
        </p:txBody>
      </p:sp>
    </p:spTree>
    <p:extLst>
      <p:ext uri="{BB962C8B-B14F-4D97-AF65-F5344CB8AC3E}">
        <p14:creationId xmlns:p14="http://schemas.microsoft.com/office/powerpoint/2010/main" val="2202014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BD3E4-2732-4710-BC68-F4DAEBCDA7AD}" type="datetimeFigureOut">
              <a:rPr lang="en-US" smtClean="0"/>
              <a:t>12/20/2018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492805-1B65-40B5-BD6B-A7036331ADC7}" type="slidenum">
              <a:rPr lang="en-US" smtClean="0"/>
              <a:t>‹#›</a:t>
            </a:fld>
            <a:endParaRPr lang="en-US"/>
          </a:p>
        </p:txBody>
      </p:sp>
    </p:spTree>
    <p:extLst>
      <p:ext uri="{BB962C8B-B14F-4D97-AF65-F5344CB8AC3E}">
        <p14:creationId xmlns:p14="http://schemas.microsoft.com/office/powerpoint/2010/main" val="3169853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How Link Resolvers work and their impact on interlibrary loan</a:t>
            </a:r>
            <a:endParaRPr lang="en-US" dirty="0"/>
          </a:p>
        </p:txBody>
      </p:sp>
      <p:sp>
        <p:nvSpPr>
          <p:cNvPr id="3" name="Subtitle 2"/>
          <p:cNvSpPr>
            <a:spLocks noGrp="1"/>
          </p:cNvSpPr>
          <p:nvPr>
            <p:ph type="subTitle" idx="1"/>
          </p:nvPr>
        </p:nvSpPr>
        <p:spPr/>
        <p:txBody>
          <a:bodyPr/>
          <a:lstStyle/>
          <a:p>
            <a:r>
              <a:rPr lang="en-US" dirty="0" smtClean="0"/>
              <a:t>Doris Munson, Eastern Washington University</a:t>
            </a:r>
          </a:p>
          <a:p>
            <a:r>
              <a:rPr lang="en-US" dirty="0" smtClean="0"/>
              <a:t>NWILL</a:t>
            </a:r>
          </a:p>
          <a:p>
            <a:r>
              <a:rPr lang="en-US" dirty="0" smtClean="0"/>
              <a:t>September 8, 2016</a:t>
            </a:r>
            <a:endParaRPr lang="en-US" dirty="0"/>
          </a:p>
        </p:txBody>
      </p:sp>
    </p:spTree>
    <p:extLst>
      <p:ext uri="{BB962C8B-B14F-4D97-AF65-F5344CB8AC3E}">
        <p14:creationId xmlns:p14="http://schemas.microsoft.com/office/powerpoint/2010/main" val="3217237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be a Resource?</a:t>
            </a:r>
            <a:endParaRPr lang="en-US" dirty="0"/>
          </a:p>
        </p:txBody>
      </p:sp>
      <p:sp>
        <p:nvSpPr>
          <p:cNvPr id="3" name="Content Placeholder 2"/>
          <p:cNvSpPr>
            <a:spLocks noGrp="1"/>
          </p:cNvSpPr>
          <p:nvPr>
            <p:ph idx="1"/>
          </p:nvPr>
        </p:nvSpPr>
        <p:spPr/>
        <p:txBody>
          <a:bodyPr/>
          <a:lstStyle/>
          <a:p>
            <a:r>
              <a:rPr lang="en-US" dirty="0"/>
              <a:t>Any vendor site that has full text and supports </a:t>
            </a:r>
            <a:r>
              <a:rPr lang="en-US" dirty="0" err="1"/>
              <a:t>openURL</a:t>
            </a:r>
            <a:endParaRPr lang="en-US" dirty="0"/>
          </a:p>
          <a:p>
            <a:pPr marL="0" indent="0">
              <a:buNone/>
            </a:pPr>
            <a:endParaRPr lang="en-US" dirty="0"/>
          </a:p>
          <a:p>
            <a:r>
              <a:rPr lang="en-US" dirty="0"/>
              <a:t>A vendor site can be both an origin (no full text for a citation) and a resource (full text for an article)</a:t>
            </a:r>
          </a:p>
          <a:p>
            <a:endParaRPr lang="en-US" dirty="0"/>
          </a:p>
          <a:p>
            <a:pPr marL="0" indent="0">
              <a:buNone/>
            </a:pPr>
            <a:endParaRPr lang="en-US" dirty="0"/>
          </a:p>
        </p:txBody>
      </p:sp>
    </p:spTree>
    <p:extLst>
      <p:ext uri="{BB962C8B-B14F-4D97-AF65-F5344CB8AC3E}">
        <p14:creationId xmlns:p14="http://schemas.microsoft.com/office/powerpoint/2010/main" val="605279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 Examples:</a:t>
            </a:r>
          </a:p>
        </p:txBody>
      </p:sp>
      <p:sp>
        <p:nvSpPr>
          <p:cNvPr id="3" name="Content Placeholder 2"/>
          <p:cNvSpPr>
            <a:spLocks noGrp="1"/>
          </p:cNvSpPr>
          <p:nvPr>
            <p:ph idx="1"/>
          </p:nvPr>
        </p:nvSpPr>
        <p:spPr/>
        <p:txBody>
          <a:bodyPr/>
          <a:lstStyle/>
          <a:p>
            <a:r>
              <a:rPr lang="en-US" dirty="0"/>
              <a:t>EBSCOhost</a:t>
            </a:r>
          </a:p>
          <a:p>
            <a:r>
              <a:rPr lang="en-US" dirty="0"/>
              <a:t>ProQuest</a:t>
            </a:r>
          </a:p>
          <a:p>
            <a:r>
              <a:rPr lang="en-US" dirty="0"/>
              <a:t>Sage journals</a:t>
            </a:r>
          </a:p>
          <a:p>
            <a:r>
              <a:rPr lang="en-US" dirty="0"/>
              <a:t>JSTOR</a:t>
            </a:r>
          </a:p>
          <a:p>
            <a:r>
              <a:rPr lang="en-US" dirty="0"/>
              <a:t>Open access systems such as DOAJ</a:t>
            </a:r>
          </a:p>
          <a:p>
            <a:endParaRPr lang="en-US" dirty="0"/>
          </a:p>
          <a:p>
            <a:endParaRPr lang="en-US" dirty="0"/>
          </a:p>
        </p:txBody>
      </p:sp>
    </p:spTree>
    <p:extLst>
      <p:ext uri="{BB962C8B-B14F-4D97-AF65-F5344CB8AC3E}">
        <p14:creationId xmlns:p14="http://schemas.microsoft.com/office/powerpoint/2010/main" val="4039487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21920" y="868402"/>
            <a:ext cx="9070226" cy="4356369"/>
          </a:xfrm>
          <a:prstGeom prst="rect">
            <a:avLst/>
          </a:prstGeom>
        </p:spPr>
      </p:pic>
      <p:sp>
        <p:nvSpPr>
          <p:cNvPr id="2" name="Title 1"/>
          <p:cNvSpPr>
            <a:spLocks noGrp="1"/>
          </p:cNvSpPr>
          <p:nvPr>
            <p:ph type="title"/>
          </p:nvPr>
        </p:nvSpPr>
        <p:spPr>
          <a:xfrm>
            <a:off x="393357" y="-52575"/>
            <a:ext cx="10515600" cy="992097"/>
          </a:xfrm>
        </p:spPr>
        <p:txBody>
          <a:bodyPr/>
          <a:lstStyle/>
          <a:p>
            <a:r>
              <a:rPr lang="en-US" dirty="0" err="1"/>
              <a:t>OpenURL</a:t>
            </a:r>
            <a:r>
              <a:rPr lang="en-US" dirty="0"/>
              <a:t> standard used to convey data</a:t>
            </a:r>
          </a:p>
        </p:txBody>
      </p:sp>
      <p:sp>
        <p:nvSpPr>
          <p:cNvPr id="3" name="Content Placeholder 2"/>
          <p:cNvSpPr>
            <a:spLocks noGrp="1"/>
          </p:cNvSpPr>
          <p:nvPr>
            <p:ph idx="1"/>
          </p:nvPr>
        </p:nvSpPr>
        <p:spPr>
          <a:xfrm>
            <a:off x="1144490" y="3046586"/>
            <a:ext cx="10970455" cy="3939446"/>
          </a:xfrm>
          <a:solidFill>
            <a:schemeClr val="bg1"/>
          </a:solidFill>
        </p:spPr>
        <p:txBody>
          <a:bodyPr>
            <a:normAutofit fontScale="92500"/>
          </a:bodyPr>
          <a:lstStyle/>
          <a:p>
            <a:r>
              <a:rPr lang="en-US" dirty="0"/>
              <a:t>http://</a:t>
            </a:r>
            <a:r>
              <a:rPr lang="en-US" dirty="0">
                <a:solidFill>
                  <a:srgbClr val="FF0000"/>
                </a:solidFill>
              </a:rPr>
              <a:t>alliance-primo.hosted.exlibrisgroup.com/primo_library/libweb/action/openurl?rfr_id=info:sid/proquest&amp;rft.genre=article&amp;rft.atitle=Fuel+Oxidation+Efficiencies+and+Exhaust+Composition+in+Solid+Oxide+Fuel+Cells&amp;rft.jtitle=Environmental+Science+%26+Technology</a:t>
            </a:r>
            <a:r>
              <a:rPr lang="en-US" dirty="0"/>
              <a:t>&amp;rft.btitle=&amp;rft.</a:t>
            </a:r>
            <a:r>
              <a:rPr lang="en-US" dirty="0">
                <a:solidFill>
                  <a:srgbClr val="FF0000"/>
                </a:solidFill>
              </a:rPr>
              <a:t>aulast=Pomfret</a:t>
            </a:r>
            <a:r>
              <a:rPr lang="en-US" dirty="0"/>
              <a:t>&amp;rft.</a:t>
            </a:r>
            <a:r>
              <a:rPr lang="en-US" dirty="0">
                <a:solidFill>
                  <a:srgbClr val="FF0000"/>
                </a:solidFill>
              </a:rPr>
              <a:t>aufirst=Michae</a:t>
            </a:r>
            <a:r>
              <a:rPr lang="en-US" dirty="0"/>
              <a:t>l&amp;rft.auinitm=B&amp;rft.ausuffix=&amp;rft.au=Pomfret%2C+Michael+B%3BDemircan%2C+Oktay%3BSukeshini%2C+A+Mary%3BWalker%2C+Robert+A&amp;rft.</a:t>
            </a:r>
            <a:r>
              <a:rPr lang="en-US" dirty="0">
                <a:solidFill>
                  <a:srgbClr val="FF0000"/>
                </a:solidFill>
              </a:rPr>
              <a:t>date=2006-09-01</a:t>
            </a:r>
            <a:r>
              <a:rPr lang="en-US" dirty="0"/>
              <a:t>&amp;rft.</a:t>
            </a:r>
            <a:r>
              <a:rPr lang="en-US" dirty="0">
                <a:solidFill>
                  <a:srgbClr val="FF0000"/>
                </a:solidFill>
              </a:rPr>
              <a:t>volume=40</a:t>
            </a:r>
            <a:r>
              <a:rPr lang="en-US" dirty="0"/>
              <a:t>&amp;rft.</a:t>
            </a:r>
            <a:r>
              <a:rPr lang="en-US" dirty="0">
                <a:solidFill>
                  <a:srgbClr val="FF0000"/>
                </a:solidFill>
              </a:rPr>
              <a:t>issue=17</a:t>
            </a:r>
            <a:r>
              <a:rPr lang="en-US" dirty="0"/>
              <a:t>&amp;rft.part=&amp;rft.</a:t>
            </a:r>
            <a:r>
              <a:rPr lang="en-US" dirty="0">
                <a:solidFill>
                  <a:srgbClr val="FF0000"/>
                </a:solidFill>
              </a:rPr>
              <a:t>spage=5574</a:t>
            </a:r>
            <a:r>
              <a:rPr lang="en-US" dirty="0"/>
              <a:t>&amp;rft.</a:t>
            </a:r>
            <a:r>
              <a:rPr lang="en-US" dirty="0">
                <a:solidFill>
                  <a:srgbClr val="FF0000"/>
                </a:solidFill>
              </a:rPr>
              <a:t>issn=0013936X</a:t>
            </a:r>
            <a:r>
              <a:rPr lang="en-US" dirty="0"/>
              <a:t>&amp;rft.eissn=&amp;rft.isbn=&amp;rft.object_id=230134307&amp;vid=ewu_services_page&amp;institution=EWU&amp;url_ctx_val=&amp;url_ctx_fmt=null&amp;isSerivcesPage=true</a:t>
            </a:r>
          </a:p>
        </p:txBody>
      </p:sp>
      <p:cxnSp>
        <p:nvCxnSpPr>
          <p:cNvPr id="6" name="Straight Arrow Connector 5"/>
          <p:cNvCxnSpPr/>
          <p:nvPr/>
        </p:nvCxnSpPr>
        <p:spPr>
          <a:xfrm>
            <a:off x="4876800" y="1055073"/>
            <a:ext cx="955040" cy="2338367"/>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0476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URL select metadata from example</a:t>
            </a:r>
          </a:p>
        </p:txBody>
      </p:sp>
      <p:sp>
        <p:nvSpPr>
          <p:cNvPr id="3" name="Content Placeholder 2"/>
          <p:cNvSpPr>
            <a:spLocks noGrp="1"/>
          </p:cNvSpPr>
          <p:nvPr>
            <p:ph idx="1"/>
          </p:nvPr>
        </p:nvSpPr>
        <p:spPr>
          <a:xfrm>
            <a:off x="690881" y="1825625"/>
            <a:ext cx="10833854" cy="4351338"/>
          </a:xfrm>
        </p:spPr>
        <p:txBody>
          <a:bodyPr>
            <a:normAutofit fontScale="85000" lnSpcReduction="20000"/>
          </a:bodyPr>
          <a:lstStyle/>
          <a:p>
            <a:endParaRPr lang="en-US" dirty="0">
              <a:solidFill>
                <a:srgbClr val="FF0000"/>
              </a:solidFill>
            </a:endParaRPr>
          </a:p>
          <a:p>
            <a:r>
              <a:rPr lang="en-US" dirty="0" err="1">
                <a:solidFill>
                  <a:srgbClr val="FF0000"/>
                </a:solidFill>
              </a:rPr>
              <a:t>atitle</a:t>
            </a:r>
            <a:r>
              <a:rPr lang="en-US" dirty="0">
                <a:solidFill>
                  <a:srgbClr val="FF0000"/>
                </a:solidFill>
              </a:rPr>
              <a:t>=Fuel+Oxidation+Efficiencies+and+Exhaust+Composition+in+Solid+Oxide+Fuel+Cell </a:t>
            </a:r>
            <a:r>
              <a:rPr lang="en-US" dirty="0"/>
              <a:t>(article title)</a:t>
            </a:r>
          </a:p>
          <a:p>
            <a:r>
              <a:rPr lang="en-US" dirty="0" err="1">
                <a:solidFill>
                  <a:srgbClr val="FF0000"/>
                </a:solidFill>
              </a:rPr>
              <a:t>jtitle</a:t>
            </a:r>
            <a:r>
              <a:rPr lang="en-US" dirty="0">
                <a:solidFill>
                  <a:srgbClr val="FF0000"/>
                </a:solidFill>
              </a:rPr>
              <a:t>=</a:t>
            </a:r>
            <a:r>
              <a:rPr lang="en-US" dirty="0" err="1">
                <a:solidFill>
                  <a:srgbClr val="FF0000"/>
                </a:solidFill>
              </a:rPr>
              <a:t>Environmental+Science</a:t>
            </a:r>
            <a:r>
              <a:rPr lang="en-US" dirty="0">
                <a:solidFill>
                  <a:srgbClr val="FF0000"/>
                </a:solidFill>
              </a:rPr>
              <a:t>+%26+Technology </a:t>
            </a:r>
            <a:r>
              <a:rPr lang="en-US" dirty="0"/>
              <a:t>(journal title)</a:t>
            </a:r>
          </a:p>
          <a:p>
            <a:r>
              <a:rPr lang="en-US" dirty="0" err="1">
                <a:solidFill>
                  <a:srgbClr val="FF0000"/>
                </a:solidFill>
              </a:rPr>
              <a:t>aulast</a:t>
            </a:r>
            <a:r>
              <a:rPr lang="en-US" dirty="0">
                <a:solidFill>
                  <a:srgbClr val="FF0000"/>
                </a:solidFill>
              </a:rPr>
              <a:t>=</a:t>
            </a:r>
            <a:r>
              <a:rPr lang="en-US" dirty="0" err="1">
                <a:solidFill>
                  <a:srgbClr val="FF0000"/>
                </a:solidFill>
              </a:rPr>
              <a:t>Pomfret</a:t>
            </a:r>
            <a:r>
              <a:rPr lang="en-US" dirty="0">
                <a:solidFill>
                  <a:srgbClr val="FF0000"/>
                </a:solidFill>
              </a:rPr>
              <a:t> </a:t>
            </a:r>
            <a:r>
              <a:rPr lang="en-US" dirty="0"/>
              <a:t>(Author Last name)</a:t>
            </a:r>
          </a:p>
          <a:p>
            <a:r>
              <a:rPr lang="en-US" dirty="0" err="1">
                <a:solidFill>
                  <a:srgbClr val="FF0000"/>
                </a:solidFill>
              </a:rPr>
              <a:t>aufirst</a:t>
            </a:r>
            <a:r>
              <a:rPr lang="en-US" dirty="0">
                <a:solidFill>
                  <a:srgbClr val="FF0000"/>
                </a:solidFill>
              </a:rPr>
              <a:t>=Michael </a:t>
            </a:r>
            <a:r>
              <a:rPr lang="en-US" dirty="0"/>
              <a:t>(Author First name)</a:t>
            </a:r>
          </a:p>
          <a:p>
            <a:r>
              <a:rPr lang="en-US" dirty="0">
                <a:solidFill>
                  <a:srgbClr val="FF0000"/>
                </a:solidFill>
              </a:rPr>
              <a:t>date=2006-09-01</a:t>
            </a:r>
          </a:p>
          <a:p>
            <a:r>
              <a:rPr lang="en-US" dirty="0">
                <a:solidFill>
                  <a:srgbClr val="FF0000"/>
                </a:solidFill>
              </a:rPr>
              <a:t>volume=40</a:t>
            </a:r>
            <a:endParaRPr lang="en-US" dirty="0"/>
          </a:p>
          <a:p>
            <a:r>
              <a:rPr lang="en-US" dirty="0">
                <a:solidFill>
                  <a:srgbClr val="FF0000"/>
                </a:solidFill>
              </a:rPr>
              <a:t>issue=17</a:t>
            </a:r>
            <a:endParaRPr lang="en-US" dirty="0"/>
          </a:p>
          <a:p>
            <a:r>
              <a:rPr lang="en-US" dirty="0" err="1">
                <a:solidFill>
                  <a:srgbClr val="FF0000"/>
                </a:solidFill>
              </a:rPr>
              <a:t>spage</a:t>
            </a:r>
            <a:r>
              <a:rPr lang="en-US" dirty="0">
                <a:solidFill>
                  <a:srgbClr val="FF0000"/>
                </a:solidFill>
              </a:rPr>
              <a:t>=5574 </a:t>
            </a:r>
            <a:r>
              <a:rPr lang="en-US" dirty="0"/>
              <a:t>(starting page)</a:t>
            </a:r>
          </a:p>
          <a:p>
            <a:r>
              <a:rPr lang="en-US" dirty="0" err="1">
                <a:solidFill>
                  <a:srgbClr val="FF0000"/>
                </a:solidFill>
              </a:rPr>
              <a:t>issn</a:t>
            </a:r>
            <a:r>
              <a:rPr lang="en-US" dirty="0">
                <a:solidFill>
                  <a:srgbClr val="FF0000"/>
                </a:solidFill>
              </a:rPr>
              <a:t>=0013936X</a:t>
            </a:r>
            <a:endParaRPr lang="en-US" dirty="0"/>
          </a:p>
        </p:txBody>
      </p:sp>
    </p:spTree>
    <p:extLst>
      <p:ext uri="{BB962C8B-B14F-4D97-AF65-F5344CB8AC3E}">
        <p14:creationId xmlns:p14="http://schemas.microsoft.com/office/powerpoint/2010/main" val="2421674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082"/>
            <a:ext cx="10515600" cy="1027070"/>
          </a:xfrm>
        </p:spPr>
        <p:txBody>
          <a:bodyPr>
            <a:normAutofit/>
          </a:bodyPr>
          <a:lstStyle/>
          <a:p>
            <a:pPr algn="ctr"/>
            <a:r>
              <a:rPr lang="en-US" sz="4000" dirty="0" smtClean="0"/>
              <a:t>How a </a:t>
            </a:r>
            <a:r>
              <a:rPr lang="en-US" sz="4000" dirty="0"/>
              <a:t>link resolver works</a:t>
            </a:r>
          </a:p>
        </p:txBody>
      </p:sp>
      <p:sp>
        <p:nvSpPr>
          <p:cNvPr id="3" name="Content Placeholder 2"/>
          <p:cNvSpPr>
            <a:spLocks noGrp="1"/>
          </p:cNvSpPr>
          <p:nvPr>
            <p:ph idx="1"/>
          </p:nvPr>
        </p:nvSpPr>
        <p:spPr>
          <a:xfrm>
            <a:off x="420133" y="1079151"/>
            <a:ext cx="11351741" cy="5552307"/>
          </a:xfrm>
        </p:spPr>
        <p:txBody>
          <a:bodyPr>
            <a:noAutofit/>
          </a:bodyPr>
          <a:lstStyle/>
          <a:p>
            <a:r>
              <a:rPr lang="en-US" sz="3200" dirty="0"/>
              <a:t>Receives the </a:t>
            </a:r>
            <a:r>
              <a:rPr lang="en-US" sz="3200" dirty="0" err="1"/>
              <a:t>openURL</a:t>
            </a:r>
            <a:r>
              <a:rPr lang="en-US" sz="3200" dirty="0"/>
              <a:t> from the Origin</a:t>
            </a:r>
          </a:p>
          <a:p>
            <a:r>
              <a:rPr lang="en-US" sz="3200" dirty="0"/>
              <a:t>Uses the data in the </a:t>
            </a:r>
            <a:r>
              <a:rPr lang="en-US" sz="3200" dirty="0" err="1"/>
              <a:t>openURL</a:t>
            </a:r>
            <a:r>
              <a:rPr lang="en-US" sz="3200" dirty="0"/>
              <a:t> to search the Knowledge base for a match</a:t>
            </a:r>
          </a:p>
          <a:p>
            <a:pPr lvl="1"/>
            <a:r>
              <a:rPr lang="en-US" sz="2800" dirty="0"/>
              <a:t>Usually match on ISSN and date</a:t>
            </a:r>
          </a:p>
          <a:p>
            <a:pPr lvl="1"/>
            <a:r>
              <a:rPr lang="en-US" sz="2800" dirty="0"/>
              <a:t>Knowledge Base is a database of available journals that contains the journal title, ISSN, </a:t>
            </a:r>
            <a:r>
              <a:rPr lang="en-US" sz="2800" dirty="0" err="1"/>
              <a:t>eISSN</a:t>
            </a:r>
            <a:r>
              <a:rPr lang="en-US" sz="2800" dirty="0"/>
              <a:t>, start date, end date, and URL</a:t>
            </a:r>
          </a:p>
          <a:p>
            <a:pPr lvl="1"/>
            <a:r>
              <a:rPr lang="en-US" sz="2800" dirty="0"/>
              <a:t>The Knowledge Base is managed by the library either manually, uploading a file from a subscription service (i.e., Serials Solutions), or through an ILS that has it integrated (i.e., Alma)</a:t>
            </a:r>
          </a:p>
          <a:p>
            <a:pPr lvl="1"/>
            <a:r>
              <a:rPr lang="en-US" sz="2800" dirty="0" smtClean="0"/>
              <a:t>At EWU, </a:t>
            </a:r>
            <a:r>
              <a:rPr lang="en-US" sz="2800" dirty="0"/>
              <a:t>the results page is displayed in </a:t>
            </a:r>
            <a:r>
              <a:rPr lang="en-US" sz="2800" dirty="0" smtClean="0"/>
              <a:t>Primo</a:t>
            </a:r>
          </a:p>
          <a:p>
            <a:r>
              <a:rPr lang="en-US" sz="3200" dirty="0" smtClean="0"/>
              <a:t>The link resolver then constructs links to any available full-text resources, the library catalog for books, and/or Interlibrary Loan</a:t>
            </a:r>
            <a:endParaRPr lang="en-US" sz="3200" dirty="0"/>
          </a:p>
        </p:txBody>
      </p:sp>
    </p:spTree>
    <p:extLst>
      <p:ext uri="{BB962C8B-B14F-4D97-AF65-F5344CB8AC3E}">
        <p14:creationId xmlns:p14="http://schemas.microsoft.com/office/powerpoint/2010/main" val="1149037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the link resolver will fail</a:t>
            </a:r>
          </a:p>
        </p:txBody>
      </p:sp>
      <p:sp>
        <p:nvSpPr>
          <p:cNvPr id="3" name="Content Placeholder 2"/>
          <p:cNvSpPr>
            <a:spLocks noGrp="1"/>
          </p:cNvSpPr>
          <p:nvPr>
            <p:ph idx="1"/>
          </p:nvPr>
        </p:nvSpPr>
        <p:spPr/>
        <p:txBody>
          <a:bodyPr vert="horz" lIns="91440" tIns="45720" rIns="91440" bIns="45720" rtlCol="0" anchor="t">
            <a:normAutofit/>
          </a:bodyPr>
          <a:lstStyle/>
          <a:p>
            <a:r>
              <a:rPr lang="en-US" sz="3200" dirty="0"/>
              <a:t>There is an error in the Knowledge Base</a:t>
            </a:r>
          </a:p>
          <a:p>
            <a:pPr lvl="1"/>
            <a:r>
              <a:rPr lang="en-US" sz="3200" dirty="0"/>
              <a:t>Coverage dates are incorrect</a:t>
            </a:r>
          </a:p>
          <a:p>
            <a:pPr lvl="1"/>
            <a:r>
              <a:rPr lang="en-US" sz="3200" dirty="0"/>
              <a:t>Journal is not included (should display)</a:t>
            </a:r>
          </a:p>
          <a:p>
            <a:pPr lvl="1"/>
            <a:r>
              <a:rPr lang="en-US" sz="3200" dirty="0"/>
              <a:t>No longer receive journal (shouldn’t display)</a:t>
            </a:r>
          </a:p>
          <a:p>
            <a:pPr lvl="1"/>
            <a:r>
              <a:rPr lang="en-US" sz="3200" dirty="0"/>
              <a:t>The knowledge base is created by data supplied by the vendor. The vendor has to update the data before it can be corrected in the </a:t>
            </a:r>
            <a:r>
              <a:rPr lang="en-US" sz="3200" dirty="0" smtClean="0"/>
              <a:t>KB</a:t>
            </a:r>
            <a:endParaRPr lang="en-US" dirty="0"/>
          </a:p>
          <a:p>
            <a:pPr marL="0" indent="0">
              <a:buNone/>
            </a:pPr>
            <a:endParaRPr lang="en-US" dirty="0"/>
          </a:p>
        </p:txBody>
      </p:sp>
      <p:sp>
        <p:nvSpPr>
          <p:cNvPr id="5" name="TextBox 4"/>
          <p:cNvSpPr txBox="1"/>
          <p:nvPr/>
        </p:nvSpPr>
        <p:spPr>
          <a:xfrm>
            <a:off x="11353800" y="6311900"/>
            <a:ext cx="485274" cy="369332"/>
          </a:xfrm>
          <a:prstGeom prst="rect">
            <a:avLst/>
          </a:prstGeom>
          <a:noFill/>
        </p:spPr>
        <p:txBody>
          <a:bodyPr wrap="square" rtlCol="0">
            <a:spAutoFit/>
          </a:bodyPr>
          <a:lstStyle/>
          <a:p>
            <a:r>
              <a:rPr lang="en-US" dirty="0"/>
              <a:t>RK</a:t>
            </a:r>
          </a:p>
        </p:txBody>
      </p:sp>
    </p:spTree>
    <p:extLst>
      <p:ext uri="{BB962C8B-B14F-4D97-AF65-F5344CB8AC3E}">
        <p14:creationId xmlns:p14="http://schemas.microsoft.com/office/powerpoint/2010/main" val="3253609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Light" charset="0"/>
              </a:rPr>
              <a:t>Why the link resolver will fail (cont.)</a:t>
            </a:r>
          </a:p>
        </p:txBody>
      </p:sp>
      <p:sp>
        <p:nvSpPr>
          <p:cNvPr id="3" name="Content Placeholder 2"/>
          <p:cNvSpPr>
            <a:spLocks noGrp="1"/>
          </p:cNvSpPr>
          <p:nvPr>
            <p:ph idx="1"/>
          </p:nvPr>
        </p:nvSpPr>
        <p:spPr/>
        <p:txBody>
          <a:bodyPr/>
          <a:lstStyle/>
          <a:p>
            <a:r>
              <a:rPr lang="en-US" dirty="0"/>
              <a:t>The </a:t>
            </a:r>
            <a:r>
              <a:rPr lang="en-US" dirty="0" err="1"/>
              <a:t>openURL</a:t>
            </a:r>
            <a:r>
              <a:rPr lang="en-US" dirty="0"/>
              <a:t> from the Origin does not match data in the Resource</a:t>
            </a:r>
          </a:p>
          <a:p>
            <a:pPr lvl="1"/>
            <a:r>
              <a:rPr lang="en-US" sz="2800" dirty="0"/>
              <a:t>The date, volume, issue, or pages are incorrect or do not match</a:t>
            </a:r>
          </a:p>
          <a:p>
            <a:pPr lvl="1"/>
            <a:r>
              <a:rPr lang="en-US" sz="2800" dirty="0"/>
              <a:t>The origin indexes one edition and the resource indexes a different edition of the journal, magazine, or newspaper</a:t>
            </a:r>
          </a:p>
          <a:p>
            <a:pPr lvl="2"/>
            <a:r>
              <a:rPr lang="en-US" sz="2800" dirty="0"/>
              <a:t>Example: New York Times Eastern edition and the New York Times National edition</a:t>
            </a:r>
          </a:p>
          <a:p>
            <a:pPr lvl="2"/>
            <a:r>
              <a:rPr lang="en-US" sz="2800" dirty="0"/>
              <a:t>Example: Economist U.S. edition and U.K. edition</a:t>
            </a:r>
          </a:p>
          <a:p>
            <a:pPr lvl="1"/>
            <a:r>
              <a:rPr lang="en-US" sz="2800" dirty="0"/>
              <a:t>One uses the ISSN and the uses the </a:t>
            </a:r>
            <a:r>
              <a:rPr lang="en-US" sz="2800" dirty="0" err="1"/>
              <a:t>eISSN</a:t>
            </a:r>
            <a:endParaRPr lang="en-US" sz="2800" dirty="0"/>
          </a:p>
          <a:p>
            <a:pPr lvl="1"/>
            <a:r>
              <a:rPr lang="en-US" sz="2800" dirty="0" smtClean="0"/>
              <a:t>Data </a:t>
            </a:r>
            <a:r>
              <a:rPr lang="en-US" sz="2800" dirty="0"/>
              <a:t>entry </a:t>
            </a:r>
            <a:r>
              <a:rPr lang="en-US" sz="2800" dirty="0" smtClean="0"/>
              <a:t>errors introduced when it is entered into the vendor database</a:t>
            </a:r>
            <a:endParaRPr lang="en-US" sz="2800" dirty="0"/>
          </a:p>
          <a:p>
            <a:pPr lvl="1"/>
            <a:endParaRPr lang="en-US" dirty="0"/>
          </a:p>
        </p:txBody>
      </p:sp>
      <p:sp>
        <p:nvSpPr>
          <p:cNvPr id="4" name="TextBox 3"/>
          <p:cNvSpPr txBox="1"/>
          <p:nvPr/>
        </p:nvSpPr>
        <p:spPr>
          <a:xfrm>
            <a:off x="11007060" y="6488668"/>
            <a:ext cx="429926" cy="369332"/>
          </a:xfrm>
          <a:prstGeom prst="rect">
            <a:avLst/>
          </a:prstGeom>
          <a:noFill/>
        </p:spPr>
        <p:txBody>
          <a:bodyPr wrap="none" rtlCol="0">
            <a:spAutoFit/>
          </a:bodyPr>
          <a:lstStyle/>
          <a:p>
            <a:r>
              <a:rPr lang="en-US" dirty="0"/>
              <a:t>RK</a:t>
            </a:r>
          </a:p>
        </p:txBody>
      </p:sp>
    </p:spTree>
    <p:extLst>
      <p:ext uri="{BB962C8B-B14F-4D97-AF65-F5344CB8AC3E}">
        <p14:creationId xmlns:p14="http://schemas.microsoft.com/office/powerpoint/2010/main" val="562493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ILL</a:t>
            </a:r>
            <a:endParaRPr lang="en-US" dirty="0"/>
          </a:p>
        </p:txBody>
      </p:sp>
      <p:sp>
        <p:nvSpPr>
          <p:cNvPr id="3" name="Content Placeholder 2"/>
          <p:cNvSpPr>
            <a:spLocks noGrp="1"/>
          </p:cNvSpPr>
          <p:nvPr>
            <p:ph idx="1"/>
          </p:nvPr>
        </p:nvSpPr>
        <p:spPr/>
        <p:txBody>
          <a:bodyPr>
            <a:normAutofit/>
          </a:bodyPr>
          <a:lstStyle/>
          <a:p>
            <a:r>
              <a:rPr lang="en-US" sz="3200" dirty="0" smtClean="0"/>
              <a:t>Users can easily place an ILL request through ILL software such as </a:t>
            </a:r>
            <a:r>
              <a:rPr lang="en-US" sz="3200" dirty="0" err="1" smtClean="0"/>
              <a:t>ILLiad</a:t>
            </a:r>
            <a:r>
              <a:rPr lang="en-US" sz="3200" dirty="0" smtClean="0"/>
              <a:t> or </a:t>
            </a:r>
            <a:r>
              <a:rPr lang="en-US" sz="3200" dirty="0" err="1" smtClean="0"/>
              <a:t>Relais</a:t>
            </a:r>
            <a:endParaRPr lang="en-US" sz="3200" dirty="0" smtClean="0"/>
          </a:p>
          <a:p>
            <a:pPr lvl="1"/>
            <a:r>
              <a:rPr lang="en-US" sz="2800" dirty="0" smtClean="0"/>
              <a:t>Forms self-populate, users are not required to manually enter citation information</a:t>
            </a:r>
          </a:p>
          <a:p>
            <a:pPr lvl="1"/>
            <a:r>
              <a:rPr lang="en-US" sz="2800" dirty="0" smtClean="0"/>
              <a:t>ILL staff know where the citation originated</a:t>
            </a:r>
          </a:p>
          <a:p>
            <a:r>
              <a:rPr lang="en-US" sz="3200" dirty="0" smtClean="0"/>
              <a:t>Can be a source of incorrect data if the </a:t>
            </a:r>
            <a:r>
              <a:rPr lang="en-US" sz="3200" dirty="0" err="1" smtClean="0"/>
              <a:t>openURL</a:t>
            </a:r>
            <a:r>
              <a:rPr lang="en-US" sz="3200" dirty="0" smtClean="0"/>
              <a:t> is formatted incorrectly</a:t>
            </a:r>
            <a:endParaRPr lang="en-US" sz="3200" dirty="0"/>
          </a:p>
        </p:txBody>
      </p:sp>
    </p:spTree>
    <p:extLst>
      <p:ext uri="{BB962C8B-B14F-4D97-AF65-F5344CB8AC3E}">
        <p14:creationId xmlns:p14="http://schemas.microsoft.com/office/powerpoint/2010/main" val="1046948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845"/>
            <a:ext cx="10515600" cy="910002"/>
          </a:xfrm>
        </p:spPr>
        <p:txBody>
          <a:bodyPr/>
          <a:lstStyle/>
          <a:p>
            <a:r>
              <a:rPr lang="en-US" dirty="0" smtClean="0"/>
              <a:t>Example of a link for </a:t>
            </a:r>
            <a:r>
              <a:rPr lang="en-US" dirty="0"/>
              <a:t>Interlibrary Loan (</a:t>
            </a:r>
            <a:r>
              <a:rPr lang="en-US" dirty="0" err="1"/>
              <a:t>ILLiad</a:t>
            </a:r>
            <a:r>
              <a:rPr lang="en-US" dirty="0" smtClean="0"/>
              <a:t>)</a:t>
            </a:r>
            <a:endParaRPr lang="en-US" dirty="0"/>
          </a:p>
        </p:txBody>
      </p:sp>
      <p:grpSp>
        <p:nvGrpSpPr>
          <p:cNvPr id="7" name="Group 6"/>
          <p:cNvGrpSpPr/>
          <p:nvPr/>
        </p:nvGrpSpPr>
        <p:grpSpPr>
          <a:xfrm>
            <a:off x="109538" y="1363127"/>
            <a:ext cx="13728001" cy="6696611"/>
            <a:chOff x="0" y="1305845"/>
            <a:chExt cx="11660697" cy="3962778"/>
          </a:xfrm>
        </p:grpSpPr>
        <p:pic>
          <p:nvPicPr>
            <p:cNvPr id="5" name="Picture 4"/>
            <p:cNvPicPr>
              <a:picLocks noChangeAspect="1"/>
            </p:cNvPicPr>
            <p:nvPr/>
          </p:nvPicPr>
          <p:blipFill rotWithShape="1">
            <a:blip r:embed="rId2"/>
            <a:srcRect r="24720" b="37258"/>
            <a:stretch/>
          </p:blipFill>
          <p:spPr>
            <a:xfrm>
              <a:off x="0" y="1305845"/>
              <a:ext cx="11660697" cy="3962778"/>
            </a:xfrm>
            <a:prstGeom prst="rect">
              <a:avLst/>
            </a:prstGeom>
            <a:ln>
              <a:solidFill>
                <a:schemeClr val="accent1"/>
              </a:solidFill>
            </a:ln>
          </p:spPr>
        </p:pic>
        <p:sp>
          <p:nvSpPr>
            <p:cNvPr id="6" name="Rectangle 5"/>
            <p:cNvSpPr/>
            <p:nvPr/>
          </p:nvSpPr>
          <p:spPr>
            <a:xfrm>
              <a:off x="191729" y="3790323"/>
              <a:ext cx="4513006" cy="20647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70462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Screenshot of ILL result</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366449" y="-230346"/>
            <a:ext cx="12272699" cy="6824821"/>
          </a:xfrm>
          <a:prstGeom prst="rect">
            <a:avLst/>
          </a:prstGeom>
        </p:spPr>
      </p:pic>
    </p:spTree>
    <p:extLst>
      <p:ext uri="{BB962C8B-B14F-4D97-AF65-F5344CB8AC3E}">
        <p14:creationId xmlns:p14="http://schemas.microsoft.com/office/powerpoint/2010/main" val="911657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link resolver?</a:t>
            </a:r>
            <a:endParaRPr lang="en-US" dirty="0"/>
          </a:p>
        </p:txBody>
      </p:sp>
      <p:sp>
        <p:nvSpPr>
          <p:cNvPr id="3" name="Content Placeholder 2"/>
          <p:cNvSpPr>
            <a:spLocks noGrp="1"/>
          </p:cNvSpPr>
          <p:nvPr>
            <p:ph idx="1"/>
          </p:nvPr>
        </p:nvSpPr>
        <p:spPr/>
        <p:txBody>
          <a:bodyPr/>
          <a:lstStyle/>
          <a:p>
            <a:pPr marL="0" indent="0">
              <a:buNone/>
            </a:pPr>
            <a:r>
              <a:rPr lang="en-US" dirty="0" smtClean="0"/>
              <a:t>Software </a:t>
            </a:r>
            <a:r>
              <a:rPr lang="en-US" dirty="0"/>
              <a:t>that takes a scholarly citation formatted as an </a:t>
            </a:r>
            <a:r>
              <a:rPr lang="en-US" dirty="0" err="1"/>
              <a:t>OpenURL</a:t>
            </a:r>
            <a:r>
              <a:rPr lang="en-US" dirty="0"/>
              <a:t> and gives the user various </a:t>
            </a:r>
            <a:r>
              <a:rPr lang="en-US" dirty="0" smtClean="0"/>
              <a:t>options, such as</a:t>
            </a:r>
          </a:p>
          <a:p>
            <a:r>
              <a:rPr lang="en-US" dirty="0" smtClean="0"/>
              <a:t>Retrieve the full-text of an article</a:t>
            </a:r>
          </a:p>
          <a:p>
            <a:r>
              <a:rPr lang="en-US" dirty="0" smtClean="0"/>
              <a:t>Look a physical item up in the online catalog</a:t>
            </a:r>
          </a:p>
          <a:p>
            <a:r>
              <a:rPr lang="en-US" dirty="0" smtClean="0"/>
              <a:t>Request an Interlibrary Loan</a:t>
            </a:r>
          </a:p>
          <a:p>
            <a:endParaRPr lang="en-US" dirty="0"/>
          </a:p>
          <a:p>
            <a:pPr marL="0" indent="0">
              <a:buNone/>
            </a:pPr>
            <a:r>
              <a:rPr lang="en-US" dirty="0" smtClean="0"/>
              <a:t>It’s also possible to set up links to non-citation resources, such as</a:t>
            </a:r>
            <a:r>
              <a:rPr lang="en-US" dirty="0"/>
              <a:t> </a:t>
            </a:r>
            <a:r>
              <a:rPr lang="en-US" dirty="0" smtClean="0"/>
              <a:t>Ask A Librarian.</a:t>
            </a:r>
          </a:p>
        </p:txBody>
      </p:sp>
    </p:spTree>
    <p:extLst>
      <p:ext uri="{BB962C8B-B14F-4D97-AF65-F5344CB8AC3E}">
        <p14:creationId xmlns:p14="http://schemas.microsoft.com/office/powerpoint/2010/main" val="895269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033"/>
            <a:ext cx="10515600" cy="878789"/>
          </a:xfrm>
        </p:spPr>
        <p:txBody>
          <a:bodyPr/>
          <a:lstStyle/>
          <a:p>
            <a:pPr algn="ctr"/>
            <a:r>
              <a:rPr lang="en-US" dirty="0" smtClean="0"/>
              <a:t>ILL links are configured in the link resolver</a:t>
            </a:r>
            <a:endParaRPr lang="en-US" dirty="0"/>
          </a:p>
        </p:txBody>
      </p:sp>
      <p:pic>
        <p:nvPicPr>
          <p:cNvPr id="4" name="Picture 3"/>
          <p:cNvPicPr>
            <a:picLocks noChangeAspect="1"/>
          </p:cNvPicPr>
          <p:nvPr/>
        </p:nvPicPr>
        <p:blipFill>
          <a:blip r:embed="rId2"/>
          <a:stretch>
            <a:fillRect/>
          </a:stretch>
        </p:blipFill>
        <p:spPr>
          <a:xfrm>
            <a:off x="800412" y="844820"/>
            <a:ext cx="10591176" cy="6083202"/>
          </a:xfrm>
          <a:prstGeom prst="rect">
            <a:avLst/>
          </a:prstGeom>
        </p:spPr>
      </p:pic>
    </p:spTree>
    <p:extLst>
      <p:ext uri="{BB962C8B-B14F-4D97-AF65-F5344CB8AC3E}">
        <p14:creationId xmlns:p14="http://schemas.microsoft.com/office/powerpoint/2010/main" val="3072072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849" y="365125"/>
            <a:ext cx="11846009" cy="845837"/>
          </a:xfrm>
        </p:spPr>
        <p:txBody>
          <a:bodyPr>
            <a:normAutofit/>
          </a:bodyPr>
          <a:lstStyle/>
          <a:p>
            <a:pPr algn="ctr"/>
            <a:r>
              <a:rPr lang="en-US" sz="3600" dirty="0" smtClean="0"/>
              <a:t>Base article URL that the Alma Link Resolver uses for </a:t>
            </a:r>
            <a:r>
              <a:rPr lang="en-US" sz="3600" dirty="0" err="1" smtClean="0"/>
              <a:t>ILLiad</a:t>
            </a:r>
            <a:endParaRPr lang="en-US" sz="3600" dirty="0"/>
          </a:p>
        </p:txBody>
      </p:sp>
      <p:sp>
        <p:nvSpPr>
          <p:cNvPr id="3" name="Content Placeholder 2"/>
          <p:cNvSpPr>
            <a:spLocks noGrp="1"/>
          </p:cNvSpPr>
          <p:nvPr>
            <p:ph idx="1"/>
          </p:nvPr>
        </p:nvSpPr>
        <p:spPr>
          <a:xfrm>
            <a:off x="271850" y="2636108"/>
            <a:ext cx="11640065" cy="4221892"/>
          </a:xfrm>
        </p:spPr>
        <p:txBody>
          <a:bodyPr/>
          <a:lstStyle/>
          <a:p>
            <a:pPr marL="0" indent="0">
              <a:buNone/>
            </a:pPr>
            <a:r>
              <a:rPr lang="en-US" dirty="0" smtClean="0">
                <a:solidFill>
                  <a:schemeClr val="accent1"/>
                </a:solidFill>
              </a:rPr>
              <a:t>https://proxyilliad.library.ewu.edu/login?</a:t>
            </a:r>
            <a:r>
              <a:rPr lang="en-US" dirty="0" smtClean="0">
                <a:solidFill>
                  <a:srgbClr val="FF0000"/>
                </a:solidFill>
              </a:rPr>
              <a:t>url=https://ewu.illiad.oclc.org/illiad/illiad.dll/OpenURL?</a:t>
            </a:r>
            <a:r>
              <a:rPr lang="en-US" dirty="0" smtClean="0"/>
              <a:t>Action=10&amp;Form=30&amp;</a:t>
            </a:r>
            <a:r>
              <a:rPr lang="en-US" dirty="0" smtClean="0">
                <a:solidFill>
                  <a:schemeClr val="accent6">
                    <a:lumMod val="75000"/>
                  </a:schemeClr>
                </a:solidFill>
              </a:rPr>
              <a:t>rft.genre</a:t>
            </a:r>
            <a:r>
              <a:rPr lang="en-US" dirty="0">
                <a:solidFill>
                  <a:schemeClr val="accent6">
                    <a:lumMod val="75000"/>
                  </a:schemeClr>
                </a:solidFill>
              </a:rPr>
              <a:t>={rft.genre}&amp;rft.title={rft.title}&amp;rft.stitle={rft.stitle}&amp;rft.atitle={rft.atitle}&amp;rft.jtitle={rft.jtitle}&amp;rft.au={rft.au}&amp;rft.date={rft.year}&amp;rft.month={rft.month}&amp;rft.volume={rft.volume}&amp;rft.issue={rft.issue}&amp;rft.number={rft.number}&amp;rft.spage={rft.spage}&amp;rft.epage={rft.epage}&amp;rft.edition={rft.edition}&amp;rft.issn={rft.issn}&amp;rft.eissn={rft.eissn}&amp;rft.aulast={rft.aulast}&amp;rft.aufirst={rft.aufirst}&amp;rft.auinit={rft.auinit}&amp;rft.pub={rft.pub}&amp;rft.pubdate={rft.pubdate}&amp;rft.pubyear={rft.pubyear}&amp;rft.publisher={rft.publisher}&amp;rft.place={rft.place}&amp;rft.doi={rft.doi}&amp;&amp;rfe_dat={rft.oclcnum}&amp;rfr_id={rfr_id}</a:t>
            </a:r>
          </a:p>
        </p:txBody>
      </p:sp>
      <p:sp>
        <p:nvSpPr>
          <p:cNvPr id="4" name="TextBox 3"/>
          <p:cNvSpPr txBox="1"/>
          <p:nvPr/>
        </p:nvSpPr>
        <p:spPr>
          <a:xfrm>
            <a:off x="587798" y="1820561"/>
            <a:ext cx="4758562" cy="830997"/>
          </a:xfrm>
          <a:prstGeom prst="rect">
            <a:avLst/>
          </a:prstGeom>
          <a:noFill/>
          <a:ln>
            <a:solidFill>
              <a:srgbClr val="00B0F0"/>
            </a:solidFill>
          </a:ln>
        </p:spPr>
        <p:txBody>
          <a:bodyPr wrap="square" rtlCol="0">
            <a:spAutoFit/>
          </a:bodyPr>
          <a:lstStyle/>
          <a:p>
            <a:r>
              <a:rPr lang="en-US" sz="2400" dirty="0" smtClean="0">
                <a:solidFill>
                  <a:schemeClr val="accent1"/>
                </a:solidFill>
              </a:rPr>
              <a:t>EWU uses </a:t>
            </a:r>
            <a:r>
              <a:rPr lang="en-US" sz="2400" dirty="0" err="1" smtClean="0">
                <a:solidFill>
                  <a:schemeClr val="accent1"/>
                </a:solidFill>
              </a:rPr>
              <a:t>Ezproxy</a:t>
            </a:r>
            <a:r>
              <a:rPr lang="en-US" sz="2400" dirty="0" smtClean="0">
                <a:solidFill>
                  <a:schemeClr val="accent1"/>
                </a:solidFill>
              </a:rPr>
              <a:t> to authenticate users into </a:t>
            </a:r>
            <a:r>
              <a:rPr lang="en-US" sz="2400" dirty="0" err="1" smtClean="0">
                <a:solidFill>
                  <a:schemeClr val="accent1"/>
                </a:solidFill>
              </a:rPr>
              <a:t>ILLiad</a:t>
            </a:r>
            <a:endParaRPr lang="en-US" sz="2400" dirty="0">
              <a:solidFill>
                <a:schemeClr val="accent1"/>
              </a:solidFill>
            </a:endParaRPr>
          </a:p>
        </p:txBody>
      </p:sp>
      <p:sp>
        <p:nvSpPr>
          <p:cNvPr id="5" name="TextBox 4"/>
          <p:cNvSpPr txBox="1"/>
          <p:nvPr/>
        </p:nvSpPr>
        <p:spPr>
          <a:xfrm>
            <a:off x="6919784" y="1993557"/>
            <a:ext cx="3090911" cy="646331"/>
          </a:xfrm>
          <a:prstGeom prst="rect">
            <a:avLst/>
          </a:prstGeom>
          <a:noFill/>
          <a:ln>
            <a:solidFill>
              <a:srgbClr val="FF0000"/>
            </a:solidFill>
          </a:ln>
        </p:spPr>
        <p:txBody>
          <a:bodyPr wrap="none" rtlCol="0">
            <a:spAutoFit/>
          </a:bodyPr>
          <a:lstStyle/>
          <a:p>
            <a:r>
              <a:rPr lang="en-US" sz="3600" dirty="0" smtClean="0">
                <a:solidFill>
                  <a:srgbClr val="FF0000"/>
                </a:solidFill>
              </a:rPr>
              <a:t>Base </a:t>
            </a:r>
            <a:r>
              <a:rPr lang="en-US" sz="3600" dirty="0" err="1" smtClean="0">
                <a:solidFill>
                  <a:srgbClr val="FF0000"/>
                </a:solidFill>
              </a:rPr>
              <a:t>ILLiad</a:t>
            </a:r>
            <a:r>
              <a:rPr lang="en-US" sz="3600" dirty="0" smtClean="0">
                <a:solidFill>
                  <a:srgbClr val="FF0000"/>
                </a:solidFill>
              </a:rPr>
              <a:t> URL</a:t>
            </a:r>
            <a:endParaRPr lang="en-US" sz="3600" dirty="0">
              <a:solidFill>
                <a:srgbClr val="FF0000"/>
              </a:solidFill>
            </a:endParaRPr>
          </a:p>
        </p:txBody>
      </p:sp>
      <p:sp>
        <p:nvSpPr>
          <p:cNvPr id="6" name="TextBox 5"/>
          <p:cNvSpPr txBox="1"/>
          <p:nvPr/>
        </p:nvSpPr>
        <p:spPr>
          <a:xfrm>
            <a:off x="3620530" y="6162241"/>
            <a:ext cx="6483763" cy="646331"/>
          </a:xfrm>
          <a:prstGeom prst="rect">
            <a:avLst/>
          </a:prstGeom>
          <a:noFill/>
          <a:ln>
            <a:solidFill>
              <a:schemeClr val="accent6">
                <a:lumMod val="75000"/>
              </a:schemeClr>
            </a:solidFill>
          </a:ln>
        </p:spPr>
        <p:txBody>
          <a:bodyPr wrap="none" rtlCol="0">
            <a:spAutoFit/>
          </a:bodyPr>
          <a:lstStyle/>
          <a:p>
            <a:r>
              <a:rPr lang="en-US" sz="3600" dirty="0" smtClean="0">
                <a:solidFill>
                  <a:schemeClr val="accent6">
                    <a:lumMod val="75000"/>
                  </a:schemeClr>
                </a:solidFill>
              </a:rPr>
              <a:t>Information about the ILL request</a:t>
            </a:r>
            <a:endParaRPr lang="en-US" sz="3600" dirty="0">
              <a:solidFill>
                <a:schemeClr val="accent6">
                  <a:lumMod val="75000"/>
                </a:schemeClr>
              </a:solidFill>
            </a:endParaRPr>
          </a:p>
        </p:txBody>
      </p:sp>
    </p:spTree>
    <p:extLst>
      <p:ext uri="{BB962C8B-B14F-4D97-AF65-F5344CB8AC3E}">
        <p14:creationId xmlns:p14="http://schemas.microsoft.com/office/powerpoint/2010/main" val="2755371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368" y="0"/>
            <a:ext cx="11310551" cy="5724644"/>
          </a:xfrm>
          <a:prstGeom prst="rect">
            <a:avLst/>
          </a:prstGeom>
        </p:spPr>
        <p:txBody>
          <a:bodyPr wrap="square">
            <a:spAutoFit/>
          </a:bodyPr>
          <a:lstStyle/>
          <a:p>
            <a:pPr algn="ctr"/>
            <a:r>
              <a:rPr lang="en-US" sz="3200" dirty="0" smtClean="0">
                <a:solidFill>
                  <a:schemeClr val="accent1"/>
                </a:solidFill>
              </a:rPr>
              <a:t>The ILL software has to recognize the fields in blue</a:t>
            </a:r>
          </a:p>
          <a:p>
            <a:pPr algn="ctr"/>
            <a:r>
              <a:rPr lang="en-US" sz="3200" dirty="0" smtClean="0">
                <a:solidFill>
                  <a:schemeClr val="accent6"/>
                </a:solidFill>
              </a:rPr>
              <a:t>The link resolver takes data from the origin </a:t>
            </a:r>
            <a:r>
              <a:rPr lang="en-US" sz="3200" dirty="0" err="1" smtClean="0">
                <a:solidFill>
                  <a:schemeClr val="accent6"/>
                </a:solidFill>
              </a:rPr>
              <a:t>openURL</a:t>
            </a:r>
            <a:r>
              <a:rPr lang="en-US" sz="3200" dirty="0" smtClean="0">
                <a:solidFill>
                  <a:schemeClr val="accent6"/>
                </a:solidFill>
              </a:rPr>
              <a:t> to populate the fields in green</a:t>
            </a:r>
          </a:p>
          <a:p>
            <a:endParaRPr lang="en-US" dirty="0">
              <a:solidFill>
                <a:schemeClr val="accent1"/>
              </a:solidFill>
            </a:endParaRPr>
          </a:p>
          <a:p>
            <a:r>
              <a:rPr lang="en-US" sz="2400" dirty="0" err="1" smtClean="0">
                <a:solidFill>
                  <a:schemeClr val="accent1"/>
                </a:solidFill>
              </a:rPr>
              <a:t>rft.genre</a:t>
            </a:r>
            <a:r>
              <a:rPr lang="en-US" sz="2400" dirty="0"/>
              <a:t>={</a:t>
            </a:r>
            <a:r>
              <a:rPr lang="en-US" sz="2400" dirty="0" err="1">
                <a:solidFill>
                  <a:schemeClr val="accent6"/>
                </a:solidFill>
              </a:rPr>
              <a:t>rft.genre</a:t>
            </a:r>
            <a:r>
              <a:rPr lang="en-US" sz="2400" dirty="0" smtClean="0"/>
              <a:t>}&amp;</a:t>
            </a:r>
            <a:r>
              <a:rPr lang="en-US" sz="2400" dirty="0" err="1">
                <a:solidFill>
                  <a:schemeClr val="accent1"/>
                </a:solidFill>
              </a:rPr>
              <a:t>rft.title</a:t>
            </a:r>
            <a:r>
              <a:rPr lang="en-US" sz="2400" dirty="0"/>
              <a:t>={</a:t>
            </a:r>
            <a:r>
              <a:rPr lang="en-US" sz="2400" dirty="0" err="1">
                <a:solidFill>
                  <a:schemeClr val="accent6"/>
                </a:solidFill>
              </a:rPr>
              <a:t>rft.title</a:t>
            </a:r>
            <a:r>
              <a:rPr lang="en-US" sz="2400" dirty="0" smtClean="0"/>
              <a:t>}&amp;</a:t>
            </a:r>
            <a:r>
              <a:rPr lang="en-US" sz="2400" dirty="0" err="1">
                <a:solidFill>
                  <a:schemeClr val="accent1"/>
                </a:solidFill>
              </a:rPr>
              <a:t>rft.stitle</a:t>
            </a:r>
            <a:r>
              <a:rPr lang="en-US" sz="2400" dirty="0"/>
              <a:t>={</a:t>
            </a:r>
            <a:r>
              <a:rPr lang="en-US" sz="2400" dirty="0" err="1">
                <a:solidFill>
                  <a:schemeClr val="accent6"/>
                </a:solidFill>
              </a:rPr>
              <a:t>rft.stitle</a:t>
            </a:r>
            <a:r>
              <a:rPr lang="en-US" sz="2400" dirty="0" smtClean="0"/>
              <a:t>}&amp;</a:t>
            </a:r>
            <a:r>
              <a:rPr lang="en-US" sz="2400" dirty="0" err="1">
                <a:solidFill>
                  <a:schemeClr val="accent1"/>
                </a:solidFill>
              </a:rPr>
              <a:t>rft.atitle</a:t>
            </a:r>
            <a:r>
              <a:rPr lang="en-US" sz="2400" dirty="0"/>
              <a:t>={</a:t>
            </a:r>
            <a:r>
              <a:rPr lang="en-US" sz="2400" dirty="0" err="1">
                <a:solidFill>
                  <a:schemeClr val="accent6"/>
                </a:solidFill>
              </a:rPr>
              <a:t>rft.atitle</a:t>
            </a:r>
            <a:r>
              <a:rPr lang="en-US" sz="2400" dirty="0" smtClean="0"/>
              <a:t>}&amp;</a:t>
            </a:r>
            <a:r>
              <a:rPr lang="en-US" sz="2400" dirty="0" err="1">
                <a:solidFill>
                  <a:schemeClr val="accent1"/>
                </a:solidFill>
              </a:rPr>
              <a:t>rft.jtitle</a:t>
            </a:r>
            <a:r>
              <a:rPr lang="en-US" sz="2400" dirty="0"/>
              <a:t>={</a:t>
            </a:r>
            <a:r>
              <a:rPr lang="en-US" sz="2400" dirty="0" err="1">
                <a:solidFill>
                  <a:schemeClr val="accent6"/>
                </a:solidFill>
              </a:rPr>
              <a:t>rft.jtitle</a:t>
            </a:r>
            <a:r>
              <a:rPr lang="en-US" sz="2400" dirty="0" smtClean="0"/>
              <a:t>}&amp;</a:t>
            </a:r>
            <a:r>
              <a:rPr lang="en-US" sz="2400" dirty="0" err="1">
                <a:solidFill>
                  <a:schemeClr val="accent1"/>
                </a:solidFill>
              </a:rPr>
              <a:t>rft.date</a:t>
            </a:r>
            <a:r>
              <a:rPr lang="en-US" sz="2400" dirty="0"/>
              <a:t>={</a:t>
            </a:r>
            <a:r>
              <a:rPr lang="en-US" sz="2400" dirty="0" err="1">
                <a:solidFill>
                  <a:schemeClr val="accent6"/>
                </a:solidFill>
              </a:rPr>
              <a:t>rft.year</a:t>
            </a:r>
            <a:r>
              <a:rPr lang="en-US" sz="2400" dirty="0" smtClean="0"/>
              <a:t>}&amp;</a:t>
            </a:r>
            <a:r>
              <a:rPr lang="en-US" sz="2400" dirty="0" err="1">
                <a:solidFill>
                  <a:schemeClr val="accent1"/>
                </a:solidFill>
              </a:rPr>
              <a:t>rft.month</a:t>
            </a:r>
            <a:r>
              <a:rPr lang="en-US" sz="2400" dirty="0"/>
              <a:t>={</a:t>
            </a:r>
            <a:r>
              <a:rPr lang="en-US" sz="2400" dirty="0" err="1">
                <a:solidFill>
                  <a:schemeClr val="accent6"/>
                </a:solidFill>
              </a:rPr>
              <a:t>rft.month</a:t>
            </a:r>
            <a:r>
              <a:rPr lang="en-US" sz="2400" dirty="0" smtClean="0"/>
              <a:t>}&amp;</a:t>
            </a:r>
            <a:r>
              <a:rPr lang="en-US" sz="2400" dirty="0" err="1">
                <a:solidFill>
                  <a:schemeClr val="accent1"/>
                </a:solidFill>
              </a:rPr>
              <a:t>rft.volume</a:t>
            </a:r>
            <a:r>
              <a:rPr lang="en-US" sz="2400" dirty="0"/>
              <a:t>={</a:t>
            </a:r>
            <a:r>
              <a:rPr lang="en-US" sz="2400" dirty="0" err="1">
                <a:solidFill>
                  <a:schemeClr val="accent6"/>
                </a:solidFill>
              </a:rPr>
              <a:t>rft.volume</a:t>
            </a:r>
            <a:r>
              <a:rPr lang="en-US" sz="2400" dirty="0" smtClean="0"/>
              <a:t>}&amp;</a:t>
            </a:r>
            <a:r>
              <a:rPr lang="en-US" sz="2400" dirty="0" err="1">
                <a:solidFill>
                  <a:schemeClr val="accent5"/>
                </a:solidFill>
              </a:rPr>
              <a:t>rft.issue</a:t>
            </a:r>
            <a:r>
              <a:rPr lang="en-US" sz="2400" dirty="0"/>
              <a:t>={</a:t>
            </a:r>
            <a:r>
              <a:rPr lang="en-US" sz="2400" dirty="0" err="1">
                <a:solidFill>
                  <a:schemeClr val="accent6"/>
                </a:solidFill>
              </a:rPr>
              <a:t>rft.issue</a:t>
            </a:r>
            <a:r>
              <a:rPr lang="en-US" sz="2400" dirty="0" smtClean="0"/>
              <a:t>}&amp;</a:t>
            </a:r>
            <a:r>
              <a:rPr lang="en-US" sz="2400" dirty="0" err="1">
                <a:solidFill>
                  <a:schemeClr val="accent5"/>
                </a:solidFill>
              </a:rPr>
              <a:t>rft.number</a:t>
            </a:r>
            <a:r>
              <a:rPr lang="en-US" sz="2400" dirty="0"/>
              <a:t>={</a:t>
            </a:r>
            <a:r>
              <a:rPr lang="en-US" sz="2400" dirty="0" err="1">
                <a:solidFill>
                  <a:schemeClr val="accent6"/>
                </a:solidFill>
              </a:rPr>
              <a:t>rft.number</a:t>
            </a:r>
            <a:r>
              <a:rPr lang="en-US" sz="2400" dirty="0"/>
              <a:t>}&amp;</a:t>
            </a:r>
            <a:r>
              <a:rPr lang="en-US" sz="2400" dirty="0" err="1">
                <a:solidFill>
                  <a:schemeClr val="accent5"/>
                </a:solidFill>
              </a:rPr>
              <a:t>rft.spage</a:t>
            </a:r>
            <a:r>
              <a:rPr lang="en-US" sz="2400" dirty="0"/>
              <a:t>={</a:t>
            </a:r>
            <a:r>
              <a:rPr lang="en-US" sz="2400" dirty="0" err="1">
                <a:solidFill>
                  <a:schemeClr val="accent6"/>
                </a:solidFill>
              </a:rPr>
              <a:t>rft.spage</a:t>
            </a:r>
            <a:r>
              <a:rPr lang="en-US" sz="2400" dirty="0" smtClean="0"/>
              <a:t>}&amp;</a:t>
            </a:r>
            <a:r>
              <a:rPr lang="en-US" sz="2400" dirty="0" err="1">
                <a:solidFill>
                  <a:schemeClr val="accent5"/>
                </a:solidFill>
              </a:rPr>
              <a:t>rft.issn</a:t>
            </a:r>
            <a:r>
              <a:rPr lang="en-US" sz="2400" dirty="0"/>
              <a:t>={</a:t>
            </a:r>
            <a:r>
              <a:rPr lang="en-US" sz="2400" dirty="0" err="1">
                <a:solidFill>
                  <a:schemeClr val="accent6"/>
                </a:solidFill>
              </a:rPr>
              <a:t>rft.issn</a:t>
            </a:r>
            <a:r>
              <a:rPr lang="en-US" sz="2400" dirty="0"/>
              <a:t>}&amp;</a:t>
            </a:r>
            <a:r>
              <a:rPr lang="en-US" sz="2400" dirty="0" err="1">
                <a:solidFill>
                  <a:schemeClr val="accent5"/>
                </a:solidFill>
              </a:rPr>
              <a:t>rft.eissn</a:t>
            </a:r>
            <a:r>
              <a:rPr lang="en-US" sz="2400" dirty="0"/>
              <a:t>={</a:t>
            </a:r>
            <a:r>
              <a:rPr lang="en-US" sz="2400" dirty="0" err="1">
                <a:solidFill>
                  <a:schemeClr val="accent6"/>
                </a:solidFill>
              </a:rPr>
              <a:t>rft.eissn</a:t>
            </a:r>
            <a:r>
              <a:rPr lang="en-US" sz="2400" dirty="0" smtClean="0"/>
              <a:t>}&amp;</a:t>
            </a:r>
            <a:r>
              <a:rPr lang="en-US" sz="2400" dirty="0">
                <a:solidFill>
                  <a:schemeClr val="accent5"/>
                </a:solidFill>
              </a:rPr>
              <a:t>rft.au</a:t>
            </a:r>
            <a:r>
              <a:rPr lang="en-US" sz="2400" dirty="0"/>
              <a:t>={</a:t>
            </a:r>
            <a:r>
              <a:rPr lang="en-US" sz="2400" dirty="0">
                <a:solidFill>
                  <a:schemeClr val="accent6"/>
                </a:solidFill>
              </a:rPr>
              <a:t>rft.au</a:t>
            </a:r>
            <a:r>
              <a:rPr lang="en-US" sz="2400" dirty="0" smtClean="0"/>
              <a:t>}&amp;</a:t>
            </a:r>
            <a:r>
              <a:rPr lang="en-US" sz="2400" dirty="0" err="1">
                <a:solidFill>
                  <a:schemeClr val="accent5"/>
                </a:solidFill>
              </a:rPr>
              <a:t>rft.aulast</a:t>
            </a:r>
            <a:r>
              <a:rPr lang="en-US" sz="2400" dirty="0"/>
              <a:t>={</a:t>
            </a:r>
            <a:r>
              <a:rPr lang="en-US" sz="2400" dirty="0" err="1">
                <a:solidFill>
                  <a:schemeClr val="accent6"/>
                </a:solidFill>
              </a:rPr>
              <a:t>rft.aulast</a:t>
            </a:r>
            <a:r>
              <a:rPr lang="en-US" sz="2400" dirty="0"/>
              <a:t>}&amp;</a:t>
            </a:r>
            <a:r>
              <a:rPr lang="en-US" sz="2400" dirty="0" err="1">
                <a:solidFill>
                  <a:schemeClr val="accent5"/>
                </a:solidFill>
              </a:rPr>
              <a:t>rft.aufirst</a:t>
            </a:r>
            <a:r>
              <a:rPr lang="en-US" sz="2400" dirty="0"/>
              <a:t>={</a:t>
            </a:r>
            <a:r>
              <a:rPr lang="en-US" sz="2400" dirty="0" err="1">
                <a:solidFill>
                  <a:schemeClr val="accent6"/>
                </a:solidFill>
              </a:rPr>
              <a:t>rft.aufirst</a:t>
            </a:r>
            <a:r>
              <a:rPr lang="en-US" sz="2400" dirty="0"/>
              <a:t>}&amp;</a:t>
            </a:r>
            <a:r>
              <a:rPr lang="en-US" sz="2400" dirty="0" err="1">
                <a:solidFill>
                  <a:schemeClr val="accent5"/>
                </a:solidFill>
              </a:rPr>
              <a:t>rft.auinit</a:t>
            </a:r>
            <a:r>
              <a:rPr lang="en-US" sz="2400" dirty="0"/>
              <a:t>={</a:t>
            </a:r>
            <a:r>
              <a:rPr lang="en-US" sz="2400" dirty="0" err="1">
                <a:solidFill>
                  <a:schemeClr val="accent6"/>
                </a:solidFill>
              </a:rPr>
              <a:t>rft.auinit</a:t>
            </a:r>
            <a:r>
              <a:rPr lang="en-US" sz="2400" dirty="0" smtClean="0"/>
              <a:t>}&amp;</a:t>
            </a:r>
            <a:r>
              <a:rPr lang="en-US" sz="2400" dirty="0" err="1">
                <a:solidFill>
                  <a:schemeClr val="accent5"/>
                </a:solidFill>
              </a:rPr>
              <a:t>rft.doi</a:t>
            </a:r>
            <a:r>
              <a:rPr lang="en-US" sz="2400" dirty="0"/>
              <a:t>={</a:t>
            </a:r>
            <a:r>
              <a:rPr lang="en-US" sz="2400" dirty="0" err="1">
                <a:solidFill>
                  <a:schemeClr val="accent6"/>
                </a:solidFill>
              </a:rPr>
              <a:t>rft.doi</a:t>
            </a:r>
            <a:r>
              <a:rPr lang="en-US" sz="2400" dirty="0" smtClean="0"/>
              <a:t>}&amp;</a:t>
            </a:r>
            <a:r>
              <a:rPr lang="en-US" sz="2400" dirty="0" err="1">
                <a:solidFill>
                  <a:schemeClr val="accent5"/>
                </a:solidFill>
              </a:rPr>
              <a:t>rfe_dat</a:t>
            </a:r>
            <a:r>
              <a:rPr lang="en-US" sz="2400" dirty="0"/>
              <a:t>={</a:t>
            </a:r>
            <a:r>
              <a:rPr lang="en-US" sz="2400" dirty="0" err="1">
                <a:solidFill>
                  <a:schemeClr val="accent6"/>
                </a:solidFill>
              </a:rPr>
              <a:t>rft.oclcnum</a:t>
            </a:r>
            <a:r>
              <a:rPr lang="en-US" sz="2400" dirty="0"/>
              <a:t>}&amp;</a:t>
            </a:r>
            <a:r>
              <a:rPr lang="en-US" sz="2400" dirty="0" err="1">
                <a:solidFill>
                  <a:schemeClr val="accent5"/>
                </a:solidFill>
              </a:rPr>
              <a:t>rfr_id</a:t>
            </a:r>
            <a:r>
              <a:rPr lang="en-US" sz="2400" dirty="0"/>
              <a:t>={</a:t>
            </a:r>
            <a:r>
              <a:rPr lang="en-US" sz="2400" dirty="0" err="1">
                <a:solidFill>
                  <a:schemeClr val="accent6"/>
                </a:solidFill>
              </a:rPr>
              <a:t>rfr_id</a:t>
            </a:r>
            <a:r>
              <a:rPr lang="en-US" sz="2400" dirty="0" smtClean="0"/>
              <a:t>}</a:t>
            </a:r>
          </a:p>
          <a:p>
            <a:endParaRPr lang="en-US" sz="2000" dirty="0"/>
          </a:p>
          <a:p>
            <a:endParaRPr lang="en-US" sz="2000" dirty="0" smtClean="0"/>
          </a:p>
          <a:p>
            <a:endParaRPr lang="en-US" sz="2000" dirty="0"/>
          </a:p>
          <a:p>
            <a:r>
              <a:rPr lang="en-US" sz="2400" i="1" dirty="0" smtClean="0">
                <a:solidFill>
                  <a:schemeClr val="accent1"/>
                </a:solidFill>
              </a:rPr>
              <a:t>Note for </a:t>
            </a:r>
            <a:r>
              <a:rPr lang="en-US" sz="2400" i="1" dirty="0" err="1" smtClean="0">
                <a:solidFill>
                  <a:schemeClr val="accent1"/>
                </a:solidFill>
              </a:rPr>
              <a:t>ILLiad</a:t>
            </a:r>
            <a:r>
              <a:rPr lang="en-US" sz="2400" i="1" dirty="0" smtClean="0">
                <a:solidFill>
                  <a:schemeClr val="accent1"/>
                </a:solidFill>
              </a:rPr>
              <a:t> users: The blue fields need to appear in the </a:t>
            </a:r>
            <a:r>
              <a:rPr lang="en-US" sz="2400" i="1" dirty="0" err="1" smtClean="0">
                <a:solidFill>
                  <a:schemeClr val="accent1"/>
                </a:solidFill>
              </a:rPr>
              <a:t>ILLiad</a:t>
            </a:r>
            <a:r>
              <a:rPr lang="en-US" sz="2400" i="1" dirty="0" smtClean="0">
                <a:solidFill>
                  <a:schemeClr val="accent1"/>
                </a:solidFill>
              </a:rPr>
              <a:t> Customization </a:t>
            </a:r>
            <a:r>
              <a:rPr lang="en-US" sz="2400" i="1" dirty="0" err="1" smtClean="0">
                <a:solidFill>
                  <a:schemeClr val="accent1"/>
                </a:solidFill>
              </a:rPr>
              <a:t>OpenURL</a:t>
            </a:r>
            <a:r>
              <a:rPr lang="en-US" sz="2400" i="1" dirty="0" smtClean="0">
                <a:solidFill>
                  <a:schemeClr val="accent1"/>
                </a:solidFill>
              </a:rPr>
              <a:t> Mapping Table or they won’t populate the </a:t>
            </a:r>
            <a:r>
              <a:rPr lang="en-US" sz="2400" i="1" dirty="0" err="1" smtClean="0">
                <a:solidFill>
                  <a:schemeClr val="accent1"/>
                </a:solidFill>
              </a:rPr>
              <a:t>ILLiad</a:t>
            </a:r>
            <a:r>
              <a:rPr lang="en-US" sz="2400" i="1" dirty="0" smtClean="0">
                <a:solidFill>
                  <a:schemeClr val="accent1"/>
                </a:solidFill>
              </a:rPr>
              <a:t> form correctly. If you are using other ILL software, check for a similar </a:t>
            </a:r>
            <a:r>
              <a:rPr lang="en-US" sz="2400" i="1" dirty="0" err="1" smtClean="0">
                <a:solidFill>
                  <a:schemeClr val="accent1"/>
                </a:solidFill>
              </a:rPr>
              <a:t>openURL</a:t>
            </a:r>
            <a:r>
              <a:rPr lang="en-US" sz="2400" i="1" dirty="0" smtClean="0">
                <a:solidFill>
                  <a:schemeClr val="accent1"/>
                </a:solidFill>
              </a:rPr>
              <a:t> mapping table</a:t>
            </a:r>
            <a:endParaRPr lang="en-US" sz="2400" i="1" dirty="0">
              <a:solidFill>
                <a:schemeClr val="accent1"/>
              </a:solidFill>
            </a:endParaRPr>
          </a:p>
        </p:txBody>
      </p:sp>
    </p:spTree>
    <p:extLst>
      <p:ext uri="{BB962C8B-B14F-4D97-AF65-F5344CB8AC3E}">
        <p14:creationId xmlns:p14="http://schemas.microsoft.com/office/powerpoint/2010/main" val="285052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our example?</a:t>
            </a:r>
            <a:endParaRPr lang="en-US" dirty="0"/>
          </a:p>
        </p:txBody>
      </p:sp>
      <p:sp>
        <p:nvSpPr>
          <p:cNvPr id="3" name="Content Placeholder 2"/>
          <p:cNvSpPr>
            <a:spLocks noGrp="1"/>
          </p:cNvSpPr>
          <p:nvPr>
            <p:ph idx="1"/>
          </p:nvPr>
        </p:nvSpPr>
        <p:spPr>
          <a:xfrm>
            <a:off x="690881" y="1825625"/>
            <a:ext cx="10833854" cy="4351338"/>
          </a:xfrm>
        </p:spPr>
        <p:txBody>
          <a:bodyPr>
            <a:normAutofit fontScale="85000" lnSpcReduction="20000"/>
          </a:bodyPr>
          <a:lstStyle/>
          <a:p>
            <a:endParaRPr lang="en-US" dirty="0">
              <a:solidFill>
                <a:srgbClr val="FF0000"/>
              </a:solidFill>
            </a:endParaRPr>
          </a:p>
          <a:p>
            <a:r>
              <a:rPr lang="en-US" dirty="0" err="1">
                <a:solidFill>
                  <a:srgbClr val="00B0F0"/>
                </a:solidFill>
              </a:rPr>
              <a:t>atitle</a:t>
            </a:r>
            <a:r>
              <a:rPr lang="en-US" dirty="0">
                <a:solidFill>
                  <a:srgbClr val="FF0000"/>
                </a:solidFill>
              </a:rPr>
              <a:t>=</a:t>
            </a:r>
            <a:r>
              <a:rPr lang="en-US" dirty="0">
                <a:solidFill>
                  <a:schemeClr val="accent6"/>
                </a:solidFill>
              </a:rPr>
              <a:t>Fuel+Oxidation+Efficiencies+and+Exhaust+Composition+in+Solid+Oxide+Fuel+Cell </a:t>
            </a:r>
            <a:r>
              <a:rPr lang="en-US" dirty="0"/>
              <a:t>(article title)</a:t>
            </a:r>
          </a:p>
          <a:p>
            <a:r>
              <a:rPr lang="en-US" dirty="0" err="1">
                <a:solidFill>
                  <a:srgbClr val="00B0F0"/>
                </a:solidFill>
              </a:rPr>
              <a:t>jtitle</a:t>
            </a:r>
            <a:r>
              <a:rPr lang="en-US" dirty="0">
                <a:solidFill>
                  <a:srgbClr val="FF0000"/>
                </a:solidFill>
              </a:rPr>
              <a:t>=</a:t>
            </a:r>
            <a:r>
              <a:rPr lang="en-US" dirty="0" err="1">
                <a:solidFill>
                  <a:schemeClr val="accent6"/>
                </a:solidFill>
              </a:rPr>
              <a:t>Environmental+Science</a:t>
            </a:r>
            <a:r>
              <a:rPr lang="en-US" dirty="0">
                <a:solidFill>
                  <a:schemeClr val="accent6"/>
                </a:solidFill>
              </a:rPr>
              <a:t>+%26+Technology </a:t>
            </a:r>
            <a:r>
              <a:rPr lang="en-US" dirty="0"/>
              <a:t>(journal title)</a:t>
            </a:r>
          </a:p>
          <a:p>
            <a:r>
              <a:rPr lang="en-US" dirty="0" err="1">
                <a:solidFill>
                  <a:srgbClr val="00B0F0"/>
                </a:solidFill>
              </a:rPr>
              <a:t>aulast</a:t>
            </a:r>
            <a:r>
              <a:rPr lang="en-US" dirty="0">
                <a:solidFill>
                  <a:srgbClr val="FF0000"/>
                </a:solidFill>
              </a:rPr>
              <a:t>=</a:t>
            </a:r>
            <a:r>
              <a:rPr lang="en-US" dirty="0" err="1">
                <a:solidFill>
                  <a:schemeClr val="accent6"/>
                </a:solidFill>
              </a:rPr>
              <a:t>Pomfret</a:t>
            </a:r>
            <a:r>
              <a:rPr lang="en-US" dirty="0">
                <a:solidFill>
                  <a:srgbClr val="FF0000"/>
                </a:solidFill>
              </a:rPr>
              <a:t> </a:t>
            </a:r>
            <a:r>
              <a:rPr lang="en-US" dirty="0"/>
              <a:t>(Author Last name)</a:t>
            </a:r>
          </a:p>
          <a:p>
            <a:r>
              <a:rPr lang="en-US" dirty="0" err="1">
                <a:solidFill>
                  <a:srgbClr val="00B0F0"/>
                </a:solidFill>
              </a:rPr>
              <a:t>aufirst</a:t>
            </a:r>
            <a:r>
              <a:rPr lang="en-US" dirty="0">
                <a:solidFill>
                  <a:srgbClr val="FF0000"/>
                </a:solidFill>
              </a:rPr>
              <a:t>=</a:t>
            </a:r>
            <a:r>
              <a:rPr lang="en-US" dirty="0">
                <a:solidFill>
                  <a:schemeClr val="accent6"/>
                </a:solidFill>
              </a:rPr>
              <a:t>Michael</a:t>
            </a:r>
            <a:r>
              <a:rPr lang="en-US" dirty="0">
                <a:solidFill>
                  <a:srgbClr val="FF0000"/>
                </a:solidFill>
              </a:rPr>
              <a:t> </a:t>
            </a:r>
            <a:r>
              <a:rPr lang="en-US" dirty="0"/>
              <a:t>(Author First name)</a:t>
            </a:r>
          </a:p>
          <a:p>
            <a:r>
              <a:rPr lang="en-US" dirty="0">
                <a:solidFill>
                  <a:srgbClr val="00B0F0"/>
                </a:solidFill>
              </a:rPr>
              <a:t>date</a:t>
            </a:r>
            <a:r>
              <a:rPr lang="en-US" dirty="0">
                <a:solidFill>
                  <a:srgbClr val="FF0000"/>
                </a:solidFill>
              </a:rPr>
              <a:t>=</a:t>
            </a:r>
            <a:r>
              <a:rPr lang="en-US" dirty="0">
                <a:solidFill>
                  <a:schemeClr val="accent6"/>
                </a:solidFill>
              </a:rPr>
              <a:t>2006-09-01</a:t>
            </a:r>
          </a:p>
          <a:p>
            <a:r>
              <a:rPr lang="en-US" dirty="0">
                <a:solidFill>
                  <a:srgbClr val="00B0F0"/>
                </a:solidFill>
              </a:rPr>
              <a:t>volume</a:t>
            </a:r>
            <a:r>
              <a:rPr lang="en-US" dirty="0">
                <a:solidFill>
                  <a:srgbClr val="FF0000"/>
                </a:solidFill>
              </a:rPr>
              <a:t>=</a:t>
            </a:r>
            <a:r>
              <a:rPr lang="en-US" dirty="0">
                <a:solidFill>
                  <a:schemeClr val="accent6"/>
                </a:solidFill>
              </a:rPr>
              <a:t>40</a:t>
            </a:r>
          </a:p>
          <a:p>
            <a:r>
              <a:rPr lang="en-US" dirty="0">
                <a:solidFill>
                  <a:srgbClr val="00B0F0"/>
                </a:solidFill>
              </a:rPr>
              <a:t>issue</a:t>
            </a:r>
            <a:r>
              <a:rPr lang="en-US" dirty="0">
                <a:solidFill>
                  <a:srgbClr val="FF0000"/>
                </a:solidFill>
              </a:rPr>
              <a:t>=</a:t>
            </a:r>
            <a:r>
              <a:rPr lang="en-US" dirty="0">
                <a:solidFill>
                  <a:schemeClr val="accent6"/>
                </a:solidFill>
              </a:rPr>
              <a:t>17</a:t>
            </a:r>
          </a:p>
          <a:p>
            <a:r>
              <a:rPr lang="en-US" dirty="0" err="1">
                <a:solidFill>
                  <a:srgbClr val="00B0F0"/>
                </a:solidFill>
              </a:rPr>
              <a:t>spage</a:t>
            </a:r>
            <a:r>
              <a:rPr lang="en-US" dirty="0">
                <a:solidFill>
                  <a:srgbClr val="FF0000"/>
                </a:solidFill>
              </a:rPr>
              <a:t>=</a:t>
            </a:r>
            <a:r>
              <a:rPr lang="en-US" dirty="0">
                <a:solidFill>
                  <a:schemeClr val="accent6"/>
                </a:solidFill>
              </a:rPr>
              <a:t>5574</a:t>
            </a:r>
            <a:r>
              <a:rPr lang="en-US" dirty="0">
                <a:solidFill>
                  <a:srgbClr val="FF0000"/>
                </a:solidFill>
              </a:rPr>
              <a:t> </a:t>
            </a:r>
            <a:r>
              <a:rPr lang="en-US" dirty="0"/>
              <a:t>(starting page)</a:t>
            </a:r>
          </a:p>
          <a:p>
            <a:r>
              <a:rPr lang="en-US" dirty="0" err="1">
                <a:solidFill>
                  <a:srgbClr val="00B0F0"/>
                </a:solidFill>
              </a:rPr>
              <a:t>issn</a:t>
            </a:r>
            <a:r>
              <a:rPr lang="en-US" dirty="0">
                <a:solidFill>
                  <a:srgbClr val="FF0000"/>
                </a:solidFill>
              </a:rPr>
              <a:t>=</a:t>
            </a:r>
            <a:r>
              <a:rPr lang="en-US" dirty="0">
                <a:solidFill>
                  <a:schemeClr val="accent6"/>
                </a:solidFill>
              </a:rPr>
              <a:t>0013936X</a:t>
            </a:r>
          </a:p>
        </p:txBody>
      </p:sp>
      <p:sp>
        <p:nvSpPr>
          <p:cNvPr id="4" name="TextBox 3"/>
          <p:cNvSpPr txBox="1"/>
          <p:nvPr/>
        </p:nvSpPr>
        <p:spPr>
          <a:xfrm>
            <a:off x="11662018" y="6485953"/>
            <a:ext cx="629332" cy="369332"/>
          </a:xfrm>
          <a:prstGeom prst="rect">
            <a:avLst/>
          </a:prstGeom>
          <a:noFill/>
        </p:spPr>
        <p:txBody>
          <a:bodyPr wrap="square" rtlCol="0">
            <a:spAutoFit/>
          </a:bodyPr>
          <a:lstStyle/>
          <a:p>
            <a:r>
              <a:rPr lang="en-US" dirty="0"/>
              <a:t>AE</a:t>
            </a:r>
          </a:p>
        </p:txBody>
      </p:sp>
    </p:spTree>
    <p:extLst>
      <p:ext uri="{BB962C8B-B14F-4D97-AF65-F5344CB8AC3E}">
        <p14:creationId xmlns:p14="http://schemas.microsoft.com/office/powerpoint/2010/main" val="3812868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020626"/>
          </a:xfrm>
        </p:spPr>
        <p:txBody>
          <a:bodyPr>
            <a:normAutofit fontScale="90000"/>
          </a:bodyPr>
          <a:lstStyle/>
          <a:p>
            <a:r>
              <a:rPr lang="en-US" dirty="0" smtClean="0"/>
              <a:t>Example of a problem:</a:t>
            </a:r>
            <a:br>
              <a:rPr lang="en-US" dirty="0" smtClean="0"/>
            </a:br>
            <a:r>
              <a:rPr lang="en-US" dirty="0" smtClean="0"/>
              <a:t>-Requests were going to the wrong ILL form. </a:t>
            </a:r>
            <a:br>
              <a:rPr lang="en-US" dirty="0" smtClean="0"/>
            </a:br>
            <a:r>
              <a:rPr lang="en-US" dirty="0" smtClean="0"/>
              <a:t>-Cause: the genre was “unknown”</a:t>
            </a:r>
            <a:br>
              <a:rPr lang="en-US" dirty="0" smtClean="0"/>
            </a:br>
            <a:r>
              <a:rPr lang="en-US" dirty="0" smtClean="0"/>
              <a:t>-Solution: map the “unknown” genre to the book loan form</a:t>
            </a:r>
            <a:endParaRPr lang="en-US" dirty="0"/>
          </a:p>
        </p:txBody>
      </p:sp>
      <p:pic>
        <p:nvPicPr>
          <p:cNvPr id="5" name="Picture 4"/>
          <p:cNvPicPr>
            <a:picLocks noChangeAspect="1"/>
          </p:cNvPicPr>
          <p:nvPr/>
        </p:nvPicPr>
        <p:blipFill>
          <a:blip r:embed="rId2"/>
          <a:stretch>
            <a:fillRect/>
          </a:stretch>
        </p:blipFill>
        <p:spPr>
          <a:xfrm>
            <a:off x="615572" y="3990312"/>
            <a:ext cx="11092659" cy="920899"/>
          </a:xfrm>
          <a:prstGeom prst="rect">
            <a:avLst/>
          </a:prstGeom>
          <a:ln>
            <a:solidFill>
              <a:schemeClr val="accent1"/>
            </a:solidFill>
          </a:ln>
        </p:spPr>
      </p:pic>
    </p:spTree>
    <p:extLst>
      <p:ext uri="{BB962C8B-B14F-4D97-AF65-F5344CB8AC3E}">
        <p14:creationId xmlns:p14="http://schemas.microsoft.com/office/powerpoint/2010/main" val="33268785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67" y="-5577"/>
            <a:ext cx="11837773" cy="1109448"/>
          </a:xfrm>
        </p:spPr>
        <p:txBody>
          <a:bodyPr>
            <a:normAutofit fontScale="90000"/>
          </a:bodyPr>
          <a:lstStyle/>
          <a:p>
            <a:pPr algn="ctr"/>
            <a:r>
              <a:rPr lang="en-US" dirty="0" err="1" smtClean="0"/>
              <a:t>ILLiad</a:t>
            </a:r>
            <a:r>
              <a:rPr lang="en-US" dirty="0" smtClean="0"/>
              <a:t> Customization Manager </a:t>
            </a:r>
            <a:r>
              <a:rPr lang="en-US" dirty="0" err="1" smtClean="0"/>
              <a:t>OpenURL</a:t>
            </a:r>
            <a:r>
              <a:rPr lang="en-US" dirty="0" smtClean="0"/>
              <a:t> Mapping Table</a:t>
            </a:r>
            <a:endParaRPr lang="en-US" dirty="0"/>
          </a:p>
        </p:txBody>
      </p:sp>
      <p:pic>
        <p:nvPicPr>
          <p:cNvPr id="4" name="Picture 3"/>
          <p:cNvPicPr>
            <a:picLocks noChangeAspect="1"/>
          </p:cNvPicPr>
          <p:nvPr/>
        </p:nvPicPr>
        <p:blipFill>
          <a:blip r:embed="rId2"/>
          <a:stretch>
            <a:fillRect/>
          </a:stretch>
        </p:blipFill>
        <p:spPr>
          <a:xfrm>
            <a:off x="1009766" y="1005837"/>
            <a:ext cx="10289487" cy="5732714"/>
          </a:xfrm>
          <a:prstGeom prst="rect">
            <a:avLst/>
          </a:prstGeom>
          <a:ln>
            <a:solidFill>
              <a:schemeClr val="accent1"/>
            </a:solidFill>
          </a:ln>
        </p:spPr>
      </p:pic>
    </p:spTree>
    <p:extLst>
      <p:ext uri="{BB962C8B-B14F-4D97-AF65-F5344CB8AC3E}">
        <p14:creationId xmlns:p14="http://schemas.microsoft.com/office/powerpoint/2010/main" val="704408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34" y="64501"/>
            <a:ext cx="11987408" cy="1325563"/>
          </a:xfrm>
        </p:spPr>
        <p:txBody>
          <a:bodyPr/>
          <a:lstStyle/>
          <a:p>
            <a:pPr algn="ctr"/>
            <a:r>
              <a:rPr lang="en-US" dirty="0" smtClean="0"/>
              <a:t>Problem: Did the problem start in </a:t>
            </a:r>
            <a:r>
              <a:rPr lang="en-US" dirty="0" err="1" smtClean="0"/>
              <a:t>ILLiad</a:t>
            </a:r>
            <a:r>
              <a:rPr lang="en-US" dirty="0" smtClean="0"/>
              <a:t>, the link resolver, or in the origin?</a:t>
            </a:r>
            <a:endParaRPr lang="en-US" dirty="0"/>
          </a:p>
        </p:txBody>
      </p:sp>
      <p:pic>
        <p:nvPicPr>
          <p:cNvPr id="4" name="Picture 3"/>
          <p:cNvPicPr>
            <a:picLocks noChangeAspect="1"/>
          </p:cNvPicPr>
          <p:nvPr/>
        </p:nvPicPr>
        <p:blipFill>
          <a:blip r:embed="rId2"/>
          <a:stretch>
            <a:fillRect/>
          </a:stretch>
        </p:blipFill>
        <p:spPr>
          <a:xfrm>
            <a:off x="336055" y="1390064"/>
            <a:ext cx="11540766" cy="5457261"/>
          </a:xfrm>
          <a:prstGeom prst="rect">
            <a:avLst/>
          </a:prstGeom>
        </p:spPr>
      </p:pic>
      <p:sp>
        <p:nvSpPr>
          <p:cNvPr id="3" name="Rectangle 2"/>
          <p:cNvSpPr/>
          <p:nvPr/>
        </p:nvSpPr>
        <p:spPr>
          <a:xfrm>
            <a:off x="4053016" y="4341341"/>
            <a:ext cx="4819135" cy="68374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69947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26926"/>
          </a:xfrm>
        </p:spPr>
        <p:txBody>
          <a:bodyPr/>
          <a:lstStyle/>
          <a:p>
            <a:pPr algn="ctr"/>
            <a:r>
              <a:rPr lang="en-US" dirty="0" err="1" smtClean="0"/>
              <a:t>ILLiad</a:t>
            </a:r>
            <a:r>
              <a:rPr lang="en-US" dirty="0" smtClean="0"/>
              <a:t> article request form</a:t>
            </a:r>
            <a:endParaRPr lang="en-US" dirty="0"/>
          </a:p>
        </p:txBody>
      </p:sp>
      <p:pic>
        <p:nvPicPr>
          <p:cNvPr id="4" name="Picture 3"/>
          <p:cNvPicPr>
            <a:picLocks noChangeAspect="1"/>
          </p:cNvPicPr>
          <p:nvPr/>
        </p:nvPicPr>
        <p:blipFill>
          <a:blip r:embed="rId2"/>
          <a:stretch>
            <a:fillRect/>
          </a:stretch>
        </p:blipFill>
        <p:spPr>
          <a:xfrm>
            <a:off x="663879" y="1060644"/>
            <a:ext cx="10689921" cy="5593967"/>
          </a:xfrm>
          <a:prstGeom prst="rect">
            <a:avLst/>
          </a:prstGeom>
        </p:spPr>
      </p:pic>
      <p:sp>
        <p:nvSpPr>
          <p:cNvPr id="5" name="Rectangle 4"/>
          <p:cNvSpPr/>
          <p:nvPr/>
        </p:nvSpPr>
        <p:spPr>
          <a:xfrm>
            <a:off x="6864263" y="5837129"/>
            <a:ext cx="4158641" cy="526093"/>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3909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080"/>
            <a:ext cx="10515600" cy="925056"/>
          </a:xfrm>
        </p:spPr>
        <p:txBody>
          <a:bodyPr/>
          <a:lstStyle/>
          <a:p>
            <a:r>
              <a:rPr lang="en-US" dirty="0" smtClean="0"/>
              <a:t>URL sent to </a:t>
            </a:r>
            <a:r>
              <a:rPr lang="en-US" dirty="0" err="1" smtClean="0"/>
              <a:t>ILLiad</a:t>
            </a:r>
            <a:r>
              <a:rPr lang="en-US" dirty="0" smtClean="0"/>
              <a:t>: What’s in the </a:t>
            </a:r>
            <a:r>
              <a:rPr lang="en-US" dirty="0" err="1" smtClean="0"/>
              <a:t>atitle</a:t>
            </a:r>
            <a:r>
              <a:rPr lang="en-US" dirty="0" smtClean="0"/>
              <a:t> field?</a:t>
            </a:r>
            <a:endParaRPr lang="en-US" dirty="0"/>
          </a:p>
        </p:txBody>
      </p:sp>
      <p:sp>
        <p:nvSpPr>
          <p:cNvPr id="3" name="Content Placeholder 2"/>
          <p:cNvSpPr>
            <a:spLocks noGrp="1"/>
          </p:cNvSpPr>
          <p:nvPr>
            <p:ph idx="1"/>
          </p:nvPr>
        </p:nvSpPr>
        <p:spPr>
          <a:xfrm>
            <a:off x="313151" y="1089765"/>
            <a:ext cx="11699309" cy="5260932"/>
          </a:xfrm>
        </p:spPr>
        <p:txBody>
          <a:bodyPr>
            <a:noAutofit/>
          </a:bodyPr>
          <a:lstStyle/>
          <a:p>
            <a:pPr marL="0" indent="0">
              <a:buNone/>
            </a:pPr>
            <a:r>
              <a:rPr lang="en-US" sz="3200" dirty="0"/>
              <a:t>https://proxyilliad.library.ewu.edu/login?url=https://ewu.illiad.oclc.org/illiad/illiad.dll/OpenURL?Action=10&amp;Form=30&amp;rft.genre=article&amp;rft.title=Journal+of+mammalogy&amp;rft.stitle=J+MAMMAL&amp;rft.atitle</a:t>
            </a:r>
            <a:r>
              <a:rPr lang="en-US" sz="3200" dirty="0">
                <a:solidFill>
                  <a:srgbClr val="FF0000"/>
                </a:solidFill>
              </a:rPr>
              <a:t>=%29+with+an+extended+mating+season</a:t>
            </a:r>
            <a:r>
              <a:rPr lang="en-US" sz="3200" dirty="0"/>
              <a:t>&amp;rft.jtitle=Journal+of+mammalogy&amp;rft.au=Sherwin%2C+William+B.Schwanz%20Lisa+E%20&amp;rft.date=2016&amp;rft.month=03&amp;rft.volume=97&amp;rft.issue=2&amp;rft.number=&amp;rft.spage=576&amp;rft.epage=588&amp;rft.edition=&amp;rft.issn=0022-2372&amp;rft.eissn=1545-1542&amp;rft.aulast=Schwanz&amp;rft.aufirst=Lisa+E&amp;rft.auinit=&amp;rft.pub=American+Society+of+Mammalogists&amp;rft.pubdate=1919-&amp;rft.pubyear=&amp;rft.publisher=American+Society+of+Mammalogists&amp;rft.place=Provo%2C+UT+%3A&amp;rft.doi=10.1093%2Fjmammal%2Fgyv204&amp;&amp;rfe_dat=39098574&amp;rfr_id=info%3Asid%2Fwww.isinet.com%3AWoK%3AWOS</a:t>
            </a:r>
          </a:p>
        </p:txBody>
      </p:sp>
    </p:spTree>
    <p:extLst>
      <p:ext uri="{BB962C8B-B14F-4D97-AF65-F5344CB8AC3E}">
        <p14:creationId xmlns:p14="http://schemas.microsoft.com/office/powerpoint/2010/main" val="1119473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028"/>
            <a:ext cx="10515600" cy="900004"/>
          </a:xfrm>
        </p:spPr>
        <p:txBody>
          <a:bodyPr/>
          <a:lstStyle/>
          <a:p>
            <a:pPr algn="ctr"/>
            <a:r>
              <a:rPr lang="en-US" dirty="0" smtClean="0"/>
              <a:t>Link resolver results page</a:t>
            </a:r>
            <a:endParaRPr lang="en-US" dirty="0"/>
          </a:p>
        </p:txBody>
      </p:sp>
      <p:pic>
        <p:nvPicPr>
          <p:cNvPr id="4" name="Picture 3"/>
          <p:cNvPicPr>
            <a:picLocks noChangeAspect="1"/>
          </p:cNvPicPr>
          <p:nvPr/>
        </p:nvPicPr>
        <p:blipFill>
          <a:blip r:embed="rId2"/>
          <a:stretch>
            <a:fillRect/>
          </a:stretch>
        </p:blipFill>
        <p:spPr>
          <a:xfrm>
            <a:off x="152400" y="977032"/>
            <a:ext cx="12983250" cy="5619920"/>
          </a:xfrm>
          <a:prstGeom prst="rect">
            <a:avLst/>
          </a:prstGeom>
        </p:spPr>
      </p:pic>
      <p:sp>
        <p:nvSpPr>
          <p:cNvPr id="6" name="Rectangle 5"/>
          <p:cNvSpPr/>
          <p:nvPr/>
        </p:nvSpPr>
        <p:spPr>
          <a:xfrm>
            <a:off x="190500" y="977032"/>
            <a:ext cx="4743450" cy="77556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792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lstStyle/>
          <a:p>
            <a:pPr marL="0" indent="0">
              <a:buNone/>
            </a:pPr>
            <a:r>
              <a:rPr lang="en-US" dirty="0" smtClean="0"/>
              <a:t>Origin/source: Where the user finds the citation</a:t>
            </a:r>
          </a:p>
          <a:p>
            <a:pPr marL="0" indent="0">
              <a:buNone/>
            </a:pPr>
            <a:endParaRPr lang="en-US" dirty="0" smtClean="0"/>
          </a:p>
          <a:p>
            <a:pPr marL="0" indent="0">
              <a:buNone/>
            </a:pPr>
            <a:r>
              <a:rPr lang="en-US" dirty="0" smtClean="0"/>
              <a:t>Resource/target: The full-text of the citation</a:t>
            </a:r>
          </a:p>
          <a:p>
            <a:pPr marL="0" indent="0">
              <a:buNone/>
            </a:pPr>
            <a:endParaRPr lang="en-US" dirty="0" smtClean="0"/>
          </a:p>
          <a:p>
            <a:pPr marL="0" indent="0">
              <a:buNone/>
            </a:pPr>
            <a:r>
              <a:rPr lang="en-US" dirty="0" smtClean="0"/>
              <a:t>Knowledge base: a database in the link resolver that contains information about e-journals with full-text</a:t>
            </a:r>
          </a:p>
          <a:p>
            <a:r>
              <a:rPr lang="en-US" dirty="0" smtClean="0"/>
              <a:t>This includes dates of coverage</a:t>
            </a:r>
          </a:p>
          <a:p>
            <a:r>
              <a:rPr lang="en-US" dirty="0" smtClean="0"/>
              <a:t>The link resolver does not search databases to find the full text of articles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497209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890" y="365126"/>
            <a:ext cx="11870760" cy="774742"/>
          </a:xfrm>
        </p:spPr>
        <p:txBody>
          <a:bodyPr>
            <a:normAutofit/>
          </a:bodyPr>
          <a:lstStyle/>
          <a:p>
            <a:r>
              <a:rPr lang="en-US" sz="3600" dirty="0" smtClean="0"/>
              <a:t>URL for the link resolver results page: what is in the </a:t>
            </a:r>
            <a:r>
              <a:rPr lang="en-US" sz="3600" dirty="0" err="1" smtClean="0"/>
              <a:t>atitle</a:t>
            </a:r>
            <a:r>
              <a:rPr lang="en-US" sz="3600" dirty="0" smtClean="0"/>
              <a:t> field?</a:t>
            </a:r>
            <a:endParaRPr lang="en-US" sz="3600" dirty="0"/>
          </a:p>
        </p:txBody>
      </p:sp>
      <p:sp>
        <p:nvSpPr>
          <p:cNvPr id="3" name="Content Placeholder 2"/>
          <p:cNvSpPr>
            <a:spLocks noGrp="1"/>
          </p:cNvSpPr>
          <p:nvPr>
            <p:ph idx="1"/>
          </p:nvPr>
        </p:nvSpPr>
        <p:spPr>
          <a:xfrm>
            <a:off x="463463" y="1139868"/>
            <a:ext cx="11595187" cy="5586609"/>
          </a:xfrm>
        </p:spPr>
        <p:txBody>
          <a:bodyPr>
            <a:normAutofit/>
          </a:bodyPr>
          <a:lstStyle/>
          <a:p>
            <a:pPr marL="0" indent="0">
              <a:buNone/>
            </a:pPr>
            <a:r>
              <a:rPr lang="en-US" dirty="0"/>
              <a:t>http://alliance-primo.hosted.exlibrisgroup.com/primo_library/libweb/action/openurl?rft.epage=588&amp;rft_val_fmt=info%3Aofi%2Ffmt%3Akev%3Amtx%3Ajournal&amp;rft.stitle=J+MAMMAL&amp;rft.volume=97&amp;isSerivcesPage=true&amp;rft.jtitle=JOURNAL+OF+MAMMALOGY&amp;rft.aufirst=Lisa+E.&amp;rft.genre=article&amp;dscnt=3&amp;rft.pages=576-588&amp;url_ctx_fmt=info%3Aofi%2Ffmt%3Akev%3Amtx%3Actx&amp;vid=ewu_services_page&amp;institution=EWU&amp;rft.spage=576&amp;fromLogin=true&amp;rft.issn=0022-2372&amp;dstmp=1472588514313&amp;rft_id=info%3Adoi%2F10.1093%2Fjmammal%2Fgyv204&amp;rfr_id=info%3Asid%2Fwww.isinet.com%3AWoK%3AWOS&amp;rft.issue=2&amp;rft.aulast=Schwanz&amp;url_ver=Z39.88-2004&amp;rft.date=2016&amp;rft.au=Sherwin%2C+William+B.&amp;rft.au=Ognenovska%2C+Katherine&amp;rft.au=Lacey%2C+Eileen+A.&amp;rft.atitle=</a:t>
            </a:r>
            <a:r>
              <a:rPr lang="en-US" dirty="0">
                <a:solidFill>
                  <a:srgbClr val="FF0000"/>
                </a:solidFill>
              </a:rPr>
              <a:t>Paternity+and+male+mating+strategies+of+a+ground+squirrel+%28Ictidomys+parvidens%29+with+an+extended+mating+season</a:t>
            </a:r>
            <a:r>
              <a:rPr lang="en-US" dirty="0"/>
              <a:t>&amp;rft.eissn=1545-1542&amp;fromLogin=true</a:t>
            </a:r>
          </a:p>
        </p:txBody>
      </p:sp>
    </p:spTree>
    <p:extLst>
      <p:ext uri="{BB962C8B-B14F-4D97-AF65-F5344CB8AC3E}">
        <p14:creationId xmlns:p14="http://schemas.microsoft.com/office/powerpoint/2010/main" val="35400185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Root of the problem?</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The origin passed the full article title to the link resolver</a:t>
            </a:r>
          </a:p>
          <a:p>
            <a:pPr marL="0" indent="0">
              <a:buNone/>
            </a:pPr>
            <a:endParaRPr lang="en-US" sz="3600" dirty="0"/>
          </a:p>
          <a:p>
            <a:pPr marL="0" indent="0">
              <a:buNone/>
            </a:pPr>
            <a:r>
              <a:rPr lang="en-US" sz="3600" dirty="0" smtClean="0"/>
              <a:t>The link resolver dropped the first part of the article title for some reason</a:t>
            </a:r>
          </a:p>
          <a:p>
            <a:pPr marL="457200" lvl="1" indent="0">
              <a:buNone/>
            </a:pPr>
            <a:r>
              <a:rPr lang="en-US" sz="3200" dirty="0" smtClean="0"/>
              <a:t>(EWU is working with the vendor to see if we can resolve the problem)</a:t>
            </a:r>
            <a:endParaRPr lang="en-US" sz="3200" dirty="0"/>
          </a:p>
        </p:txBody>
      </p:sp>
    </p:spTree>
    <p:extLst>
      <p:ext uri="{BB962C8B-B14F-4D97-AF65-F5344CB8AC3E}">
        <p14:creationId xmlns:p14="http://schemas.microsoft.com/office/powerpoint/2010/main" val="3147308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34" y="102078"/>
            <a:ext cx="11987408" cy="1325563"/>
          </a:xfrm>
        </p:spPr>
        <p:txBody>
          <a:bodyPr/>
          <a:lstStyle/>
          <a:p>
            <a:pPr algn="ctr"/>
            <a:r>
              <a:rPr lang="en-US" dirty="0" smtClean="0"/>
              <a:t>Problem: Did the problem start in </a:t>
            </a:r>
            <a:r>
              <a:rPr lang="en-US" dirty="0" err="1" smtClean="0"/>
              <a:t>ILLiad</a:t>
            </a:r>
            <a:r>
              <a:rPr lang="en-US" dirty="0" smtClean="0"/>
              <a:t>, the link resolver, or in the origin?</a:t>
            </a:r>
            <a:endParaRPr lang="en-US" dirty="0"/>
          </a:p>
        </p:txBody>
      </p:sp>
      <p:pic>
        <p:nvPicPr>
          <p:cNvPr id="3" name="Picture 2"/>
          <p:cNvPicPr>
            <a:picLocks noChangeAspect="1"/>
          </p:cNvPicPr>
          <p:nvPr/>
        </p:nvPicPr>
        <p:blipFill>
          <a:blip r:embed="rId2"/>
          <a:stretch>
            <a:fillRect/>
          </a:stretch>
        </p:blipFill>
        <p:spPr>
          <a:xfrm>
            <a:off x="596569" y="1667160"/>
            <a:ext cx="11019738" cy="4846376"/>
          </a:xfrm>
          <a:prstGeom prst="rect">
            <a:avLst/>
          </a:prstGeom>
        </p:spPr>
      </p:pic>
      <p:sp>
        <p:nvSpPr>
          <p:cNvPr id="4" name="Rectangle 3"/>
          <p:cNvSpPr/>
          <p:nvPr/>
        </p:nvSpPr>
        <p:spPr>
          <a:xfrm>
            <a:off x="3880022" y="2257168"/>
            <a:ext cx="6252519" cy="10297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97145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364" y="14397"/>
            <a:ext cx="12016636" cy="1325563"/>
          </a:xfrm>
        </p:spPr>
        <p:txBody>
          <a:bodyPr/>
          <a:lstStyle/>
          <a:p>
            <a:pPr algn="ctr"/>
            <a:r>
              <a:rPr lang="en-US" dirty="0" err="1" smtClean="0"/>
              <a:t>ILLiad</a:t>
            </a:r>
            <a:r>
              <a:rPr lang="en-US" dirty="0" smtClean="0"/>
              <a:t> book request form: Why isn’t the ISBN listed? Why is the author incorrect?</a:t>
            </a:r>
            <a:endParaRPr lang="en-US" dirty="0"/>
          </a:p>
        </p:txBody>
      </p:sp>
      <p:pic>
        <p:nvPicPr>
          <p:cNvPr id="5" name="Picture 4"/>
          <p:cNvPicPr>
            <a:picLocks noChangeAspect="1"/>
          </p:cNvPicPr>
          <p:nvPr/>
        </p:nvPicPr>
        <p:blipFill>
          <a:blip r:embed="rId2"/>
          <a:stretch>
            <a:fillRect/>
          </a:stretch>
        </p:blipFill>
        <p:spPr>
          <a:xfrm>
            <a:off x="480723" y="1339960"/>
            <a:ext cx="11711277" cy="5720360"/>
          </a:xfrm>
          <a:prstGeom prst="rect">
            <a:avLst/>
          </a:prstGeom>
        </p:spPr>
      </p:pic>
    </p:spTree>
    <p:extLst>
      <p:ext uri="{BB962C8B-B14F-4D97-AF65-F5344CB8AC3E}">
        <p14:creationId xmlns:p14="http://schemas.microsoft.com/office/powerpoint/2010/main" val="25512473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411" y="0"/>
            <a:ext cx="11498893" cy="1325563"/>
          </a:xfrm>
        </p:spPr>
        <p:txBody>
          <a:bodyPr/>
          <a:lstStyle/>
          <a:p>
            <a:pPr algn="ctr"/>
            <a:r>
              <a:rPr lang="en-US" dirty="0" smtClean="0"/>
              <a:t>Link resolver results page: Why isn’t there a link to search the online catalog?</a:t>
            </a:r>
            <a:endParaRPr lang="en-US" dirty="0"/>
          </a:p>
        </p:txBody>
      </p:sp>
      <p:pic>
        <p:nvPicPr>
          <p:cNvPr id="4" name="Picture 3"/>
          <p:cNvPicPr>
            <a:picLocks noChangeAspect="1"/>
          </p:cNvPicPr>
          <p:nvPr/>
        </p:nvPicPr>
        <p:blipFill>
          <a:blip r:embed="rId2"/>
          <a:stretch>
            <a:fillRect/>
          </a:stretch>
        </p:blipFill>
        <p:spPr>
          <a:xfrm>
            <a:off x="198412" y="1841327"/>
            <a:ext cx="13668780" cy="5135670"/>
          </a:xfrm>
          <a:prstGeom prst="rect">
            <a:avLst/>
          </a:prstGeom>
          <a:ln>
            <a:solidFill>
              <a:schemeClr val="accent1"/>
            </a:solidFill>
          </a:ln>
        </p:spPr>
      </p:pic>
    </p:spTree>
    <p:extLst>
      <p:ext uri="{BB962C8B-B14F-4D97-AF65-F5344CB8AC3E}">
        <p14:creationId xmlns:p14="http://schemas.microsoft.com/office/powerpoint/2010/main" val="6052439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099" y="89554"/>
            <a:ext cx="11903901" cy="1012738"/>
          </a:xfrm>
        </p:spPr>
        <p:txBody>
          <a:bodyPr>
            <a:normAutofit fontScale="90000"/>
          </a:bodyPr>
          <a:lstStyle/>
          <a:p>
            <a:r>
              <a:rPr lang="en-US" dirty="0" smtClean="0"/>
              <a:t>URL sent by origin to link resolver: This is an edited book. No ISBN was passed.</a:t>
            </a:r>
            <a:endParaRPr lang="en-US" dirty="0"/>
          </a:p>
        </p:txBody>
      </p:sp>
      <p:sp>
        <p:nvSpPr>
          <p:cNvPr id="3" name="Content Placeholder 2"/>
          <p:cNvSpPr>
            <a:spLocks noGrp="1"/>
          </p:cNvSpPr>
          <p:nvPr>
            <p:ph idx="1"/>
          </p:nvPr>
        </p:nvSpPr>
        <p:spPr>
          <a:xfrm>
            <a:off x="0" y="1327759"/>
            <a:ext cx="11987408" cy="5398718"/>
          </a:xfrm>
        </p:spPr>
        <p:txBody>
          <a:bodyPr>
            <a:noAutofit/>
          </a:bodyPr>
          <a:lstStyle/>
          <a:p>
            <a:pPr marL="0" indent="0">
              <a:buNone/>
            </a:pPr>
            <a:r>
              <a:rPr lang="en-US" sz="3600" dirty="0"/>
              <a:t>http://alliance-primo.hosted.exlibrisgroup.com/primo_library/libweb/action/openurl?</a:t>
            </a:r>
            <a:r>
              <a:rPr lang="en-US" sz="3600" dirty="0">
                <a:solidFill>
                  <a:srgbClr val="FF0000"/>
                </a:solidFill>
              </a:rPr>
              <a:t>genre=book</a:t>
            </a:r>
            <a:r>
              <a:rPr lang="en-US" sz="3600" dirty="0"/>
              <a:t>&amp;atitle=&amp;</a:t>
            </a:r>
            <a:r>
              <a:rPr lang="en-US" sz="3600" dirty="0">
                <a:solidFill>
                  <a:srgbClr val="FF0000"/>
                </a:solidFill>
              </a:rPr>
              <a:t>title=In%2C%20Terauds%2C%20J.%20%28ed.%29%20et%20al%2C%20Biomechanics%20in%20sports%20III%20%26%20IV%20%3A%20proceedings%20of%20ISBS%2C%20Del%20Mar%2C%20Calif.%2C%20Academic%20Publishers%2C%201987</a:t>
            </a:r>
            <a:r>
              <a:rPr lang="en-US" sz="3600" dirty="0"/>
              <a:t>&amp;issn=&amp;isbn=&amp;volume=&amp;issue=&amp;date=19870101&amp;aulast=Smith%2C%20P.K.&amp;spage=&amp;pages=&amp;sid=EBSCO:SPORTDiscus%20with%20Full%20Text:SPH358431&amp;vid=ewu_services_page&amp;institution=EWU&amp;url_ctx_val=&amp;url_ctx_fmt=null&amp;isSerivcesPage=true</a:t>
            </a:r>
          </a:p>
        </p:txBody>
      </p:sp>
    </p:spTree>
    <p:extLst>
      <p:ext uri="{BB962C8B-B14F-4D97-AF65-F5344CB8AC3E}">
        <p14:creationId xmlns:p14="http://schemas.microsoft.com/office/powerpoint/2010/main" val="5447879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631" y="111216"/>
            <a:ext cx="11849622" cy="778131"/>
          </a:xfrm>
        </p:spPr>
        <p:txBody>
          <a:bodyPr>
            <a:noAutofit/>
          </a:bodyPr>
          <a:lstStyle/>
          <a:p>
            <a:pPr algn="ctr"/>
            <a:r>
              <a:rPr lang="en-US" sz="3600" dirty="0" smtClean="0"/>
              <a:t>Original record in </a:t>
            </a:r>
            <a:r>
              <a:rPr lang="en-US" sz="3600" dirty="0" err="1" smtClean="0"/>
              <a:t>SportDiscus</a:t>
            </a:r>
            <a:r>
              <a:rPr lang="en-US" sz="3600" dirty="0" smtClean="0"/>
              <a:t>. The author is the chapter author. No ISBN or ISSN is included.</a:t>
            </a:r>
            <a:endParaRPr lang="en-US" sz="3600" dirty="0"/>
          </a:p>
        </p:txBody>
      </p:sp>
      <p:pic>
        <p:nvPicPr>
          <p:cNvPr id="4" name="Picture 3"/>
          <p:cNvPicPr>
            <a:picLocks noChangeAspect="1"/>
          </p:cNvPicPr>
          <p:nvPr/>
        </p:nvPicPr>
        <p:blipFill>
          <a:blip r:embed="rId2"/>
          <a:stretch>
            <a:fillRect/>
          </a:stretch>
        </p:blipFill>
        <p:spPr>
          <a:xfrm>
            <a:off x="0" y="1284163"/>
            <a:ext cx="12134884" cy="6150034"/>
          </a:xfrm>
          <a:prstGeom prst="rect">
            <a:avLst/>
          </a:prstGeom>
        </p:spPr>
      </p:pic>
    </p:spTree>
    <p:extLst>
      <p:ext uri="{BB962C8B-B14F-4D97-AF65-F5344CB8AC3E}">
        <p14:creationId xmlns:p14="http://schemas.microsoft.com/office/powerpoint/2010/main" val="21658003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181"/>
            <a:ext cx="10515600" cy="929343"/>
          </a:xfrm>
        </p:spPr>
        <p:txBody>
          <a:bodyPr/>
          <a:lstStyle/>
          <a:p>
            <a:pPr algn="ctr"/>
            <a:r>
              <a:rPr lang="en-US" dirty="0" smtClean="0">
                <a:latin typeface="+mn-lt"/>
              </a:rPr>
              <a:t>The problem started in the database</a:t>
            </a:r>
            <a:endParaRPr lang="en-US" dirty="0">
              <a:latin typeface="+mn-lt"/>
            </a:endParaRPr>
          </a:p>
        </p:txBody>
      </p:sp>
      <p:sp>
        <p:nvSpPr>
          <p:cNvPr id="3" name="Content Placeholder 2"/>
          <p:cNvSpPr>
            <a:spLocks noGrp="1"/>
          </p:cNvSpPr>
          <p:nvPr>
            <p:ph idx="1"/>
          </p:nvPr>
        </p:nvSpPr>
        <p:spPr>
          <a:xfrm>
            <a:off x="838200" y="1285106"/>
            <a:ext cx="10515600" cy="5198076"/>
          </a:xfrm>
        </p:spPr>
        <p:txBody>
          <a:bodyPr>
            <a:noAutofit/>
          </a:bodyPr>
          <a:lstStyle/>
          <a:p>
            <a:r>
              <a:rPr lang="en-US" sz="3200" dirty="0" smtClean="0"/>
              <a:t>Chapter in an edited book. It can be problematic to pass chapter information correctly because databases index them differently</a:t>
            </a:r>
          </a:p>
          <a:p>
            <a:r>
              <a:rPr lang="en-US" sz="3200" dirty="0" smtClean="0"/>
              <a:t>The citation was identified as a book rather than a book chapter</a:t>
            </a:r>
          </a:p>
          <a:p>
            <a:pPr lvl="1"/>
            <a:r>
              <a:rPr lang="en-US" sz="3200" dirty="0" smtClean="0"/>
              <a:t>The </a:t>
            </a:r>
            <a:r>
              <a:rPr lang="en-US" sz="3200" dirty="0"/>
              <a:t>book editor and the book title were put into the book title </a:t>
            </a:r>
            <a:r>
              <a:rPr lang="en-US" sz="3200" dirty="0" smtClean="0"/>
              <a:t>field</a:t>
            </a:r>
          </a:p>
          <a:p>
            <a:r>
              <a:rPr lang="en-US" sz="3200" dirty="0" smtClean="0"/>
              <a:t>The database did not include an ISBN that would have allowed the link resolver to create a link to the online catalog</a:t>
            </a:r>
            <a:endParaRPr lang="en-US" sz="3200" dirty="0"/>
          </a:p>
        </p:txBody>
      </p:sp>
    </p:spTree>
    <p:extLst>
      <p:ext uri="{BB962C8B-B14F-4D97-AF65-F5344CB8AC3E}">
        <p14:creationId xmlns:p14="http://schemas.microsoft.com/office/powerpoint/2010/main" val="4951084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975"/>
            <a:ext cx="12192000" cy="1325563"/>
          </a:xfrm>
        </p:spPr>
        <p:txBody>
          <a:bodyPr>
            <a:normAutofit/>
          </a:bodyPr>
          <a:lstStyle/>
          <a:p>
            <a:pPr algn="ctr"/>
            <a:r>
              <a:rPr lang="en-US" sz="4000" dirty="0" smtClean="0"/>
              <a:t>Better indexing of a book chapters can be found in </a:t>
            </a:r>
            <a:r>
              <a:rPr lang="en-US" sz="4000" dirty="0" err="1" smtClean="0"/>
              <a:t>PsycINFO</a:t>
            </a:r>
            <a:endParaRPr lang="en-US" sz="4000" dirty="0"/>
          </a:p>
        </p:txBody>
      </p:sp>
      <p:pic>
        <p:nvPicPr>
          <p:cNvPr id="5" name="Picture 4"/>
          <p:cNvPicPr>
            <a:picLocks noChangeAspect="1"/>
          </p:cNvPicPr>
          <p:nvPr/>
        </p:nvPicPr>
        <p:blipFill>
          <a:blip r:embed="rId2"/>
          <a:stretch>
            <a:fillRect/>
          </a:stretch>
        </p:blipFill>
        <p:spPr>
          <a:xfrm>
            <a:off x="651353" y="1377537"/>
            <a:ext cx="11091241" cy="5699667"/>
          </a:xfrm>
          <a:prstGeom prst="rect">
            <a:avLst/>
          </a:prstGeom>
          <a:ln w="12700">
            <a:solidFill>
              <a:schemeClr val="accent1"/>
            </a:solidFill>
          </a:ln>
        </p:spPr>
      </p:pic>
    </p:spTree>
    <p:extLst>
      <p:ext uri="{BB962C8B-B14F-4D97-AF65-F5344CB8AC3E}">
        <p14:creationId xmlns:p14="http://schemas.microsoft.com/office/powerpoint/2010/main" val="10755621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286" y="127130"/>
            <a:ext cx="11465492" cy="1050317"/>
          </a:xfrm>
        </p:spPr>
        <p:txBody>
          <a:bodyPr>
            <a:normAutofit fontScale="90000"/>
          </a:bodyPr>
          <a:lstStyle/>
          <a:p>
            <a:pPr algn="ctr"/>
            <a:r>
              <a:rPr lang="en-US" sz="4000" dirty="0" smtClean="0"/>
              <a:t>Link resolver results page gives correct citation information and includes a link to the online catalog</a:t>
            </a:r>
            <a:endParaRPr lang="en-US" sz="4000" dirty="0"/>
          </a:p>
        </p:txBody>
      </p:sp>
      <p:pic>
        <p:nvPicPr>
          <p:cNvPr id="4" name="Content Placeholder 3"/>
          <p:cNvPicPr>
            <a:picLocks noGrp="1" noChangeAspect="1"/>
          </p:cNvPicPr>
          <p:nvPr>
            <p:ph idx="1"/>
          </p:nvPr>
        </p:nvPicPr>
        <p:blipFill>
          <a:blip r:embed="rId2"/>
          <a:stretch>
            <a:fillRect/>
          </a:stretch>
        </p:blipFill>
        <p:spPr>
          <a:xfrm>
            <a:off x="98096" y="1315233"/>
            <a:ext cx="12111140" cy="5423769"/>
          </a:xfrm>
          <a:prstGeom prst="rect">
            <a:avLst/>
          </a:prstGeom>
          <a:ln w="12700">
            <a:solidFill>
              <a:schemeClr val="accent1"/>
            </a:solidFill>
          </a:ln>
        </p:spPr>
      </p:pic>
      <p:cxnSp>
        <p:nvCxnSpPr>
          <p:cNvPr id="6" name="Straight Arrow Connector 5"/>
          <p:cNvCxnSpPr/>
          <p:nvPr/>
        </p:nvCxnSpPr>
        <p:spPr>
          <a:xfrm flipH="1">
            <a:off x="3382027" y="5361140"/>
            <a:ext cx="1327759" cy="22546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826000" y="5137620"/>
            <a:ext cx="5807872" cy="369332"/>
          </a:xfrm>
          <a:prstGeom prst="rect">
            <a:avLst/>
          </a:prstGeom>
          <a:noFill/>
          <a:ln>
            <a:solidFill>
              <a:srgbClr val="FF0000"/>
            </a:solidFill>
          </a:ln>
        </p:spPr>
        <p:txBody>
          <a:bodyPr wrap="none" rtlCol="0">
            <a:spAutoFit/>
          </a:bodyPr>
          <a:lstStyle/>
          <a:p>
            <a:r>
              <a:rPr lang="en-US" dirty="0" smtClean="0"/>
              <a:t>This link is only given if an ISBN is passed to the link resolver</a:t>
            </a:r>
            <a:endParaRPr lang="en-US" dirty="0"/>
          </a:p>
        </p:txBody>
      </p:sp>
    </p:spTree>
    <p:extLst>
      <p:ext uri="{BB962C8B-B14F-4D97-AF65-F5344CB8AC3E}">
        <p14:creationId xmlns:p14="http://schemas.microsoft.com/office/powerpoint/2010/main" val="1185909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611" y="223829"/>
            <a:ext cx="11725764" cy="1325563"/>
          </a:xfrm>
        </p:spPr>
        <p:txBody>
          <a:bodyPr>
            <a:normAutofit fontScale="90000"/>
          </a:bodyPr>
          <a:lstStyle/>
          <a:p>
            <a:r>
              <a:rPr lang="en-US" dirty="0"/>
              <a:t>Example of the link resolver in action – Origin</a:t>
            </a:r>
            <a:br>
              <a:rPr lang="en-US" dirty="0"/>
            </a:br>
            <a:r>
              <a:rPr lang="en-US" sz="4000" i="1" dirty="0"/>
              <a:t>Starting from a library licensed database, searching for articles</a:t>
            </a:r>
          </a:p>
        </p:txBody>
      </p:sp>
      <p:sp>
        <p:nvSpPr>
          <p:cNvPr id="3" name="Content Placeholder 2"/>
          <p:cNvSpPr>
            <a:spLocks noGrp="1"/>
          </p:cNvSpPr>
          <p:nvPr>
            <p:ph idx="1"/>
          </p:nvPr>
        </p:nvSpPr>
        <p:spPr/>
        <p:txBody>
          <a:bodyPr/>
          <a:lstStyle/>
          <a:p>
            <a:r>
              <a:rPr lang="en-US" dirty="0"/>
              <a:t>Origin – EBSCO “check for full text” screenshot</a:t>
            </a:r>
          </a:p>
        </p:txBody>
      </p:sp>
      <p:grpSp>
        <p:nvGrpSpPr>
          <p:cNvPr id="6" name="Group 5"/>
          <p:cNvGrpSpPr/>
          <p:nvPr/>
        </p:nvGrpSpPr>
        <p:grpSpPr>
          <a:xfrm>
            <a:off x="-43682" y="1612517"/>
            <a:ext cx="13846913" cy="8419917"/>
            <a:chOff x="62579" y="1623533"/>
            <a:chExt cx="11836181" cy="6585974"/>
          </a:xfrm>
        </p:grpSpPr>
        <p:pic>
          <p:nvPicPr>
            <p:cNvPr id="4" name="Picture 3"/>
            <p:cNvPicPr>
              <a:picLocks noChangeAspect="1"/>
            </p:cNvPicPr>
            <p:nvPr/>
          </p:nvPicPr>
          <p:blipFill>
            <a:blip r:embed="rId2"/>
            <a:stretch>
              <a:fillRect/>
            </a:stretch>
          </p:blipFill>
          <p:spPr>
            <a:xfrm>
              <a:off x="62579" y="1623533"/>
              <a:ext cx="11836181" cy="6585974"/>
            </a:xfrm>
            <a:prstGeom prst="rect">
              <a:avLst/>
            </a:prstGeom>
          </p:spPr>
        </p:pic>
        <p:sp>
          <p:nvSpPr>
            <p:cNvPr id="5" name="Oval 4"/>
            <p:cNvSpPr/>
            <p:nvPr/>
          </p:nvSpPr>
          <p:spPr>
            <a:xfrm>
              <a:off x="4129548" y="4409768"/>
              <a:ext cx="1548581" cy="9291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448476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501"/>
            <a:ext cx="10515600" cy="774743"/>
          </a:xfrm>
        </p:spPr>
        <p:txBody>
          <a:bodyPr/>
          <a:lstStyle/>
          <a:p>
            <a:pPr algn="ctr"/>
            <a:r>
              <a:rPr lang="en-US" dirty="0" err="1" smtClean="0"/>
              <a:t>ILLiad</a:t>
            </a:r>
            <a:r>
              <a:rPr lang="en-US" dirty="0" smtClean="0"/>
              <a:t> request for Book Chapter</a:t>
            </a:r>
            <a:endParaRPr lang="en-US" dirty="0"/>
          </a:p>
        </p:txBody>
      </p:sp>
      <p:pic>
        <p:nvPicPr>
          <p:cNvPr id="4" name="Content Placeholder 3"/>
          <p:cNvPicPr>
            <a:picLocks noGrp="1" noChangeAspect="1"/>
          </p:cNvPicPr>
          <p:nvPr>
            <p:ph idx="1"/>
          </p:nvPr>
        </p:nvPicPr>
        <p:blipFill>
          <a:blip r:embed="rId2"/>
          <a:stretch>
            <a:fillRect/>
          </a:stretch>
        </p:blipFill>
        <p:spPr>
          <a:xfrm>
            <a:off x="1189973" y="856093"/>
            <a:ext cx="10045874" cy="6440302"/>
          </a:xfrm>
          <a:prstGeom prst="rect">
            <a:avLst/>
          </a:prstGeom>
        </p:spPr>
      </p:pic>
    </p:spTree>
    <p:extLst>
      <p:ext uri="{BB962C8B-B14F-4D97-AF65-F5344CB8AC3E}">
        <p14:creationId xmlns:p14="http://schemas.microsoft.com/office/powerpoint/2010/main" val="6483624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Content Placeholder 2"/>
          <p:cNvSpPr>
            <a:spLocks noGrp="1"/>
          </p:cNvSpPr>
          <p:nvPr>
            <p:ph idx="1"/>
          </p:nvPr>
        </p:nvSpPr>
        <p:spPr/>
        <p:txBody>
          <a:bodyPr/>
          <a:lstStyle/>
          <a:p>
            <a:pPr marL="0" indent="0" algn="ctr">
              <a:buNone/>
            </a:pPr>
            <a:r>
              <a:rPr lang="en-US" dirty="0" smtClean="0"/>
              <a:t>Thank you for coming</a:t>
            </a:r>
          </a:p>
          <a:p>
            <a:pPr marL="0" indent="0" algn="ctr">
              <a:buNone/>
            </a:pPr>
            <a:endParaRPr lang="en-US" dirty="0"/>
          </a:p>
          <a:p>
            <a:pPr marL="0" indent="0" algn="ctr">
              <a:buNone/>
            </a:pPr>
            <a:r>
              <a:rPr lang="en-US" dirty="0" smtClean="0"/>
              <a:t>Doris Munson</a:t>
            </a:r>
          </a:p>
          <a:p>
            <a:pPr marL="0" indent="0" algn="ctr">
              <a:buNone/>
            </a:pPr>
            <a:r>
              <a:rPr lang="en-US" dirty="0" smtClean="0"/>
              <a:t>Access Services Librarian</a:t>
            </a:r>
          </a:p>
          <a:p>
            <a:pPr marL="0" indent="0" algn="ctr">
              <a:buNone/>
            </a:pPr>
            <a:r>
              <a:rPr lang="en-US" dirty="0" smtClean="0"/>
              <a:t>Eastern Washington University</a:t>
            </a:r>
          </a:p>
          <a:p>
            <a:pPr marL="0" indent="0" algn="ctr">
              <a:buNone/>
            </a:pPr>
            <a:r>
              <a:rPr lang="en-US" dirty="0" smtClean="0"/>
              <a:t>dmunson@ewu.edu</a:t>
            </a:r>
            <a:endParaRPr lang="en-US" dirty="0"/>
          </a:p>
        </p:txBody>
      </p:sp>
    </p:spTree>
    <p:extLst>
      <p:ext uri="{BB962C8B-B14F-4D97-AF65-F5344CB8AC3E}">
        <p14:creationId xmlns:p14="http://schemas.microsoft.com/office/powerpoint/2010/main" val="3398717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be an origin?</a:t>
            </a:r>
          </a:p>
        </p:txBody>
      </p:sp>
      <p:sp>
        <p:nvSpPr>
          <p:cNvPr id="3" name="Content Placeholder 2"/>
          <p:cNvSpPr>
            <a:spLocks noGrp="1"/>
          </p:cNvSpPr>
          <p:nvPr>
            <p:ph idx="1"/>
          </p:nvPr>
        </p:nvSpPr>
        <p:spPr/>
        <p:txBody>
          <a:bodyPr/>
          <a:lstStyle/>
          <a:p>
            <a:r>
              <a:rPr lang="en-US" dirty="0" smtClean="0"/>
              <a:t>Any </a:t>
            </a:r>
            <a:r>
              <a:rPr lang="en-US" dirty="0"/>
              <a:t>database with bibliographic citations that supports </a:t>
            </a:r>
            <a:r>
              <a:rPr lang="en-US" dirty="0" err="1"/>
              <a:t>openURLs</a:t>
            </a:r>
            <a:endParaRPr lang="en-US" dirty="0"/>
          </a:p>
          <a:p>
            <a:r>
              <a:rPr lang="en-US" dirty="0"/>
              <a:t>Origin has to be configured in the admin site of where the bibliographic citation comes from</a:t>
            </a:r>
          </a:p>
          <a:p>
            <a:r>
              <a:rPr lang="en-US" dirty="0"/>
              <a:t>Examples: EBSCOhost, ProQuest, Web of Science, Google Scholar, PubMed</a:t>
            </a:r>
          </a:p>
          <a:p>
            <a:pPr marL="0" indent="0">
              <a:buNone/>
            </a:pPr>
            <a:endParaRPr lang="en-US" dirty="0"/>
          </a:p>
        </p:txBody>
      </p:sp>
      <p:sp>
        <p:nvSpPr>
          <p:cNvPr id="4" name="TextBox 3"/>
          <p:cNvSpPr txBox="1"/>
          <p:nvPr/>
        </p:nvSpPr>
        <p:spPr>
          <a:xfrm>
            <a:off x="11695471" y="6445045"/>
            <a:ext cx="496529" cy="369332"/>
          </a:xfrm>
          <a:prstGeom prst="rect">
            <a:avLst/>
          </a:prstGeom>
          <a:noFill/>
        </p:spPr>
        <p:txBody>
          <a:bodyPr wrap="square" rtlCol="0">
            <a:spAutoFit/>
          </a:bodyPr>
          <a:lstStyle/>
          <a:p>
            <a:r>
              <a:rPr lang="en-US" dirty="0"/>
              <a:t>AE</a:t>
            </a:r>
          </a:p>
        </p:txBody>
      </p:sp>
    </p:spTree>
    <p:extLst>
      <p:ext uri="{BB962C8B-B14F-4D97-AF65-F5344CB8AC3E}">
        <p14:creationId xmlns:p14="http://schemas.microsoft.com/office/powerpoint/2010/main" val="3935849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676" y="0"/>
            <a:ext cx="10515600" cy="1325563"/>
          </a:xfrm>
        </p:spPr>
        <p:txBody>
          <a:bodyPr>
            <a:normAutofit fontScale="90000"/>
          </a:bodyPr>
          <a:lstStyle/>
          <a:p>
            <a:pPr algn="ctr"/>
            <a:r>
              <a:rPr lang="en-US" dirty="0" smtClean="0"/>
              <a:t>ProQuest Admin Module: library has some control over what variables are passed to the link resolver</a:t>
            </a:r>
            <a:endParaRPr lang="en-US" dirty="0"/>
          </a:p>
        </p:txBody>
      </p:sp>
      <p:pic>
        <p:nvPicPr>
          <p:cNvPr id="7" name="Picture 6"/>
          <p:cNvPicPr>
            <a:picLocks noChangeAspect="1"/>
          </p:cNvPicPr>
          <p:nvPr/>
        </p:nvPicPr>
        <p:blipFill>
          <a:blip r:embed="rId2"/>
          <a:stretch>
            <a:fillRect/>
          </a:stretch>
        </p:blipFill>
        <p:spPr>
          <a:xfrm>
            <a:off x="955743" y="1192202"/>
            <a:ext cx="10181813" cy="5665798"/>
          </a:xfrm>
          <a:prstGeom prst="rect">
            <a:avLst/>
          </a:prstGeom>
          <a:ln>
            <a:solidFill>
              <a:schemeClr val="accent1"/>
            </a:solidFill>
          </a:ln>
        </p:spPr>
      </p:pic>
    </p:spTree>
    <p:extLst>
      <p:ext uri="{BB962C8B-B14F-4D97-AF65-F5344CB8AC3E}">
        <p14:creationId xmlns:p14="http://schemas.microsoft.com/office/powerpoint/2010/main" val="3503689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pPr algn="ctr"/>
            <a:r>
              <a:rPr lang="en-US" dirty="0" smtClean="0"/>
              <a:t>EBSCO Admin: the library has some control but you have to know how to use the variables</a:t>
            </a:r>
            <a:endParaRPr lang="en-US" dirty="0"/>
          </a:p>
        </p:txBody>
      </p:sp>
      <p:pic>
        <p:nvPicPr>
          <p:cNvPr id="4" name="Content Placeholder 3"/>
          <p:cNvPicPr>
            <a:picLocks noGrp="1" noChangeAspect="1"/>
          </p:cNvPicPr>
          <p:nvPr>
            <p:ph idx="1"/>
          </p:nvPr>
        </p:nvPicPr>
        <p:blipFill>
          <a:blip r:embed="rId2"/>
          <a:stretch>
            <a:fillRect/>
          </a:stretch>
        </p:blipFill>
        <p:spPr>
          <a:xfrm>
            <a:off x="72078" y="1227907"/>
            <a:ext cx="12091316" cy="5222320"/>
          </a:xfrm>
          <a:prstGeom prst="rect">
            <a:avLst/>
          </a:prstGeom>
          <a:ln>
            <a:solidFill>
              <a:schemeClr val="accent1"/>
            </a:solidFill>
          </a:ln>
        </p:spPr>
      </p:pic>
    </p:spTree>
    <p:extLst>
      <p:ext uri="{BB962C8B-B14F-4D97-AF65-F5344CB8AC3E}">
        <p14:creationId xmlns:p14="http://schemas.microsoft.com/office/powerpoint/2010/main" val="2429847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89901"/>
          </a:xfrm>
        </p:spPr>
        <p:txBody>
          <a:bodyPr/>
          <a:lstStyle/>
          <a:p>
            <a:pPr algn="ctr"/>
            <a:r>
              <a:rPr lang="en-US" dirty="0" smtClean="0"/>
              <a:t>The Link </a:t>
            </a:r>
            <a:r>
              <a:rPr lang="en-US" dirty="0"/>
              <a:t>Resolver Results </a:t>
            </a:r>
            <a:r>
              <a:rPr lang="en-US" dirty="0" smtClean="0"/>
              <a:t>page</a:t>
            </a:r>
            <a:endParaRPr lang="en-US" dirty="0"/>
          </a:p>
        </p:txBody>
      </p:sp>
      <p:sp>
        <p:nvSpPr>
          <p:cNvPr id="3" name="Content Placeholder 2"/>
          <p:cNvSpPr>
            <a:spLocks noGrp="1"/>
          </p:cNvSpPr>
          <p:nvPr>
            <p:ph idx="1"/>
          </p:nvPr>
        </p:nvSpPr>
        <p:spPr/>
        <p:txBody>
          <a:bodyPr/>
          <a:lstStyle/>
          <a:p>
            <a:endParaRPr lang="en-US"/>
          </a:p>
        </p:txBody>
      </p:sp>
      <p:grpSp>
        <p:nvGrpSpPr>
          <p:cNvPr id="6" name="Group 5"/>
          <p:cNvGrpSpPr/>
          <p:nvPr/>
        </p:nvGrpSpPr>
        <p:grpSpPr>
          <a:xfrm>
            <a:off x="76367" y="1322286"/>
            <a:ext cx="22896097" cy="11511084"/>
            <a:chOff x="-431800" y="1291916"/>
            <a:chExt cx="18747446" cy="7644253"/>
          </a:xfrm>
        </p:grpSpPr>
        <p:pic>
          <p:nvPicPr>
            <p:cNvPr id="4" name="Picture 3"/>
            <p:cNvPicPr>
              <a:picLocks noChangeAspect="1"/>
            </p:cNvPicPr>
            <p:nvPr/>
          </p:nvPicPr>
          <p:blipFill>
            <a:blip r:embed="rId2"/>
            <a:stretch>
              <a:fillRect/>
            </a:stretch>
          </p:blipFill>
          <p:spPr>
            <a:xfrm>
              <a:off x="-431800" y="1291916"/>
              <a:ext cx="18747446" cy="7644253"/>
            </a:xfrm>
            <a:prstGeom prst="rect">
              <a:avLst/>
            </a:prstGeom>
            <a:ln>
              <a:solidFill>
                <a:schemeClr val="accent1"/>
              </a:solidFill>
            </a:ln>
          </p:spPr>
        </p:pic>
        <p:sp>
          <p:nvSpPr>
            <p:cNvPr id="5" name="Rectangle 4"/>
            <p:cNvSpPr/>
            <p:nvPr/>
          </p:nvSpPr>
          <p:spPr>
            <a:xfrm>
              <a:off x="191729" y="3311400"/>
              <a:ext cx="4513006" cy="206478"/>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50531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l="20570" t="6477" r="-48" b="-35"/>
          <a:stretch>
            <a:fillRect/>
          </a:stretch>
        </p:blipFill>
        <p:spPr>
          <a:xfrm>
            <a:off x="139700" y="1660525"/>
            <a:ext cx="11068326" cy="8488795"/>
          </a:xfrm>
          <a:prstGeom prst="rect">
            <a:avLst/>
          </a:prstGeom>
          <a:ln>
            <a:solidFill>
              <a:schemeClr val="accent1"/>
            </a:solidFill>
          </a:ln>
        </p:spPr>
      </p:pic>
      <p:sp>
        <p:nvSpPr>
          <p:cNvPr id="2" name="Title 1"/>
          <p:cNvSpPr>
            <a:spLocks noGrp="1"/>
          </p:cNvSpPr>
          <p:nvPr>
            <p:ph type="title"/>
          </p:nvPr>
        </p:nvSpPr>
        <p:spPr>
          <a:xfrm>
            <a:off x="440094" y="268794"/>
            <a:ext cx="11043451" cy="1325563"/>
          </a:xfrm>
          <a:solidFill>
            <a:schemeClr val="bg1"/>
          </a:solidFill>
        </p:spPr>
        <p:txBody>
          <a:bodyPr/>
          <a:lstStyle/>
          <a:p>
            <a:r>
              <a:rPr lang="en-US" dirty="0"/>
              <a:t>From the Results page, to the Resource</a:t>
            </a:r>
            <a:br>
              <a:rPr lang="en-US" dirty="0"/>
            </a:br>
            <a:r>
              <a:rPr lang="en-US" dirty="0"/>
              <a:t>(full text of the article)</a:t>
            </a:r>
          </a:p>
        </p:txBody>
      </p:sp>
    </p:spTree>
    <p:extLst>
      <p:ext uri="{BB962C8B-B14F-4D97-AF65-F5344CB8AC3E}">
        <p14:creationId xmlns:p14="http://schemas.microsoft.com/office/powerpoint/2010/main" val="1650192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714</TotalTime>
  <Words>1600</Words>
  <Application>Microsoft Office PowerPoint</Application>
  <PresentationFormat>Widescreen</PresentationFormat>
  <Paragraphs>152</Paragraphs>
  <Slides>41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Office Theme</vt:lpstr>
      <vt:lpstr>How Link Resolvers work and their impact on interlibrary loan</vt:lpstr>
      <vt:lpstr>What is a link resolver?</vt:lpstr>
      <vt:lpstr>Terminology</vt:lpstr>
      <vt:lpstr>Example of the link resolver in action – Origin Starting from a library licensed database, searching for articles</vt:lpstr>
      <vt:lpstr>What can be an origin?</vt:lpstr>
      <vt:lpstr>ProQuest Admin Module: library has some control over what variables are passed to the link resolver</vt:lpstr>
      <vt:lpstr>EBSCO Admin: the library has some control but you have to know how to use the variables</vt:lpstr>
      <vt:lpstr>The Link Resolver Results page</vt:lpstr>
      <vt:lpstr>From the Results page, to the Resource (full text of the article)</vt:lpstr>
      <vt:lpstr>What can be a Resource?</vt:lpstr>
      <vt:lpstr>Resource Examples:</vt:lpstr>
      <vt:lpstr>OpenURL standard used to convey data</vt:lpstr>
      <vt:lpstr>Open URL select metadata from example</vt:lpstr>
      <vt:lpstr>How a link resolver works</vt:lpstr>
      <vt:lpstr>Why the link resolver will fail</vt:lpstr>
      <vt:lpstr>Why the link resolver will fail (cont.)</vt:lpstr>
      <vt:lpstr>Impact on ILL</vt:lpstr>
      <vt:lpstr>Example of a link for Interlibrary Loan (ILLiad)</vt:lpstr>
      <vt:lpstr>Screenshot of ILL result</vt:lpstr>
      <vt:lpstr>ILL links are configured in the link resolver</vt:lpstr>
      <vt:lpstr>Base article URL that the Alma Link Resolver uses for ILLiad</vt:lpstr>
      <vt:lpstr>PowerPoint Presentation</vt:lpstr>
      <vt:lpstr>Remember our example?</vt:lpstr>
      <vt:lpstr>Example of a problem: -Requests were going to the wrong ILL form.  -Cause: the genre was “unknown” -Solution: map the “unknown” genre to the book loan form</vt:lpstr>
      <vt:lpstr>ILLiad Customization Manager OpenURL Mapping Table</vt:lpstr>
      <vt:lpstr>Problem: Did the problem start in ILLiad, the link resolver, or in the origin?</vt:lpstr>
      <vt:lpstr>ILLiad article request form</vt:lpstr>
      <vt:lpstr>URL sent to ILLiad: What’s in the atitle field?</vt:lpstr>
      <vt:lpstr>Link resolver results page</vt:lpstr>
      <vt:lpstr>URL for the link resolver results page: what is in the atitle field?</vt:lpstr>
      <vt:lpstr>Root of the problem?</vt:lpstr>
      <vt:lpstr>Problem: Did the problem start in ILLiad, the link resolver, or in the origin?</vt:lpstr>
      <vt:lpstr>ILLiad book request form: Why isn’t the ISBN listed? Why is the author incorrect?</vt:lpstr>
      <vt:lpstr>Link resolver results page: Why isn’t there a link to search the online catalog?</vt:lpstr>
      <vt:lpstr>URL sent by origin to link resolver: This is an edited book. No ISBN was passed.</vt:lpstr>
      <vt:lpstr>Original record in SportDiscus. The author is the chapter author. No ISBN or ISSN is included.</vt:lpstr>
      <vt:lpstr>The problem started in the database</vt:lpstr>
      <vt:lpstr>Better indexing of a book chapters can be found in PsycINFO</vt:lpstr>
      <vt:lpstr>Link resolver results page gives correct citation information and includes a link to the online catalog</vt:lpstr>
      <vt:lpstr>ILLiad request for Book Chapter</vt:lpstr>
      <vt:lpstr>Questions?</vt:lpstr>
    </vt:vector>
  </TitlesOfParts>
  <Company>Eastern 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Link Resolvers work and their impact on interlibrary loan</dc:title>
  <dc:creator>Munson, Doris</dc:creator>
  <cp:lastModifiedBy>Emily Mason</cp:lastModifiedBy>
  <cp:revision>23</cp:revision>
  <dcterms:created xsi:type="dcterms:W3CDTF">2016-07-19T18:11:33Z</dcterms:created>
  <dcterms:modified xsi:type="dcterms:W3CDTF">2018-12-20T20:18:37Z</dcterms:modified>
</cp:coreProperties>
</file>