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7" r:id="rId3"/>
    <p:sldId id="262" r:id="rId4"/>
    <p:sldId id="259" r:id="rId5"/>
    <p:sldId id="260" r:id="rId6"/>
    <p:sldId id="261" r:id="rId7"/>
    <p:sldId id="258"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73" d="100"/>
          <a:sy n="73" d="100"/>
        </p:scale>
        <p:origin x="77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9-01T16:41:18.507"/>
    </inkml:context>
    <inkml:brush xml:id="br0">
      <inkml:brushProperty name="width" value="0.12095" units="cm"/>
      <inkml:brushProperty name="height" value="0.12095" units="cm"/>
    </inkml:brush>
  </inkml:definitions>
  <inkml:trace contextRef="#ctx0" brushRef="#br0">1 31 25587,'30'0'-4916,"31"-31"1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0F113-E551-054A-BDAA-671B61256E5C}"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0A8A7-FD59-0549-97E4-1154FA659BC6}" type="slidenum">
              <a:rPr lang="en-US" smtClean="0"/>
              <a:t>‹#›</a:t>
            </a:fld>
            <a:endParaRPr lang="en-US"/>
          </a:p>
        </p:txBody>
      </p:sp>
    </p:spTree>
    <p:extLst>
      <p:ext uri="{BB962C8B-B14F-4D97-AF65-F5344CB8AC3E}">
        <p14:creationId xmlns:p14="http://schemas.microsoft.com/office/powerpoint/2010/main" val="363754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University of Northern British Columbia is a small research institution.</a:t>
            </a:r>
            <a:r>
              <a:rPr lang="en-CA" baseline="0" dirty="0" smtClean="0"/>
              <a:t> With approximately 3500 undergraduate students and 500 graduate students. We were recently rated #1 in our class in Canada by McLeans magazine (small undergraduate institutions). </a:t>
            </a:r>
          </a:p>
          <a:p>
            <a:endParaRPr lang="en-CA" baseline="0" dirty="0" smtClean="0"/>
          </a:p>
          <a:p>
            <a:r>
              <a:rPr lang="en-CA" baseline="0" dirty="0" smtClean="0"/>
              <a:t>Copyright law and the copyright landscape in Canada has undergone some upheaval in Canada in the past 5 years. Many of you may be aware of these changes but I want to point out two major changes. The first was a major increase in fees charged by "Access Copyright." Access Copyright collected a per student fee from universities for a pseudo copyright clearance. Those fees were theoretically passed on to publishers and authors for the use of their work. In 2011, Access Copyright proposed a massive increase to its fees. The increase threatened already cash strapped universities with sudden annual bills in the 100s of thousands to millions of dollars depending on their size. It wasn't surprising, therefore, when the universities revolted and dropped Access Copyright in favour of clearing copyright on a case by case basis.</a:t>
            </a:r>
          </a:p>
          <a:p>
            <a:endParaRPr lang="en-CA" baseline="0" dirty="0" smtClean="0"/>
          </a:p>
          <a:p>
            <a:r>
              <a:rPr lang="en-CA" baseline="0" dirty="0" smtClean="0"/>
              <a:t>This was all to the good. Access Copyright created an environment that essentially allowed institutions to pay little attention to copyright on their campuses. The Access Copyright fiasco forced universities to examine their practices, licenses and educate their faculty and students. At UNBC we started a copyright clearance office out of the library. Today this position continues to operate at UNBC and we continue educating our community.</a:t>
            </a:r>
            <a:endParaRPr lang="en-US" dirty="0"/>
          </a:p>
        </p:txBody>
      </p:sp>
      <p:sp>
        <p:nvSpPr>
          <p:cNvPr id="4" name="Slide Number Placeholder 3"/>
          <p:cNvSpPr>
            <a:spLocks noGrp="1"/>
          </p:cNvSpPr>
          <p:nvPr>
            <p:ph type="sldNum" sz="quarter" idx="10"/>
          </p:nvPr>
        </p:nvSpPr>
        <p:spPr/>
        <p:txBody>
          <a:bodyPr/>
          <a:lstStyle/>
          <a:p>
            <a:fld id="{D5D0A8A7-FD59-0549-97E4-1154FA659BC6}" type="slidenum">
              <a:rPr lang="en-US" smtClean="0"/>
              <a:t>1</a:t>
            </a:fld>
            <a:endParaRPr lang="en-US"/>
          </a:p>
        </p:txBody>
      </p:sp>
    </p:spTree>
    <p:extLst>
      <p:ext uri="{BB962C8B-B14F-4D97-AF65-F5344CB8AC3E}">
        <p14:creationId xmlns:p14="http://schemas.microsoft.com/office/powerpoint/2010/main" val="1216717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47968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43866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59454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61836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2870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7451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83769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40670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36647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17129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That office essentially consists of a single full-time</a:t>
            </a:r>
            <a:r>
              <a:rPr lang="en-CA" baseline="0" dirty="0" smtClean="0"/>
              <a:t> staff member. Patrice Hall is excellent and really ought to be the one speaking today. But it's the start of the term and she is still attending to last minute clearances for course materials.</a:t>
            </a:r>
          </a:p>
          <a:p>
            <a:endParaRPr lang="en-CA" baseline="0" dirty="0" smtClean="0"/>
          </a:p>
          <a:p>
            <a:r>
              <a:rPr lang="en-CA" baseline="0" dirty="0" smtClean="0"/>
              <a:t>Patrice's thorough understanding of copyright and the academy makes her a very valuable asset. She also backs up our interlibrary loan officer. It's quite convenient that copyright clearance and ILL have opposite peak periods.</a:t>
            </a:r>
          </a:p>
          <a:p>
            <a:endParaRPr lang="en-CA" baseline="0" dirty="0" smtClean="0"/>
          </a:p>
          <a:p>
            <a:r>
              <a:rPr lang="en-CA" baseline="0" dirty="0" smtClean="0"/>
              <a:t>At UNBC we do not operate under a philosophy of force. Patrice's office is open to all faculty and students but reading lists, theses and other copyright related works are not required to pass through her hands. We operate under a model of guidance. Which puts the onus on Patrice to get out and educate the community. We have found that when people understand copyright and are aware of services they will generally use those services.</a:t>
            </a:r>
          </a:p>
          <a:p>
            <a:endParaRPr lang="en-CA" baseline="0" dirty="0" smtClean="0"/>
          </a:p>
          <a:p>
            <a:r>
              <a:rPr lang="en-CA" baseline="0" dirty="0" smtClean="0"/>
              <a:t>Patrice does a number of things to educate our faculty – which I'll speak about today:</a:t>
            </a:r>
          </a:p>
          <a:p>
            <a:endParaRPr lang="en-CA" baseline="0" dirty="0" smtClean="0"/>
          </a:p>
          <a:p>
            <a:pPr marL="285750" indent="-285750">
              <a:buFont typeface="Arial" charset="0"/>
              <a:buChar char="•"/>
            </a:pPr>
            <a:r>
              <a:rPr lang="en-US" sz="1200" dirty="0" smtClean="0"/>
              <a:t>Gives </a:t>
            </a:r>
            <a:r>
              <a:rPr lang="en-US" sz="1200" i="1" dirty="0" smtClean="0"/>
              <a:t>Copyright in the Classroom</a:t>
            </a:r>
            <a:r>
              <a:rPr lang="en-US" sz="1200" dirty="0" smtClean="0"/>
              <a:t> information sessions</a:t>
            </a:r>
          </a:p>
          <a:p>
            <a:pPr marL="285750" indent="-285750">
              <a:buFont typeface="Arial" charset="0"/>
              <a:buChar char="•"/>
            </a:pPr>
            <a:r>
              <a:rPr lang="en-US" sz="1200" dirty="0" smtClean="0"/>
              <a:t>Offers copyright sessions for graduate students</a:t>
            </a:r>
          </a:p>
          <a:p>
            <a:pPr marL="285750" indent="-285750">
              <a:buFont typeface="Arial" charset="0"/>
              <a:buChar char="•"/>
            </a:pPr>
            <a:r>
              <a:rPr lang="en-US" sz="1200" dirty="0" smtClean="0"/>
              <a:t>Conducts Copyright Drop-in Clinics</a:t>
            </a:r>
          </a:p>
          <a:p>
            <a:pPr marL="285750" indent="-285750">
              <a:buFont typeface="Arial" charset="0"/>
              <a:buChar char="•"/>
            </a:pPr>
            <a:r>
              <a:rPr lang="en-US" sz="1200" dirty="0" smtClean="0"/>
              <a:t>Creates copyright FAQs for email distribution</a:t>
            </a:r>
            <a:endParaRPr lang="en-CA" sz="1200" dirty="0" smtClean="0"/>
          </a:p>
          <a:p>
            <a:pPr marL="285750" indent="-285750">
              <a:buFont typeface="Arial" charset="0"/>
              <a:buChar char="•"/>
            </a:pPr>
            <a:r>
              <a:rPr lang="en-CA" sz="1200" dirty="0" smtClean="0"/>
              <a:t>Proactively contacts</a:t>
            </a:r>
            <a:r>
              <a:rPr lang="en-CA" sz="1200" baseline="0" dirty="0" smtClean="0"/>
              <a:t> new</a:t>
            </a:r>
            <a:r>
              <a:rPr lang="en-CA" sz="1200" dirty="0" smtClean="0"/>
              <a:t> faculty and teaching faculty</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D5D0A8A7-FD59-0549-97E4-1154FA659BC6}" type="slidenum">
              <a:rPr lang="en-US" smtClean="0"/>
              <a:t>2</a:t>
            </a:fld>
            <a:endParaRPr lang="en-US"/>
          </a:p>
        </p:txBody>
      </p:sp>
    </p:spTree>
    <p:extLst>
      <p:ext uri="{BB962C8B-B14F-4D97-AF65-F5344CB8AC3E}">
        <p14:creationId xmlns:p14="http://schemas.microsoft.com/office/powerpoint/2010/main" val="1323281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12220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24974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854846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394564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867840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6969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696510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873929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056062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69292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When the</a:t>
            </a:r>
            <a:r>
              <a:rPr lang="en-CA" baseline="0" dirty="0" smtClean="0"/>
              <a:t> copyright office was first established we began holding "Copyright in the Classroom" sessions on a regular basis. These sessions are intended to give faculty a foundational understanding of copyright issues as they pertain to their teaching. The format is a traditional talking head lecture that last about an hour with opportunities for questions. </a:t>
            </a:r>
          </a:p>
          <a:p>
            <a:endParaRPr lang="en-CA" baseline="0" dirty="0" smtClean="0"/>
          </a:p>
          <a:p>
            <a:r>
              <a:rPr lang="en-CA" baseline="0" dirty="0" smtClean="0"/>
              <a:t>We offer these sessions less frequently today. At the start these were standing room only lectures. Now that these have been run for several years attendance has dropped off. We believe, however, this is a result of saturation – our faculty largely understand the issues. Or at least understand whom to contact about the issues.</a:t>
            </a:r>
          </a:p>
          <a:p>
            <a:endParaRPr lang="en-CA" baseline="0" dirty="0"/>
          </a:p>
        </p:txBody>
      </p:sp>
      <p:sp>
        <p:nvSpPr>
          <p:cNvPr id="4" name="Slide Number Placeholder 3"/>
          <p:cNvSpPr>
            <a:spLocks noGrp="1"/>
          </p:cNvSpPr>
          <p:nvPr>
            <p:ph type="sldNum" sz="quarter" idx="10"/>
          </p:nvPr>
        </p:nvSpPr>
        <p:spPr/>
        <p:txBody>
          <a:bodyPr/>
          <a:lstStyle/>
          <a:p>
            <a:fld id="{D5D0A8A7-FD59-0549-97E4-1154FA659BC6}" type="slidenum">
              <a:rPr lang="en-US" smtClean="0"/>
              <a:t>3</a:t>
            </a:fld>
            <a:endParaRPr lang="en-US"/>
          </a:p>
        </p:txBody>
      </p:sp>
    </p:spTree>
    <p:extLst>
      <p:ext uri="{BB962C8B-B14F-4D97-AF65-F5344CB8AC3E}">
        <p14:creationId xmlns:p14="http://schemas.microsoft.com/office/powerpoint/2010/main" val="314653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934733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14479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This growing understanding is evidenced by the increasing number of copyright reviews each year. Because reading lists and course materials are not vetted on a mandatory basis it is encouraging to see continual growth in the use of the copyright office. The experience is not so painful that the office is avoided.</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Identifying alternatives</a:t>
            </a:r>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Reviewing reading lists</a:t>
            </a:r>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Consulting</a:t>
            </a:r>
          </a:p>
          <a:p>
            <a:endParaRPr lang="en-US" dirty="0"/>
          </a:p>
        </p:txBody>
      </p:sp>
      <p:sp>
        <p:nvSpPr>
          <p:cNvPr id="4" name="Slide Number Placeholder 3"/>
          <p:cNvSpPr>
            <a:spLocks noGrp="1"/>
          </p:cNvSpPr>
          <p:nvPr>
            <p:ph type="sldNum" sz="quarter" idx="10"/>
          </p:nvPr>
        </p:nvSpPr>
        <p:spPr/>
        <p:txBody>
          <a:bodyPr/>
          <a:lstStyle/>
          <a:p>
            <a:fld id="{D5D0A8A7-FD59-0549-97E4-1154FA659BC6}" type="slidenum">
              <a:rPr lang="en-US" smtClean="0"/>
              <a:t>4</a:t>
            </a:fld>
            <a:endParaRPr lang="en-US"/>
          </a:p>
        </p:txBody>
      </p:sp>
    </p:spTree>
    <p:extLst>
      <p:ext uri="{BB962C8B-B14F-4D97-AF65-F5344CB8AC3E}">
        <p14:creationId xmlns:p14="http://schemas.microsoft.com/office/powerpoint/2010/main" val="1932083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Drop-in</a:t>
            </a:r>
            <a:r>
              <a:rPr lang="en-US" baseline="0" dirty="0" smtClean="0"/>
              <a:t> clinics are offered weekly throughout the term, except during exam periods, and generally have 1-2 participants with the occasional no-show. However, the invitation and marketing of the clinics are still a great way to get people thinking about copyright. Patrice generally sees a rise in questions from faculty shortly after the announcement goes out.</a:t>
            </a:r>
          </a:p>
          <a:p>
            <a:endParaRPr lang="en-US" baseline="0" dirty="0" smtClean="0"/>
          </a:p>
          <a:p>
            <a:r>
              <a:rPr lang="en-US" baseline="0" dirty="0" smtClean="0"/>
              <a:t>Drop in clinics are opportunities for solutions not speeches. Users come equipped with questions and Patrice works through those questions one on one with them. Users may bring their reading lists, working thesis or other project and Patrice reviews it with them.</a:t>
            </a:r>
          </a:p>
          <a:p>
            <a:endParaRPr lang="en-US" baseline="0" dirty="0" smtClean="0"/>
          </a:p>
          <a:p>
            <a:r>
              <a:rPr lang="en-US" baseline="0" dirty="0" smtClean="0"/>
              <a:t>Brochures are often handed out here and users are made aware of self-serve options such as the website, the </a:t>
            </a:r>
            <a:r>
              <a:rPr lang="en-CA" baseline="0" dirty="0" smtClean="0"/>
              <a:t>UNBC </a:t>
            </a:r>
            <a:r>
              <a:rPr lang="en-US" baseline="0" dirty="0" smtClean="0"/>
              <a:t>Fair Dealing Guidelines, the 6 point Fair Dealing test, instructions for creating </a:t>
            </a:r>
            <a:r>
              <a:rPr lang="en-US" baseline="0" dirty="0" err="1" smtClean="0"/>
              <a:t>permalinks</a:t>
            </a:r>
            <a:r>
              <a:rPr lang="en-US" baseline="0" dirty="0" smtClean="0"/>
              <a:t>, etc. </a:t>
            </a:r>
            <a:endParaRPr lang="en-US" dirty="0"/>
          </a:p>
        </p:txBody>
      </p:sp>
      <p:sp>
        <p:nvSpPr>
          <p:cNvPr id="4" name="Slide Number Placeholder 3"/>
          <p:cNvSpPr>
            <a:spLocks noGrp="1"/>
          </p:cNvSpPr>
          <p:nvPr>
            <p:ph type="sldNum" sz="quarter" idx="10"/>
          </p:nvPr>
        </p:nvSpPr>
        <p:spPr/>
        <p:txBody>
          <a:bodyPr/>
          <a:lstStyle/>
          <a:p>
            <a:fld id="{D5D0A8A7-FD59-0549-97E4-1154FA659BC6}" type="slidenum">
              <a:rPr lang="en-US" smtClean="0"/>
              <a:t>5</a:t>
            </a:fld>
            <a:endParaRPr lang="en-US"/>
          </a:p>
        </p:txBody>
      </p:sp>
    </p:spTree>
    <p:extLst>
      <p:ext uri="{BB962C8B-B14F-4D97-AF65-F5344CB8AC3E}">
        <p14:creationId xmlns:p14="http://schemas.microsoft.com/office/powerpoint/2010/main" val="480195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Graduate Student Copyright Education</a:t>
            </a:r>
            <a:endParaRPr lang="en-CA" dirty="0" smtClean="0"/>
          </a:p>
          <a:p>
            <a:endParaRPr lang="en-CA" dirty="0" smtClean="0"/>
          </a:p>
          <a:p>
            <a:r>
              <a:rPr lang="en-US" dirty="0" smtClean="0"/>
              <a:t>These sessions are offered</a:t>
            </a:r>
            <a:r>
              <a:rPr lang="en-US" baseline="0" dirty="0" smtClean="0"/>
              <a:t> regularly and are tailored for graduate students. The last thing any one wants is a poor grad student freaking out because they have not obtained the proper copyright permissions and they are about to defend their thesis. Most graduate schools will not publish a thesis if students can't produce clearances for third party work.</a:t>
            </a:r>
            <a:endParaRPr lang="en-CA" baseline="0" dirty="0" smtClean="0"/>
          </a:p>
          <a:p>
            <a:endParaRPr lang="en-CA" baseline="0" dirty="0" smtClean="0"/>
          </a:p>
          <a:p>
            <a:r>
              <a:rPr lang="en-US" baseline="0" dirty="0" smtClean="0"/>
              <a:t>Patrice advertises these sessions on the main UNBC </a:t>
            </a:r>
            <a:r>
              <a:rPr lang="en-CA" baseline="0" dirty="0" smtClean="0"/>
              <a:t>events </a:t>
            </a:r>
            <a:r>
              <a:rPr lang="en-US" baseline="0" dirty="0" smtClean="0"/>
              <a:t>website</a:t>
            </a:r>
            <a:r>
              <a:rPr lang="en-CA" baseline="0" dirty="0" smtClean="0"/>
              <a:t> and works with our Graduate Programs to get the word out.</a:t>
            </a:r>
            <a:endParaRPr lang="en-US" dirty="0"/>
          </a:p>
        </p:txBody>
      </p:sp>
      <p:sp>
        <p:nvSpPr>
          <p:cNvPr id="4" name="Slide Number Placeholder 3"/>
          <p:cNvSpPr>
            <a:spLocks noGrp="1"/>
          </p:cNvSpPr>
          <p:nvPr>
            <p:ph type="sldNum" sz="quarter" idx="10"/>
          </p:nvPr>
        </p:nvSpPr>
        <p:spPr/>
        <p:txBody>
          <a:bodyPr/>
          <a:lstStyle/>
          <a:p>
            <a:fld id="{D5D0A8A7-FD59-0549-97E4-1154FA659BC6}" type="slidenum">
              <a:rPr lang="en-US" smtClean="0"/>
              <a:t>6</a:t>
            </a:fld>
            <a:endParaRPr lang="en-US"/>
          </a:p>
        </p:txBody>
      </p:sp>
    </p:spTree>
    <p:extLst>
      <p:ext uri="{BB962C8B-B14F-4D97-AF65-F5344CB8AC3E}">
        <p14:creationId xmlns:p14="http://schemas.microsoft.com/office/powerpoint/2010/main" val="426393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General Email Education – Proactive</a:t>
            </a:r>
          </a:p>
          <a:p>
            <a:endParaRPr lang="en-CA" dirty="0" smtClean="0"/>
          </a:p>
          <a:p>
            <a:r>
              <a:rPr lang="en-CA" dirty="0" smtClean="0"/>
              <a:t>Because</a:t>
            </a:r>
            <a:r>
              <a:rPr lang="en-CA" baseline="0" dirty="0" smtClean="0"/>
              <a:t> we know that we'll never catch everyone with our Drop-in clinics and sessions Patrice takes advantage of campus mailing lists. The trick here is to find the Goldilocks zone – not too many emails and not too few.</a:t>
            </a:r>
            <a:endParaRPr lang="en-CA" dirty="0" smtClean="0"/>
          </a:p>
          <a:p>
            <a:endParaRPr lang="en-CA" dirty="0" smtClean="0"/>
          </a:p>
          <a:p>
            <a:r>
              <a:rPr lang="en-CA" dirty="0" smtClean="0"/>
              <a:t>The FAQs</a:t>
            </a:r>
            <a:r>
              <a:rPr lang="en-US" baseline="0" dirty="0" smtClean="0"/>
              <a:t> generally answer timely questions or questions she has been seeing repeatedly. She always attaches UNBC's "Fair Dealing" guidelines to these emails. </a:t>
            </a:r>
          </a:p>
          <a:p>
            <a:endParaRPr lang="en-CA" baseline="0" dirty="0" smtClean="0"/>
          </a:p>
          <a:p>
            <a:r>
              <a:rPr lang="en-CA" baseline="0" dirty="0" smtClean="0"/>
              <a:t>Patrice notes however that:</a:t>
            </a:r>
            <a:endParaRPr lang="en-US" baseline="0" dirty="0" smtClean="0"/>
          </a:p>
          <a:p>
            <a:r>
              <a:rPr lang="en-US" baseline="0" dirty="0" smtClean="0"/>
              <a:t>"It is better to reach out personally to individuals when the opportunity presents itself."</a:t>
            </a:r>
            <a:endParaRPr lang="en-US" dirty="0"/>
          </a:p>
        </p:txBody>
      </p:sp>
      <p:sp>
        <p:nvSpPr>
          <p:cNvPr id="4" name="Slide Number Placeholder 3"/>
          <p:cNvSpPr>
            <a:spLocks noGrp="1"/>
          </p:cNvSpPr>
          <p:nvPr>
            <p:ph type="sldNum" sz="quarter" idx="10"/>
          </p:nvPr>
        </p:nvSpPr>
        <p:spPr/>
        <p:txBody>
          <a:bodyPr/>
          <a:lstStyle/>
          <a:p>
            <a:fld id="{D5D0A8A7-FD59-0549-97E4-1154FA659BC6}" type="slidenum">
              <a:rPr lang="en-US" smtClean="0"/>
              <a:t>7</a:t>
            </a:fld>
            <a:endParaRPr lang="en-US"/>
          </a:p>
        </p:txBody>
      </p:sp>
    </p:spTree>
    <p:extLst>
      <p:ext uri="{BB962C8B-B14F-4D97-AF65-F5344CB8AC3E}">
        <p14:creationId xmlns:p14="http://schemas.microsoft.com/office/powerpoint/2010/main" val="1876548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a:t>
            </a:r>
            <a:r>
              <a:rPr lang="en-CA" baseline="0" dirty="0" smtClean="0"/>
              <a:t> have two interesting proactive helps for reaching out to faculty.</a:t>
            </a:r>
          </a:p>
          <a:p>
            <a:endParaRPr lang="en-CA" baseline="0" dirty="0" smtClean="0"/>
          </a:p>
          <a:p>
            <a:r>
              <a:rPr lang="en-CA" baseline="0" dirty="0" smtClean="0"/>
              <a:t>1st as new faculty are hired at UNBC Patrice gets an automated email informing her of their arrival. This allows Patrice to contact them personally to discuss the services of the copyright office. Your IT departments could easily set this up for you. We circumvent IT by simply running a nightly report against our library system. When a new faculty member receives a library account they are added to the list for the next day's email. Emails go out only when there are new faculty.</a:t>
            </a:r>
          </a:p>
          <a:p>
            <a:endParaRPr lang="en-CA" baseline="0" dirty="0" smtClean="0"/>
          </a:p>
          <a:p>
            <a:r>
              <a:rPr lang="en-CA" baseline="0" dirty="0" smtClean="0"/>
              <a:t>2nd Patrice gets a spreadsheet several weeks before the start of each term outlining each teaching faculty and the courses being taught. This allows her to create custom email messages with Word's mail merge aimed specifically at teaching faculty. </a:t>
            </a:r>
          </a:p>
          <a:p>
            <a:endParaRPr lang="en-CA" baseline="0" dirty="0" smtClean="0"/>
          </a:p>
          <a:p>
            <a:r>
              <a:rPr lang="en-CA" baseline="0" dirty="0" smtClean="0"/>
              <a:t>Hello professor X</a:t>
            </a:r>
          </a:p>
          <a:p>
            <a:endParaRPr lang="en-CA" baseline="0" dirty="0" smtClean="0"/>
          </a:p>
          <a:p>
            <a:r>
              <a:rPr lang="en-CA" baseline="0" dirty="0" smtClean="0"/>
              <a:t>I see that you are teaching CHEM 250 and Political Science 100 this semester. The copyright office is here to help with the preparation of your courses. Attached you'll find the library fair dealings guidelines. Services we offer: reading list reviews, etc etc.</a:t>
            </a:r>
          </a:p>
        </p:txBody>
      </p:sp>
      <p:sp>
        <p:nvSpPr>
          <p:cNvPr id="4" name="Slide Number Placeholder 3"/>
          <p:cNvSpPr>
            <a:spLocks noGrp="1"/>
          </p:cNvSpPr>
          <p:nvPr>
            <p:ph type="sldNum" sz="quarter" idx="10"/>
          </p:nvPr>
        </p:nvSpPr>
        <p:spPr/>
        <p:txBody>
          <a:bodyPr/>
          <a:lstStyle/>
          <a:p>
            <a:fld id="{D5D0A8A7-FD59-0549-97E4-1154FA659BC6}" type="slidenum">
              <a:rPr lang="en-US" smtClean="0"/>
              <a:t>8</a:t>
            </a:fld>
            <a:endParaRPr lang="en-US"/>
          </a:p>
        </p:txBody>
      </p:sp>
    </p:spTree>
    <p:extLst>
      <p:ext uri="{BB962C8B-B14F-4D97-AF65-F5344CB8AC3E}">
        <p14:creationId xmlns:p14="http://schemas.microsoft.com/office/powerpoint/2010/main" val="1801161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Successful</a:t>
            </a:r>
            <a:r>
              <a:rPr lang="en-CA" baseline="0" dirty="0" smtClean="0"/>
              <a:t> Education in copyright requires:</a:t>
            </a:r>
          </a:p>
          <a:p>
            <a:endParaRPr lang="en-CA" baseline="0" dirty="0" smtClean="0"/>
          </a:p>
          <a:p>
            <a:pPr marL="171450" indent="-171450">
              <a:buFont typeface="Arial" charset="0"/>
              <a:buChar char="•"/>
            </a:pPr>
            <a:r>
              <a:rPr lang="en-CA" baseline="0" dirty="0" smtClean="0"/>
              <a:t>Dedicated professional staff</a:t>
            </a:r>
          </a:p>
          <a:p>
            <a:pPr marL="171450" indent="-171450">
              <a:buFont typeface="Arial" charset="0"/>
              <a:buChar char="•"/>
            </a:pPr>
            <a:r>
              <a:rPr lang="en-CA" baseline="0" dirty="0" smtClean="0"/>
              <a:t>Proactively working with the community</a:t>
            </a:r>
          </a:p>
          <a:p>
            <a:pPr marL="171450" indent="-171450">
              <a:buFont typeface="Arial" charset="0"/>
              <a:buChar char="•"/>
            </a:pPr>
            <a:r>
              <a:rPr lang="en-CA" baseline="0" dirty="0" smtClean="0"/>
              <a:t>Leveraging technical systems (email, Library systems) to get the information you need</a:t>
            </a:r>
          </a:p>
          <a:p>
            <a:pPr marL="0" indent="0">
              <a:buFont typeface="Arial" charset="0"/>
              <a:buNone/>
            </a:pPr>
            <a:endParaRPr lang="en-CA" baseline="0" dirty="0" smtClean="0"/>
          </a:p>
          <a:p>
            <a:pPr marL="0" indent="0">
              <a:buFont typeface="Arial" charset="0"/>
              <a:buNone/>
            </a:pPr>
            <a:r>
              <a:rPr lang="en-CA" baseline="0" dirty="0" smtClean="0"/>
              <a:t>As a small institution we can't afford to institute mandatory reading list screenings or courseware vetting. We must rely on an educated faculty willing to comply with copyright principles.</a:t>
            </a:r>
          </a:p>
          <a:p>
            <a:pPr marL="171450" indent="-171450">
              <a:buFont typeface="Arial" charset="0"/>
              <a:buChar char="•"/>
            </a:pPr>
            <a:r>
              <a:rPr lang="en-CA" baseline="0" dirty="0" smtClean="0"/>
              <a:t>Teaching correct principles and allowing the community to govern themselves</a:t>
            </a:r>
            <a:endParaRPr lang="en-US" dirty="0"/>
          </a:p>
        </p:txBody>
      </p:sp>
      <p:sp>
        <p:nvSpPr>
          <p:cNvPr id="4" name="Slide Number Placeholder 3"/>
          <p:cNvSpPr>
            <a:spLocks noGrp="1"/>
          </p:cNvSpPr>
          <p:nvPr>
            <p:ph type="sldNum" sz="quarter" idx="10"/>
          </p:nvPr>
        </p:nvSpPr>
        <p:spPr/>
        <p:txBody>
          <a:bodyPr/>
          <a:lstStyle/>
          <a:p>
            <a:fld id="{D5D0A8A7-FD59-0549-97E4-1154FA659BC6}" type="slidenum">
              <a:rPr lang="en-US" smtClean="0"/>
              <a:t>9</a:t>
            </a:fld>
            <a:endParaRPr lang="en-US"/>
          </a:p>
        </p:txBody>
      </p:sp>
    </p:spTree>
    <p:extLst>
      <p:ext uri="{BB962C8B-B14F-4D97-AF65-F5344CB8AC3E}">
        <p14:creationId xmlns:p14="http://schemas.microsoft.com/office/powerpoint/2010/main" val="1085939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447475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073667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931305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aption">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426000" y="5644967"/>
            <a:ext cx="7998400" cy="798399"/>
          </a:xfrm>
          <a:prstGeom prst="rect">
            <a:avLst/>
          </a:prstGeom>
        </p:spPr>
        <p:txBody>
          <a:bodyPr lIns="91425" tIns="91425" rIns="91425" bIns="91425" anchor="ctr" anchorCtr="0"/>
          <a:lstStyle>
            <a:lvl1pPr lvl="0">
              <a:lnSpc>
                <a:spcPct val="100000"/>
              </a:lnSpc>
              <a:spcBef>
                <a:spcPts val="0"/>
              </a:spcBef>
              <a:spcAft>
                <a:spcPts val="0"/>
              </a:spcAft>
              <a:buFont typeface="Roboto Slab"/>
              <a:buNone/>
              <a:defRPr>
                <a:latin typeface="Roboto Slab"/>
                <a:ea typeface="Roboto Slab"/>
                <a:cs typeface="Roboto Slab"/>
                <a:sym typeface="Roboto Slab"/>
              </a:defRPr>
            </a:lvl1pPr>
          </a:lstStyle>
          <a:p>
            <a:endParaRPr/>
          </a:p>
        </p:txBody>
      </p:sp>
      <p:sp>
        <p:nvSpPr>
          <p:cNvPr id="51" name="Shape 51"/>
          <p:cNvSpPr txBox="1">
            <a:spLocks noGrp="1"/>
          </p:cNvSpPr>
          <p:nvPr>
            <p:ph type="sldNum" idx="12"/>
          </p:nvPr>
        </p:nvSpPr>
        <p:spPr>
          <a:xfrm>
            <a:off x="11296610" y="6217621"/>
            <a:ext cx="731599"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52353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2"/>
        <p:cNvGrpSpPr/>
        <p:nvPr/>
      </p:nvGrpSpPr>
      <p:grpSpPr>
        <a:xfrm>
          <a:off x="0" y="0"/>
          <a:ext cx="0" cy="0"/>
          <a:chOff x="0" y="0"/>
          <a:chExt cx="0" cy="0"/>
        </a:xfrm>
      </p:grpSpPr>
      <p:sp>
        <p:nvSpPr>
          <p:cNvPr id="43" name="Shape 43"/>
          <p:cNvSpPr/>
          <p:nvPr/>
        </p:nvSpPr>
        <p:spPr>
          <a:xfrm>
            <a:off x="6096000" y="-100"/>
            <a:ext cx="6096000" cy="6857999"/>
          </a:xfrm>
          <a:prstGeom prst="rect">
            <a:avLst/>
          </a:prstGeom>
          <a:solidFill>
            <a:schemeClr val="dk2"/>
          </a:solidFill>
          <a:ln>
            <a:noFill/>
          </a:ln>
        </p:spPr>
        <p:txBody>
          <a:bodyPr lIns="121900" tIns="121900" rIns="121900" bIns="121900" anchor="ctr" anchorCtr="0">
            <a:noAutofit/>
          </a:bodyPr>
          <a:lstStyle/>
          <a:p>
            <a:pPr lvl="0">
              <a:spcBef>
                <a:spcPts val="0"/>
              </a:spcBef>
              <a:buNone/>
            </a:pPr>
            <a:endParaRPr sz="2400"/>
          </a:p>
        </p:txBody>
      </p:sp>
      <p:cxnSp>
        <p:nvCxnSpPr>
          <p:cNvPr id="44" name="Shape 44"/>
          <p:cNvCxnSpPr/>
          <p:nvPr/>
        </p:nvCxnSpPr>
        <p:spPr>
          <a:xfrm>
            <a:off x="6706234" y="5994004"/>
            <a:ext cx="721199" cy="0"/>
          </a:xfrm>
          <a:prstGeom prst="straightConnector1">
            <a:avLst/>
          </a:prstGeom>
          <a:noFill/>
          <a:ln w="38100" cap="flat" cmpd="sng">
            <a:solidFill>
              <a:schemeClr val="accent5"/>
            </a:solidFill>
            <a:prstDash val="solid"/>
            <a:round/>
            <a:headEnd type="none" w="med" len="med"/>
            <a:tailEnd type="none" w="med" len="med"/>
          </a:ln>
        </p:spPr>
      </p:cxnSp>
      <p:sp>
        <p:nvSpPr>
          <p:cNvPr id="45" name="Shape 45"/>
          <p:cNvSpPr txBox="1">
            <a:spLocks noGrp="1"/>
          </p:cNvSpPr>
          <p:nvPr>
            <p:ph type="title"/>
          </p:nvPr>
        </p:nvSpPr>
        <p:spPr>
          <a:xfrm>
            <a:off x="354001" y="1612101"/>
            <a:ext cx="5393599" cy="2008399"/>
          </a:xfrm>
          <a:prstGeom prst="rect">
            <a:avLst/>
          </a:prstGeom>
        </p:spPr>
        <p:txBody>
          <a:bodyPr lIns="91425" tIns="91425" rIns="91425" bIns="91425" anchor="b" anchorCtr="0"/>
          <a:lstStyle>
            <a:lvl1pPr lvl="0" algn="ctr">
              <a:spcBef>
                <a:spcPts val="0"/>
              </a:spcBef>
              <a:buSzPct val="100000"/>
              <a:defRPr sz="5067"/>
            </a:lvl1pPr>
            <a:lvl2pPr lvl="1" algn="ctr">
              <a:spcBef>
                <a:spcPts val="0"/>
              </a:spcBef>
              <a:buSzPct val="100000"/>
              <a:defRPr sz="5067"/>
            </a:lvl2pPr>
            <a:lvl3pPr lvl="2" algn="ctr">
              <a:spcBef>
                <a:spcPts val="0"/>
              </a:spcBef>
              <a:buSzPct val="100000"/>
              <a:defRPr sz="5067"/>
            </a:lvl3pPr>
            <a:lvl4pPr lvl="3" algn="ctr">
              <a:spcBef>
                <a:spcPts val="0"/>
              </a:spcBef>
              <a:buSzPct val="100000"/>
              <a:defRPr sz="5067"/>
            </a:lvl4pPr>
            <a:lvl5pPr lvl="4" algn="ctr">
              <a:spcBef>
                <a:spcPts val="0"/>
              </a:spcBef>
              <a:buSzPct val="100000"/>
              <a:defRPr sz="5067"/>
            </a:lvl5pPr>
            <a:lvl6pPr lvl="5" algn="ctr">
              <a:spcBef>
                <a:spcPts val="0"/>
              </a:spcBef>
              <a:buSzPct val="100000"/>
              <a:defRPr sz="5067"/>
            </a:lvl6pPr>
            <a:lvl7pPr lvl="6" algn="ctr">
              <a:spcBef>
                <a:spcPts val="0"/>
              </a:spcBef>
              <a:buSzPct val="100000"/>
              <a:defRPr sz="5067"/>
            </a:lvl7pPr>
            <a:lvl8pPr lvl="7" algn="ctr">
              <a:spcBef>
                <a:spcPts val="0"/>
              </a:spcBef>
              <a:buSzPct val="100000"/>
              <a:defRPr sz="5067"/>
            </a:lvl8pPr>
            <a:lvl9pPr lvl="8" algn="ctr">
              <a:spcBef>
                <a:spcPts val="0"/>
              </a:spcBef>
              <a:buSzPct val="100000"/>
              <a:defRPr sz="5067"/>
            </a:lvl9pPr>
          </a:lstStyle>
          <a:p>
            <a:endParaRPr/>
          </a:p>
        </p:txBody>
      </p:sp>
      <p:sp>
        <p:nvSpPr>
          <p:cNvPr id="46" name="Shape 46"/>
          <p:cNvSpPr txBox="1">
            <a:spLocks noGrp="1"/>
          </p:cNvSpPr>
          <p:nvPr>
            <p:ph type="subTitle" idx="1"/>
          </p:nvPr>
        </p:nvSpPr>
        <p:spPr>
          <a:xfrm>
            <a:off x="354001" y="3692000"/>
            <a:ext cx="5393599" cy="1794000"/>
          </a:xfrm>
          <a:prstGeom prst="rect">
            <a:avLst/>
          </a:prstGeom>
        </p:spPr>
        <p:txBody>
          <a:bodyPr lIns="91425" tIns="91425" rIns="91425" bIns="91425" anchor="t" anchorCtr="0"/>
          <a:lstStyle>
            <a:lvl1pPr lvl="0" algn="ctr">
              <a:lnSpc>
                <a:spcPct val="100000"/>
              </a:lnSpc>
              <a:spcBef>
                <a:spcPts val="0"/>
              </a:spcBef>
              <a:spcAft>
                <a:spcPts val="0"/>
              </a:spcAft>
              <a:buClr>
                <a:schemeClr val="accent5"/>
              </a:buClr>
              <a:buSzPct val="100000"/>
              <a:buNone/>
              <a:defRPr sz="2800">
                <a:solidFill>
                  <a:schemeClr val="accent5"/>
                </a:solidFill>
              </a:defRPr>
            </a:lvl1pPr>
            <a:lvl2pPr lvl="1" algn="ctr">
              <a:lnSpc>
                <a:spcPct val="100000"/>
              </a:lnSpc>
              <a:spcBef>
                <a:spcPts val="0"/>
              </a:spcBef>
              <a:spcAft>
                <a:spcPts val="0"/>
              </a:spcAft>
              <a:buClr>
                <a:schemeClr val="accent5"/>
              </a:buClr>
              <a:buSzPct val="100000"/>
              <a:buNone/>
              <a:defRPr sz="2800">
                <a:solidFill>
                  <a:schemeClr val="accent5"/>
                </a:solidFill>
              </a:defRPr>
            </a:lvl2pPr>
            <a:lvl3pPr lvl="2" algn="ctr">
              <a:lnSpc>
                <a:spcPct val="100000"/>
              </a:lnSpc>
              <a:spcBef>
                <a:spcPts val="0"/>
              </a:spcBef>
              <a:spcAft>
                <a:spcPts val="0"/>
              </a:spcAft>
              <a:buClr>
                <a:schemeClr val="accent5"/>
              </a:buClr>
              <a:buSzPct val="100000"/>
              <a:buNone/>
              <a:defRPr sz="2800">
                <a:solidFill>
                  <a:schemeClr val="accent5"/>
                </a:solidFill>
              </a:defRPr>
            </a:lvl3pPr>
            <a:lvl4pPr lvl="3" algn="ctr">
              <a:lnSpc>
                <a:spcPct val="100000"/>
              </a:lnSpc>
              <a:spcBef>
                <a:spcPts val="0"/>
              </a:spcBef>
              <a:spcAft>
                <a:spcPts val="0"/>
              </a:spcAft>
              <a:buClr>
                <a:schemeClr val="accent5"/>
              </a:buClr>
              <a:buSzPct val="100000"/>
              <a:buNone/>
              <a:defRPr sz="2800">
                <a:solidFill>
                  <a:schemeClr val="accent5"/>
                </a:solidFill>
              </a:defRPr>
            </a:lvl4pPr>
            <a:lvl5pPr lvl="4" algn="ctr">
              <a:lnSpc>
                <a:spcPct val="100000"/>
              </a:lnSpc>
              <a:spcBef>
                <a:spcPts val="0"/>
              </a:spcBef>
              <a:spcAft>
                <a:spcPts val="0"/>
              </a:spcAft>
              <a:buClr>
                <a:schemeClr val="accent5"/>
              </a:buClr>
              <a:buSzPct val="100000"/>
              <a:buNone/>
              <a:defRPr sz="2800">
                <a:solidFill>
                  <a:schemeClr val="accent5"/>
                </a:solidFill>
              </a:defRPr>
            </a:lvl5pPr>
            <a:lvl6pPr lvl="5" algn="ctr">
              <a:lnSpc>
                <a:spcPct val="100000"/>
              </a:lnSpc>
              <a:spcBef>
                <a:spcPts val="0"/>
              </a:spcBef>
              <a:spcAft>
                <a:spcPts val="0"/>
              </a:spcAft>
              <a:buClr>
                <a:schemeClr val="accent5"/>
              </a:buClr>
              <a:buSzPct val="100000"/>
              <a:buNone/>
              <a:defRPr sz="2800">
                <a:solidFill>
                  <a:schemeClr val="accent5"/>
                </a:solidFill>
              </a:defRPr>
            </a:lvl6pPr>
            <a:lvl7pPr lvl="6" algn="ctr">
              <a:lnSpc>
                <a:spcPct val="100000"/>
              </a:lnSpc>
              <a:spcBef>
                <a:spcPts val="0"/>
              </a:spcBef>
              <a:spcAft>
                <a:spcPts val="0"/>
              </a:spcAft>
              <a:buClr>
                <a:schemeClr val="accent5"/>
              </a:buClr>
              <a:buSzPct val="100000"/>
              <a:buNone/>
              <a:defRPr sz="2800">
                <a:solidFill>
                  <a:schemeClr val="accent5"/>
                </a:solidFill>
              </a:defRPr>
            </a:lvl7pPr>
            <a:lvl8pPr lvl="7" algn="ctr">
              <a:lnSpc>
                <a:spcPct val="100000"/>
              </a:lnSpc>
              <a:spcBef>
                <a:spcPts val="0"/>
              </a:spcBef>
              <a:spcAft>
                <a:spcPts val="0"/>
              </a:spcAft>
              <a:buClr>
                <a:schemeClr val="accent5"/>
              </a:buClr>
              <a:buSzPct val="100000"/>
              <a:buNone/>
              <a:defRPr sz="2800">
                <a:solidFill>
                  <a:schemeClr val="accent5"/>
                </a:solidFill>
              </a:defRPr>
            </a:lvl8pPr>
            <a:lvl9pPr lvl="8" algn="ctr">
              <a:lnSpc>
                <a:spcPct val="100000"/>
              </a:lnSpc>
              <a:spcBef>
                <a:spcPts val="0"/>
              </a:spcBef>
              <a:spcAft>
                <a:spcPts val="0"/>
              </a:spcAft>
              <a:buClr>
                <a:schemeClr val="accent5"/>
              </a:buClr>
              <a:buSzPct val="100000"/>
              <a:buNone/>
              <a:defRPr sz="2800">
                <a:solidFill>
                  <a:schemeClr val="accent5"/>
                </a:solidFill>
              </a:defRPr>
            </a:lvl9pPr>
          </a:lstStyle>
          <a:p>
            <a:endParaRPr/>
          </a:p>
        </p:txBody>
      </p:sp>
      <p:sp>
        <p:nvSpPr>
          <p:cNvPr id="47" name="Shape 47"/>
          <p:cNvSpPr txBox="1">
            <a:spLocks noGrp="1"/>
          </p:cNvSpPr>
          <p:nvPr>
            <p:ph type="body" idx="2"/>
          </p:nvPr>
        </p:nvSpPr>
        <p:spPr>
          <a:xfrm>
            <a:off x="6586000" y="965601"/>
            <a:ext cx="5116000" cy="4926799"/>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sldNum" idx="12"/>
          </p:nvPr>
        </p:nvSpPr>
        <p:spPr>
          <a:xfrm>
            <a:off x="11296610" y="6217621"/>
            <a:ext cx="731599"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015976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cxnSp>
        <p:nvCxnSpPr>
          <p:cNvPr id="21" name="Shape 21"/>
          <p:cNvCxnSpPr/>
          <p:nvPr/>
        </p:nvCxnSpPr>
        <p:spPr>
          <a:xfrm>
            <a:off x="656750" y="1680377"/>
            <a:ext cx="566399" cy="0"/>
          </a:xfrm>
          <a:prstGeom prst="straightConnector1">
            <a:avLst/>
          </a:prstGeom>
          <a:noFill/>
          <a:ln w="38100" cap="flat" cmpd="sng">
            <a:solidFill>
              <a:schemeClr val="accent4"/>
            </a:solidFill>
            <a:prstDash val="solid"/>
            <a:round/>
            <a:headEnd type="none" w="med" len="med"/>
            <a:tailEnd type="none" w="med" len="med"/>
          </a:ln>
        </p:spPr>
      </p:cxnSp>
      <p:sp>
        <p:nvSpPr>
          <p:cNvPr id="22" name="Shape 22"/>
          <p:cNvSpPr txBox="1">
            <a:spLocks noGrp="1"/>
          </p:cNvSpPr>
          <p:nvPr>
            <p:ph type="title"/>
          </p:nvPr>
        </p:nvSpPr>
        <p:spPr>
          <a:xfrm>
            <a:off x="517200" y="610701"/>
            <a:ext cx="11157600" cy="9147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517200" y="1986433"/>
            <a:ext cx="11157600" cy="41051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11296610" y="6217621"/>
            <a:ext cx="731599"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514551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ig number">
    <p:spTree>
      <p:nvGrpSpPr>
        <p:cNvPr id="1" name="Shape 52"/>
        <p:cNvGrpSpPr/>
        <p:nvPr/>
      </p:nvGrpSpPr>
      <p:grpSpPr>
        <a:xfrm>
          <a:off x="0" y="0"/>
          <a:ext cx="0" cy="0"/>
          <a:chOff x="0" y="0"/>
          <a:chExt cx="0" cy="0"/>
        </a:xfrm>
      </p:grpSpPr>
      <p:sp>
        <p:nvSpPr>
          <p:cNvPr id="53" name="Shape 53"/>
          <p:cNvSpPr/>
          <p:nvPr/>
        </p:nvSpPr>
        <p:spPr>
          <a:xfrm>
            <a:off x="201" y="6769101"/>
            <a:ext cx="12191599" cy="88799"/>
          </a:xfrm>
          <a:prstGeom prst="rect">
            <a:avLst/>
          </a:prstGeom>
          <a:solidFill>
            <a:schemeClr val="accent4"/>
          </a:solidFill>
          <a:ln>
            <a:noFill/>
          </a:ln>
        </p:spPr>
        <p:txBody>
          <a:bodyPr lIns="121900" tIns="121900" rIns="121900" bIns="121900" anchor="ctr" anchorCtr="0">
            <a:noAutofit/>
          </a:bodyPr>
          <a:lstStyle/>
          <a:p>
            <a:pPr lvl="0">
              <a:spcBef>
                <a:spcPts val="0"/>
              </a:spcBef>
              <a:buNone/>
            </a:pPr>
            <a:endParaRPr sz="2400"/>
          </a:p>
        </p:txBody>
      </p:sp>
      <p:sp>
        <p:nvSpPr>
          <p:cNvPr id="54" name="Shape 54"/>
          <p:cNvSpPr txBox="1">
            <a:spLocks noGrp="1"/>
          </p:cNvSpPr>
          <p:nvPr>
            <p:ph type="title"/>
          </p:nvPr>
        </p:nvSpPr>
        <p:spPr>
          <a:xfrm>
            <a:off x="517200" y="1536601"/>
            <a:ext cx="11157600" cy="2051199"/>
          </a:xfrm>
          <a:prstGeom prst="rect">
            <a:avLst/>
          </a:prstGeom>
        </p:spPr>
        <p:txBody>
          <a:bodyPr lIns="91425" tIns="91425" rIns="91425" bIns="91425" anchor="ctr" anchorCtr="0"/>
          <a:lstStyle>
            <a:lvl1pPr lvl="0" algn="ctr">
              <a:spcBef>
                <a:spcPts val="0"/>
              </a:spcBef>
              <a:buClr>
                <a:schemeClr val="accent5"/>
              </a:buClr>
              <a:buSzPct val="100000"/>
              <a:defRPr sz="17333">
                <a:solidFill>
                  <a:schemeClr val="accent5"/>
                </a:solidFill>
              </a:defRPr>
            </a:lvl1pPr>
            <a:lvl2pPr lvl="1" algn="ctr">
              <a:spcBef>
                <a:spcPts val="0"/>
              </a:spcBef>
              <a:buClr>
                <a:schemeClr val="accent5"/>
              </a:buClr>
              <a:buSzPct val="100000"/>
              <a:defRPr sz="17333">
                <a:solidFill>
                  <a:schemeClr val="accent5"/>
                </a:solidFill>
              </a:defRPr>
            </a:lvl2pPr>
            <a:lvl3pPr lvl="2" algn="ctr">
              <a:spcBef>
                <a:spcPts val="0"/>
              </a:spcBef>
              <a:buClr>
                <a:schemeClr val="accent5"/>
              </a:buClr>
              <a:buSzPct val="100000"/>
              <a:defRPr sz="17333">
                <a:solidFill>
                  <a:schemeClr val="accent5"/>
                </a:solidFill>
              </a:defRPr>
            </a:lvl3pPr>
            <a:lvl4pPr lvl="3" algn="ctr">
              <a:spcBef>
                <a:spcPts val="0"/>
              </a:spcBef>
              <a:buClr>
                <a:schemeClr val="accent5"/>
              </a:buClr>
              <a:buSzPct val="100000"/>
              <a:defRPr sz="17333">
                <a:solidFill>
                  <a:schemeClr val="accent5"/>
                </a:solidFill>
              </a:defRPr>
            </a:lvl4pPr>
            <a:lvl5pPr lvl="4" algn="ctr">
              <a:spcBef>
                <a:spcPts val="0"/>
              </a:spcBef>
              <a:buClr>
                <a:schemeClr val="accent5"/>
              </a:buClr>
              <a:buSzPct val="100000"/>
              <a:defRPr sz="17333">
                <a:solidFill>
                  <a:schemeClr val="accent5"/>
                </a:solidFill>
              </a:defRPr>
            </a:lvl5pPr>
            <a:lvl6pPr lvl="5" algn="ctr">
              <a:spcBef>
                <a:spcPts val="0"/>
              </a:spcBef>
              <a:buClr>
                <a:schemeClr val="accent5"/>
              </a:buClr>
              <a:buSzPct val="100000"/>
              <a:defRPr sz="17333">
                <a:solidFill>
                  <a:schemeClr val="accent5"/>
                </a:solidFill>
              </a:defRPr>
            </a:lvl6pPr>
            <a:lvl7pPr lvl="6" algn="ctr">
              <a:spcBef>
                <a:spcPts val="0"/>
              </a:spcBef>
              <a:buClr>
                <a:schemeClr val="accent5"/>
              </a:buClr>
              <a:buSzPct val="100000"/>
              <a:defRPr sz="17333">
                <a:solidFill>
                  <a:schemeClr val="accent5"/>
                </a:solidFill>
              </a:defRPr>
            </a:lvl7pPr>
            <a:lvl8pPr lvl="7" algn="ctr">
              <a:spcBef>
                <a:spcPts val="0"/>
              </a:spcBef>
              <a:buClr>
                <a:schemeClr val="accent5"/>
              </a:buClr>
              <a:buSzPct val="100000"/>
              <a:defRPr sz="17333">
                <a:solidFill>
                  <a:schemeClr val="accent5"/>
                </a:solidFill>
              </a:defRPr>
            </a:lvl8pPr>
            <a:lvl9pPr lvl="8" algn="ctr">
              <a:spcBef>
                <a:spcPts val="0"/>
              </a:spcBef>
              <a:buClr>
                <a:schemeClr val="accent5"/>
              </a:buClr>
              <a:buSzPct val="100000"/>
              <a:defRPr sz="17333">
                <a:solidFill>
                  <a:schemeClr val="accent5"/>
                </a:solidFill>
              </a:defRPr>
            </a:lvl9pPr>
          </a:lstStyle>
          <a:p>
            <a:endParaRPr/>
          </a:p>
        </p:txBody>
      </p:sp>
      <p:sp>
        <p:nvSpPr>
          <p:cNvPr id="55" name="Shape 55"/>
          <p:cNvSpPr txBox="1">
            <a:spLocks noGrp="1"/>
          </p:cNvSpPr>
          <p:nvPr>
            <p:ph type="body" idx="1"/>
          </p:nvPr>
        </p:nvSpPr>
        <p:spPr>
          <a:xfrm>
            <a:off x="517200" y="3892601"/>
            <a:ext cx="11157600" cy="1428799"/>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6" name="Shape 56"/>
          <p:cNvSpPr txBox="1">
            <a:spLocks noGrp="1"/>
          </p:cNvSpPr>
          <p:nvPr>
            <p:ph type="sldNum" idx="12"/>
          </p:nvPr>
        </p:nvSpPr>
        <p:spPr>
          <a:xfrm>
            <a:off x="11296610" y="6217621"/>
            <a:ext cx="731599"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926781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Main poi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653667" y="701800"/>
            <a:ext cx="7491600" cy="5454400"/>
          </a:xfrm>
          <a:prstGeom prst="rect">
            <a:avLst/>
          </a:prstGeom>
        </p:spPr>
        <p:txBody>
          <a:bodyPr lIns="91425" tIns="91425" rIns="91425" bIns="91425" anchor="ctr" anchorCtr="0"/>
          <a:lstStyle>
            <a:lvl1pPr lvl="0">
              <a:spcBef>
                <a:spcPts val="0"/>
              </a:spcBef>
              <a:buSzPct val="100000"/>
              <a:defRPr sz="6400"/>
            </a:lvl1pPr>
            <a:lvl2pPr lvl="1">
              <a:spcBef>
                <a:spcPts val="0"/>
              </a:spcBef>
              <a:buSzPct val="100000"/>
              <a:defRPr sz="6400"/>
            </a:lvl2pPr>
            <a:lvl3pPr lvl="2">
              <a:spcBef>
                <a:spcPts val="0"/>
              </a:spcBef>
              <a:buSzPct val="100000"/>
              <a:defRPr sz="6400"/>
            </a:lvl3pPr>
            <a:lvl4pPr lvl="3">
              <a:spcBef>
                <a:spcPts val="0"/>
              </a:spcBef>
              <a:buSzPct val="100000"/>
              <a:defRPr sz="6400"/>
            </a:lvl4pPr>
            <a:lvl5pPr lvl="4">
              <a:spcBef>
                <a:spcPts val="0"/>
              </a:spcBef>
              <a:buSzPct val="100000"/>
              <a:defRPr sz="6400"/>
            </a:lvl5pPr>
            <a:lvl6pPr lvl="5">
              <a:spcBef>
                <a:spcPts val="0"/>
              </a:spcBef>
              <a:buSzPct val="100000"/>
              <a:defRPr sz="6400"/>
            </a:lvl6pPr>
            <a:lvl7pPr lvl="6">
              <a:spcBef>
                <a:spcPts val="0"/>
              </a:spcBef>
              <a:buSzPct val="100000"/>
              <a:defRPr sz="6400"/>
            </a:lvl7pPr>
            <a:lvl8pPr lvl="7">
              <a:spcBef>
                <a:spcPts val="0"/>
              </a:spcBef>
              <a:buSzPct val="100000"/>
              <a:defRPr sz="6400"/>
            </a:lvl8pPr>
            <a:lvl9pPr lvl="8">
              <a:spcBef>
                <a:spcPts val="0"/>
              </a:spcBef>
              <a:buSzPct val="100000"/>
              <a:defRPr sz="6400"/>
            </a:lvl9pPr>
          </a:lstStyle>
          <a:p>
            <a:endParaRPr/>
          </a:p>
        </p:txBody>
      </p:sp>
      <p:sp>
        <p:nvSpPr>
          <p:cNvPr id="41" name="Shape 41"/>
          <p:cNvSpPr txBox="1">
            <a:spLocks noGrp="1"/>
          </p:cNvSpPr>
          <p:nvPr>
            <p:ph type="sldNum" idx="12"/>
          </p:nvPr>
        </p:nvSpPr>
        <p:spPr>
          <a:xfrm>
            <a:off x="11296610" y="6217621"/>
            <a:ext cx="731599"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4109419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750866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821125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64DE79-268F-4C1A-8933-263129D2AF90}"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895167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64DE79-268F-4C1A-8933-263129D2AF90}"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880514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64DE79-268F-4C1A-8933-263129D2AF90}"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205484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32112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167681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453901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171205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customXml" Target="../ink/ink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copyright.cornell.edu/resources/publicdomain.cfm"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Copyright and Faculty Education</a:t>
            </a:r>
            <a:endParaRPr lang="en-US" dirty="0"/>
          </a:p>
        </p:txBody>
      </p:sp>
      <p:sp>
        <p:nvSpPr>
          <p:cNvPr id="3" name="Subtitle 2"/>
          <p:cNvSpPr>
            <a:spLocks noGrp="1"/>
          </p:cNvSpPr>
          <p:nvPr>
            <p:ph type="subTitle" idx="1"/>
          </p:nvPr>
        </p:nvSpPr>
        <p:spPr/>
        <p:txBody>
          <a:bodyPr/>
          <a:lstStyle/>
          <a:p>
            <a:r>
              <a:rPr lang="en-US" dirty="0" smtClean="0"/>
              <a:t>James MacDonald, Digital Initiatives Librarian</a:t>
            </a:r>
          </a:p>
          <a:p>
            <a:r>
              <a:rPr lang="en-US" dirty="0" smtClean="0"/>
              <a:t>Geoffrey R. Weller Library</a:t>
            </a:r>
          </a:p>
          <a:p>
            <a:r>
              <a:rPr lang="en-US" dirty="0" smtClean="0"/>
              <a:t>University of Northern British Columbia</a:t>
            </a:r>
            <a:endParaRPr lang="en-US" dirty="0"/>
          </a:p>
        </p:txBody>
      </p:sp>
      <p:pic>
        <p:nvPicPr>
          <p:cNvPr id="4" name="Picture 3"/>
          <p:cNvPicPr>
            <a:picLocks noChangeAspect="1"/>
          </p:cNvPicPr>
          <p:nvPr/>
        </p:nvPicPr>
        <p:blipFill>
          <a:blip r:embed="rId3"/>
          <a:stretch>
            <a:fillRect/>
          </a:stretch>
        </p:blipFill>
        <p:spPr>
          <a:xfrm>
            <a:off x="590289" y="623888"/>
            <a:ext cx="2324100" cy="406400"/>
          </a:xfrm>
          <a:prstGeom prst="rect">
            <a:avLst/>
          </a:prstGeom>
        </p:spPr>
      </p:pic>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8688906" y="2427104"/>
              <a:ext cx="33120" cy="11160"/>
            </p14:xfrm>
          </p:contentPart>
        </mc:Choice>
        <mc:Fallback xmlns="">
          <p:pic>
            <p:nvPicPr>
              <p:cNvPr id="10" name="Ink 9"/>
              <p:cNvPicPr/>
              <p:nvPr/>
            </p:nvPicPr>
            <p:blipFill>
              <a:blip r:embed="rId5"/>
              <a:stretch>
                <a:fillRect/>
              </a:stretch>
            </p:blipFill>
            <p:spPr>
              <a:xfrm>
                <a:off x="8667306" y="2405504"/>
                <a:ext cx="76320" cy="54360"/>
              </a:xfrm>
              <a:prstGeom prst="rect">
                <a:avLst/>
              </a:prstGeom>
            </p:spPr>
          </p:pic>
        </mc:Fallback>
      </mc:AlternateContent>
    </p:spTree>
    <p:extLst>
      <p:ext uri="{BB962C8B-B14F-4D97-AF65-F5344CB8AC3E}">
        <p14:creationId xmlns:p14="http://schemas.microsoft.com/office/powerpoint/2010/main" val="3230157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4692" y="174309"/>
            <a:ext cx="7772400" cy="1470025"/>
          </a:xfrm>
        </p:spPr>
        <p:txBody>
          <a:bodyPr>
            <a:normAutofit/>
          </a:bodyPr>
          <a:lstStyle/>
          <a:p>
            <a:r>
              <a:rPr lang="en-US" dirty="0" smtClean="0"/>
              <a:t>Copyright Law and ILL</a:t>
            </a:r>
            <a:endParaRPr lang="en-US" dirty="0"/>
          </a:p>
        </p:txBody>
      </p:sp>
      <p:sp>
        <p:nvSpPr>
          <p:cNvPr id="3" name="Subtitle 2"/>
          <p:cNvSpPr>
            <a:spLocks noGrp="1"/>
          </p:cNvSpPr>
          <p:nvPr>
            <p:ph type="subTitle" idx="1"/>
          </p:nvPr>
        </p:nvSpPr>
        <p:spPr>
          <a:xfrm>
            <a:off x="2895600" y="4208898"/>
            <a:ext cx="6400800" cy="1429902"/>
          </a:xfrm>
        </p:spPr>
        <p:txBody>
          <a:bodyPr/>
          <a:lstStyle/>
          <a:p>
            <a:r>
              <a:rPr lang="en-US" dirty="0" smtClean="0"/>
              <a:t>Aaron Schwabach</a:t>
            </a:r>
          </a:p>
          <a:p>
            <a:r>
              <a:rPr lang="en-US" dirty="0" err="1" smtClean="0"/>
              <a:t>aarons@tjsl.edu</a:t>
            </a:r>
            <a:endParaRPr lang="en-US" dirty="0"/>
          </a:p>
        </p:txBody>
      </p:sp>
    </p:spTree>
    <p:extLst>
      <p:ext uri="{BB962C8B-B14F-4D97-AF65-F5344CB8AC3E}">
        <p14:creationId xmlns:p14="http://schemas.microsoft.com/office/powerpoint/2010/main" val="4173098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4692" y="174309"/>
            <a:ext cx="7772400" cy="947447"/>
          </a:xfrm>
        </p:spPr>
        <p:txBody>
          <a:bodyPr>
            <a:normAutofit/>
          </a:bodyPr>
          <a:lstStyle/>
          <a:p>
            <a:r>
              <a:rPr lang="en-US" sz="4000" dirty="0"/>
              <a:t>What is protected by copyright?</a:t>
            </a:r>
          </a:p>
        </p:txBody>
      </p:sp>
      <p:sp>
        <p:nvSpPr>
          <p:cNvPr id="3" name="Subtitle 2"/>
          <p:cNvSpPr>
            <a:spLocks noGrp="1"/>
          </p:cNvSpPr>
          <p:nvPr>
            <p:ph type="subTitle" idx="1"/>
          </p:nvPr>
        </p:nvSpPr>
        <p:spPr>
          <a:xfrm>
            <a:off x="1978246" y="1223733"/>
            <a:ext cx="8528683" cy="5469713"/>
          </a:xfrm>
        </p:spPr>
        <p:txBody>
          <a:bodyPr>
            <a:normAutofit fontScale="92500" lnSpcReduction="10000"/>
          </a:bodyPr>
          <a:lstStyle/>
          <a:p>
            <a:pPr algn="l"/>
            <a:r>
              <a:rPr lang="en-US" dirty="0" smtClean="0"/>
              <a:t>17 USC § 102(a): </a:t>
            </a:r>
          </a:p>
          <a:p>
            <a:pPr algn="l"/>
            <a:r>
              <a:rPr lang="en-US" dirty="0" smtClean="0"/>
              <a:t>Copyright </a:t>
            </a:r>
            <a:r>
              <a:rPr lang="en-US" dirty="0"/>
              <a:t>protection subsists, in accordance with this title, in original works of authorship fixed in any tangible medium of expression, now known or later developed, from which they can be perceived, reproduced, or otherwise communicated, either directly or with the aid of a machine or device. Works of authorship include the following categories:</a:t>
            </a:r>
          </a:p>
          <a:p>
            <a:pPr algn="l"/>
            <a:r>
              <a:rPr lang="en-US" b="1" dirty="0"/>
              <a:t>(1</a:t>
            </a:r>
            <a:r>
              <a:rPr lang="en-US" b="1" dirty="0" smtClean="0"/>
              <a:t>) </a:t>
            </a:r>
            <a:r>
              <a:rPr lang="en-US" dirty="0" smtClean="0"/>
              <a:t>literary </a:t>
            </a:r>
            <a:r>
              <a:rPr lang="en-US" dirty="0"/>
              <a:t>works;</a:t>
            </a:r>
          </a:p>
          <a:p>
            <a:pPr algn="l"/>
            <a:r>
              <a:rPr lang="en-US" b="1" dirty="0"/>
              <a:t>(2</a:t>
            </a:r>
            <a:r>
              <a:rPr lang="en-US" b="1" dirty="0" smtClean="0"/>
              <a:t>) </a:t>
            </a:r>
            <a:r>
              <a:rPr lang="en-US" dirty="0" smtClean="0"/>
              <a:t>musical </a:t>
            </a:r>
            <a:r>
              <a:rPr lang="en-US" dirty="0"/>
              <a:t>works, including any accompanying words;</a:t>
            </a:r>
          </a:p>
          <a:p>
            <a:pPr algn="l"/>
            <a:r>
              <a:rPr lang="en-US" b="1" dirty="0"/>
              <a:t>(3</a:t>
            </a:r>
            <a:r>
              <a:rPr lang="en-US" b="1" dirty="0" smtClean="0"/>
              <a:t>) </a:t>
            </a:r>
            <a:r>
              <a:rPr lang="en-US" dirty="0" smtClean="0"/>
              <a:t>dramatic </a:t>
            </a:r>
            <a:r>
              <a:rPr lang="en-US" dirty="0"/>
              <a:t>works, including any accompanying music;</a:t>
            </a:r>
          </a:p>
          <a:p>
            <a:pPr algn="l"/>
            <a:r>
              <a:rPr lang="en-US" b="1" dirty="0"/>
              <a:t>(4</a:t>
            </a:r>
            <a:r>
              <a:rPr lang="en-US" b="1" dirty="0" smtClean="0"/>
              <a:t>) </a:t>
            </a:r>
            <a:r>
              <a:rPr lang="en-US" dirty="0" smtClean="0"/>
              <a:t>pantomimes </a:t>
            </a:r>
            <a:r>
              <a:rPr lang="en-US" dirty="0"/>
              <a:t>and choreographic works;</a:t>
            </a:r>
          </a:p>
          <a:p>
            <a:pPr algn="l"/>
            <a:r>
              <a:rPr lang="en-US" b="1" dirty="0"/>
              <a:t>(5</a:t>
            </a:r>
            <a:r>
              <a:rPr lang="en-US" b="1" dirty="0" smtClean="0"/>
              <a:t>) </a:t>
            </a:r>
            <a:r>
              <a:rPr lang="en-US" dirty="0" smtClean="0"/>
              <a:t>pictorial</a:t>
            </a:r>
            <a:r>
              <a:rPr lang="en-US" dirty="0"/>
              <a:t>, graphic, and sculptural works;</a:t>
            </a:r>
          </a:p>
          <a:p>
            <a:pPr algn="l"/>
            <a:r>
              <a:rPr lang="en-US" b="1" dirty="0"/>
              <a:t>(6</a:t>
            </a:r>
            <a:r>
              <a:rPr lang="en-US" b="1" dirty="0" smtClean="0"/>
              <a:t>) </a:t>
            </a:r>
            <a:r>
              <a:rPr lang="en-US" dirty="0" smtClean="0"/>
              <a:t>motion </a:t>
            </a:r>
            <a:r>
              <a:rPr lang="en-US" dirty="0"/>
              <a:t>pictures and other audiovisual works;</a:t>
            </a:r>
          </a:p>
          <a:p>
            <a:pPr algn="l"/>
            <a:r>
              <a:rPr lang="en-US" b="1" dirty="0"/>
              <a:t>(7</a:t>
            </a:r>
            <a:r>
              <a:rPr lang="en-US" b="1" dirty="0" smtClean="0"/>
              <a:t>) </a:t>
            </a:r>
            <a:r>
              <a:rPr lang="en-US" dirty="0" smtClean="0"/>
              <a:t>sound </a:t>
            </a:r>
            <a:r>
              <a:rPr lang="en-US" dirty="0"/>
              <a:t>recordings; and</a:t>
            </a:r>
          </a:p>
          <a:p>
            <a:pPr algn="l"/>
            <a:r>
              <a:rPr lang="en-US" b="1" dirty="0"/>
              <a:t>(8</a:t>
            </a:r>
            <a:r>
              <a:rPr lang="en-US" b="1" dirty="0" smtClean="0"/>
              <a:t>) </a:t>
            </a:r>
            <a:r>
              <a:rPr lang="en-US" dirty="0" smtClean="0"/>
              <a:t>architectural </a:t>
            </a:r>
            <a:r>
              <a:rPr lang="en-US" dirty="0"/>
              <a:t>works</a:t>
            </a:r>
            <a:r>
              <a:rPr lang="en-US" dirty="0" smtClean="0"/>
              <a:t>.</a:t>
            </a:r>
            <a:endParaRPr lang="en-US" dirty="0"/>
          </a:p>
        </p:txBody>
      </p:sp>
    </p:spTree>
    <p:extLst>
      <p:ext uri="{BB962C8B-B14F-4D97-AF65-F5344CB8AC3E}">
        <p14:creationId xmlns:p14="http://schemas.microsoft.com/office/powerpoint/2010/main" val="3498942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4692" y="174309"/>
            <a:ext cx="7772400" cy="947447"/>
          </a:xfrm>
        </p:spPr>
        <p:txBody>
          <a:bodyPr>
            <a:normAutofit fontScale="90000"/>
          </a:bodyPr>
          <a:lstStyle/>
          <a:p>
            <a:pPr algn="l"/>
            <a:r>
              <a:rPr lang="en-US" sz="4000" dirty="0"/>
              <a:t>So pretty much everything in the library?</a:t>
            </a:r>
            <a:br>
              <a:rPr lang="en-US" sz="4000" dirty="0"/>
            </a:br>
            <a:r>
              <a:rPr lang="en-US" sz="4000" dirty="0"/>
              <a:t>Not quite:</a:t>
            </a:r>
          </a:p>
        </p:txBody>
      </p:sp>
      <p:sp>
        <p:nvSpPr>
          <p:cNvPr id="3" name="Subtitle 2"/>
          <p:cNvSpPr>
            <a:spLocks noGrp="1"/>
          </p:cNvSpPr>
          <p:nvPr>
            <p:ph type="subTitle" idx="1"/>
          </p:nvPr>
        </p:nvSpPr>
        <p:spPr>
          <a:xfrm>
            <a:off x="1978246" y="1223733"/>
            <a:ext cx="8528683" cy="5469713"/>
          </a:xfrm>
        </p:spPr>
        <p:txBody>
          <a:bodyPr>
            <a:normAutofit lnSpcReduction="10000"/>
          </a:bodyPr>
          <a:lstStyle/>
          <a:p>
            <a:pPr algn="l"/>
            <a:r>
              <a:rPr lang="en-US" dirty="0"/>
              <a:t>First of all, some works are never copyrighted.</a:t>
            </a:r>
          </a:p>
          <a:p>
            <a:pPr algn="l"/>
            <a:endParaRPr lang="en-US" dirty="0"/>
          </a:p>
          <a:p>
            <a:pPr algn="l"/>
            <a:r>
              <a:rPr lang="en-US" dirty="0"/>
              <a:t>17 USC § 105:</a:t>
            </a:r>
          </a:p>
          <a:p>
            <a:pPr algn="l"/>
            <a:endParaRPr lang="en-US" dirty="0">
              <a:solidFill>
                <a:srgbClr val="FFFFFF"/>
              </a:solidFill>
              <a:latin typeface="Verdana"/>
              <a:ea typeface="ＭＳ 明朝"/>
              <a:cs typeface="Times New Roman"/>
            </a:endParaRPr>
          </a:p>
          <a:p>
            <a:pPr algn="l"/>
            <a:r>
              <a:rPr lang="en-US" b="1" dirty="0">
                <a:solidFill>
                  <a:srgbClr val="FFFFFF"/>
                </a:solidFill>
                <a:latin typeface="Verdana"/>
                <a:ea typeface="ＭＳ 明朝"/>
                <a:cs typeface="Times New Roman"/>
              </a:rPr>
              <a:t>Copyright protection under this title is not available for any work of the United States Government, </a:t>
            </a:r>
            <a:r>
              <a:rPr lang="en-US" dirty="0">
                <a:solidFill>
                  <a:srgbClr val="FFFFFF"/>
                </a:solidFill>
                <a:latin typeface="Verdana"/>
                <a:ea typeface="ＭＳ 明朝"/>
                <a:cs typeface="Times New Roman"/>
              </a:rPr>
              <a:t>but the United States Government is not precluded from receiving and holding copyrights transferred to it by assignment, bequest, or otherwise.</a:t>
            </a:r>
          </a:p>
          <a:p>
            <a:pPr algn="l"/>
            <a:endParaRPr lang="en-US" dirty="0">
              <a:solidFill>
                <a:srgbClr val="FFFFFF"/>
              </a:solidFill>
              <a:latin typeface="Verdana"/>
              <a:ea typeface="ＭＳ 明朝"/>
              <a:cs typeface="Times New Roman"/>
            </a:endParaRPr>
          </a:p>
          <a:p>
            <a:pPr marL="342900" indent="-342900" algn="l">
              <a:buFont typeface="Arial"/>
              <a:buChar char="•"/>
            </a:pPr>
            <a:r>
              <a:rPr lang="en-US" dirty="0">
                <a:solidFill>
                  <a:srgbClr val="FFFFFF"/>
                </a:solidFill>
                <a:latin typeface="Verdana"/>
                <a:ea typeface="ＭＳ 明朝"/>
                <a:cs typeface="Times New Roman"/>
              </a:rPr>
              <a:t>What about state and foreign government works, and works of international organizations?</a:t>
            </a:r>
            <a:endParaRPr lang="en-US" dirty="0">
              <a:latin typeface="Cambria"/>
              <a:ea typeface="ＭＳ 明朝"/>
              <a:cs typeface="Times New Roman"/>
            </a:endParaRPr>
          </a:p>
          <a:p>
            <a:pPr>
              <a:spcBef>
                <a:spcPts val="0"/>
              </a:spcBef>
            </a:pPr>
            <a:r>
              <a:rPr lang="en-US" dirty="0">
                <a:solidFill>
                  <a:srgbClr val="FFFFFF"/>
                </a:solidFill>
                <a:latin typeface="Times"/>
                <a:ea typeface="Times New Roman"/>
                <a:cs typeface="Times New Roman"/>
              </a:rPr>
              <a:t> </a:t>
            </a:r>
            <a:endParaRPr lang="en-US" dirty="0">
              <a:latin typeface="Cambria"/>
              <a:ea typeface="ＭＳ 明朝"/>
              <a:cs typeface="Times New Roman"/>
            </a:endParaRPr>
          </a:p>
          <a:p>
            <a:pPr>
              <a:spcBef>
                <a:spcPts val="0"/>
              </a:spcBef>
            </a:pPr>
            <a:r>
              <a:rPr lang="en-US" sz="3600" dirty="0">
                <a:solidFill>
                  <a:srgbClr val="FFFFFF"/>
                </a:solidFill>
                <a:latin typeface="Cambria"/>
                <a:ea typeface="ＭＳ 明朝"/>
                <a:cs typeface="Times New Roman"/>
              </a:rPr>
              <a:t> </a:t>
            </a:r>
            <a:endParaRPr lang="en-US" sz="3600" dirty="0">
              <a:latin typeface="Cambria"/>
              <a:ea typeface="ＭＳ 明朝"/>
              <a:cs typeface="Times New Roman"/>
            </a:endParaRPr>
          </a:p>
          <a:p>
            <a:pPr algn="l"/>
            <a:endParaRPr lang="en-US" dirty="0"/>
          </a:p>
        </p:txBody>
      </p:sp>
    </p:spTree>
    <p:extLst>
      <p:ext uri="{BB962C8B-B14F-4D97-AF65-F5344CB8AC3E}">
        <p14:creationId xmlns:p14="http://schemas.microsoft.com/office/powerpoint/2010/main" val="520267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4692" y="174309"/>
            <a:ext cx="7772400" cy="947447"/>
          </a:xfrm>
        </p:spPr>
        <p:txBody>
          <a:bodyPr>
            <a:normAutofit fontScale="90000"/>
          </a:bodyPr>
          <a:lstStyle/>
          <a:p>
            <a:pPr algn="l"/>
            <a:r>
              <a:rPr lang="en-US" sz="4000" dirty="0"/>
              <a:t>Then there are works that are no longer in copyright.  </a:t>
            </a:r>
          </a:p>
        </p:txBody>
      </p:sp>
      <p:sp>
        <p:nvSpPr>
          <p:cNvPr id="3" name="Subtitle 2"/>
          <p:cNvSpPr>
            <a:spLocks noGrp="1"/>
          </p:cNvSpPr>
          <p:nvPr>
            <p:ph type="subTitle" idx="1"/>
          </p:nvPr>
        </p:nvSpPr>
        <p:spPr>
          <a:xfrm>
            <a:off x="1978246" y="1223733"/>
            <a:ext cx="8528683" cy="5469713"/>
          </a:xfrm>
        </p:spPr>
        <p:txBody>
          <a:bodyPr>
            <a:normAutofit fontScale="77500" lnSpcReduction="20000"/>
          </a:bodyPr>
          <a:lstStyle/>
          <a:p>
            <a:pPr algn="l"/>
            <a:r>
              <a:rPr lang="en-US" dirty="0"/>
              <a:t>The copyright term has been subject to a lot of changes over the past few decades, so determining whether a work is still in copyright can get complicated.</a:t>
            </a:r>
          </a:p>
          <a:p>
            <a:pPr algn="l"/>
            <a:endParaRPr lang="en-US" dirty="0" smtClean="0"/>
          </a:p>
          <a:p>
            <a:pPr algn="l"/>
            <a:r>
              <a:rPr lang="en-US" dirty="0" smtClean="0"/>
              <a:t>Works formerly copyrighted are now in the public domain if:</a:t>
            </a:r>
          </a:p>
          <a:p>
            <a:pPr marL="342900" indent="-342900" algn="l">
              <a:buFont typeface="Arial"/>
              <a:buChar char="•"/>
            </a:pPr>
            <a:r>
              <a:rPr lang="en-US" dirty="0"/>
              <a:t>F</a:t>
            </a:r>
            <a:r>
              <a:rPr lang="en-US" dirty="0" smtClean="0"/>
              <a:t>irst </a:t>
            </a:r>
            <a:r>
              <a:rPr lang="en-US" dirty="0"/>
              <a:t>published in the US and published before </a:t>
            </a:r>
            <a:r>
              <a:rPr lang="en-US" dirty="0" smtClean="0"/>
              <a:t>1923, OR</a:t>
            </a:r>
          </a:p>
          <a:p>
            <a:pPr marL="342900" indent="-342900" algn="l">
              <a:buFont typeface="Arial"/>
              <a:buChar char="•"/>
            </a:pPr>
            <a:r>
              <a:rPr lang="en-US" dirty="0" smtClean="0"/>
              <a:t>By </a:t>
            </a:r>
            <a:r>
              <a:rPr lang="en-US" dirty="0"/>
              <a:t>authors who died before 1946 (or </a:t>
            </a:r>
            <a:r>
              <a:rPr lang="en-US" dirty="0" smtClean="0"/>
              <a:t>not </a:t>
            </a:r>
            <a:r>
              <a:rPr lang="en-US" dirty="0"/>
              <a:t>known to </a:t>
            </a:r>
            <a:r>
              <a:rPr lang="en-US" dirty="0" smtClean="0"/>
              <a:t>have died later</a:t>
            </a:r>
            <a:r>
              <a:rPr lang="en-US" dirty="0"/>
              <a:t>)</a:t>
            </a:r>
            <a:r>
              <a:rPr lang="en-US" dirty="0" smtClean="0"/>
              <a:t>, OR </a:t>
            </a:r>
          </a:p>
          <a:p>
            <a:pPr marL="342900" indent="-342900" algn="l">
              <a:buFont typeface="Arial"/>
              <a:buChar char="•"/>
            </a:pPr>
            <a:r>
              <a:rPr lang="en-US" dirty="0" smtClean="0"/>
              <a:t>First </a:t>
            </a:r>
            <a:r>
              <a:rPr lang="en-US" dirty="0"/>
              <a:t>published in the US and published between 1923 and </a:t>
            </a:r>
            <a:r>
              <a:rPr lang="en-US" dirty="0" smtClean="0"/>
              <a:t>1963 and </a:t>
            </a:r>
            <a:r>
              <a:rPr lang="en-US" dirty="0"/>
              <a:t>for which copyright was not </a:t>
            </a:r>
            <a:r>
              <a:rPr lang="en-US" dirty="0" smtClean="0"/>
              <a:t>renewed, OR </a:t>
            </a:r>
          </a:p>
          <a:p>
            <a:pPr marL="342900" indent="-342900" algn="l">
              <a:buFont typeface="Arial"/>
              <a:buChar char="•"/>
            </a:pPr>
            <a:r>
              <a:rPr lang="en-US" dirty="0" smtClean="0"/>
              <a:t>First </a:t>
            </a:r>
            <a:r>
              <a:rPr lang="en-US" dirty="0"/>
              <a:t>published in the US before 1977 and published without a copyright </a:t>
            </a:r>
            <a:r>
              <a:rPr lang="en-US" dirty="0" smtClean="0"/>
              <a:t>notice</a:t>
            </a:r>
          </a:p>
          <a:p>
            <a:pPr algn="l"/>
            <a:endParaRPr lang="en-US" dirty="0" smtClean="0"/>
          </a:p>
          <a:p>
            <a:pPr algn="l"/>
            <a:r>
              <a:rPr lang="en-US" dirty="0" smtClean="0"/>
              <a:t>All </a:t>
            </a:r>
            <a:r>
              <a:rPr lang="en-US" dirty="0"/>
              <a:t>works published after </a:t>
            </a:r>
            <a:r>
              <a:rPr lang="en-US" dirty="0" smtClean="0"/>
              <a:t>1989 </a:t>
            </a:r>
            <a:r>
              <a:rPr lang="en-US" dirty="0"/>
              <a:t>can be presumed to be </a:t>
            </a:r>
            <a:r>
              <a:rPr lang="en-US" dirty="0" smtClean="0"/>
              <a:t>copyrighted.</a:t>
            </a:r>
          </a:p>
          <a:p>
            <a:pPr algn="l"/>
            <a:endParaRPr lang="en-US" dirty="0"/>
          </a:p>
          <a:p>
            <a:pPr algn="l"/>
            <a:r>
              <a:rPr lang="en-US" dirty="0" smtClean="0"/>
              <a:t>Most works </a:t>
            </a:r>
            <a:r>
              <a:rPr lang="en-US" dirty="0"/>
              <a:t>published between 1978 and </a:t>
            </a:r>
            <a:r>
              <a:rPr lang="en-US" dirty="0" smtClean="0"/>
              <a:t>1989 can </a:t>
            </a:r>
            <a:r>
              <a:rPr lang="en-US" dirty="0"/>
              <a:t>be presumed to be copyrighted</a:t>
            </a:r>
            <a:r>
              <a:rPr lang="en-US" dirty="0" smtClean="0"/>
              <a:t>, </a:t>
            </a:r>
            <a:r>
              <a:rPr lang="en-US" dirty="0"/>
              <a:t>although some exceptions apply.</a:t>
            </a:r>
          </a:p>
          <a:p>
            <a:r>
              <a:rPr lang="en-US" dirty="0"/>
              <a:t> </a:t>
            </a:r>
          </a:p>
          <a:p>
            <a:pPr algn="l"/>
            <a:r>
              <a:rPr lang="en-US" dirty="0" smtClean="0"/>
              <a:t>For </a:t>
            </a:r>
            <a:r>
              <a:rPr lang="en-US" dirty="0"/>
              <a:t>more detailed </a:t>
            </a:r>
            <a:r>
              <a:rPr lang="en-US" dirty="0" smtClean="0"/>
              <a:t>information: </a:t>
            </a:r>
            <a:r>
              <a:rPr lang="en-US" i="1" dirty="0" smtClean="0"/>
              <a:t>Peter </a:t>
            </a:r>
            <a:r>
              <a:rPr lang="en-US" i="1" dirty="0"/>
              <a:t>B. </a:t>
            </a:r>
            <a:r>
              <a:rPr lang="en-US" i="1" dirty="0" err="1"/>
              <a:t>Hirtle</a:t>
            </a:r>
            <a:r>
              <a:rPr lang="en-US" i="1" dirty="0"/>
              <a:t>, Copyright Term and the Public Domain in the United States</a:t>
            </a:r>
            <a:r>
              <a:rPr lang="en-US" dirty="0"/>
              <a:t>, Jan. 1, 2016, available at </a:t>
            </a:r>
            <a:r>
              <a:rPr lang="en-US" u="sng" dirty="0">
                <a:solidFill>
                  <a:schemeClr val="tx1"/>
                </a:solidFill>
                <a:hlinkClick r:id="rId2"/>
              </a:rPr>
              <a:t>http://copyright.cornell.edu/resources/</a:t>
            </a:r>
            <a:r>
              <a:rPr lang="en-US" u="sng" dirty="0" smtClean="0">
                <a:solidFill>
                  <a:schemeClr val="tx1"/>
                </a:solidFill>
                <a:hlinkClick r:id="rId2"/>
              </a:rPr>
              <a:t>publicdomain.cfm</a:t>
            </a:r>
            <a:endParaRPr lang="en-US" dirty="0">
              <a:solidFill>
                <a:schemeClr val="tx1"/>
              </a:solidFill>
            </a:endParaRPr>
          </a:p>
        </p:txBody>
      </p:sp>
    </p:spTree>
    <p:extLst>
      <p:ext uri="{BB962C8B-B14F-4D97-AF65-F5344CB8AC3E}">
        <p14:creationId xmlns:p14="http://schemas.microsoft.com/office/powerpoint/2010/main" val="1018968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4692" y="174309"/>
            <a:ext cx="7772400" cy="947447"/>
          </a:xfrm>
        </p:spPr>
        <p:txBody>
          <a:bodyPr>
            <a:normAutofit fontScale="90000"/>
          </a:bodyPr>
          <a:lstStyle/>
          <a:p>
            <a:pPr algn="l"/>
            <a:r>
              <a:rPr lang="en-US" sz="4000" dirty="0"/>
              <a:t>If the work is still in copyright, what can you do with it?</a:t>
            </a:r>
          </a:p>
        </p:txBody>
      </p:sp>
      <p:sp>
        <p:nvSpPr>
          <p:cNvPr id="3" name="Subtitle 2"/>
          <p:cNvSpPr>
            <a:spLocks noGrp="1"/>
          </p:cNvSpPr>
          <p:nvPr>
            <p:ph type="subTitle" idx="1"/>
          </p:nvPr>
        </p:nvSpPr>
        <p:spPr>
          <a:xfrm>
            <a:off x="1978246" y="1223733"/>
            <a:ext cx="8528683" cy="5469713"/>
          </a:xfrm>
        </p:spPr>
        <p:txBody>
          <a:bodyPr>
            <a:normAutofit/>
          </a:bodyPr>
          <a:lstStyle/>
          <a:p>
            <a:pPr algn="l">
              <a:spcBef>
                <a:spcPts val="1500"/>
              </a:spcBef>
            </a:pPr>
            <a:r>
              <a:rPr lang="en-US" dirty="0"/>
              <a:t>First of all, the </a:t>
            </a:r>
            <a:r>
              <a:rPr lang="en-US" b="1" dirty="0"/>
              <a:t>right of first sale </a:t>
            </a:r>
            <a:r>
              <a:rPr lang="en-US" dirty="0"/>
              <a:t>provided by 17 USC § 109 allows  the original copy to be lent, sold, or given away to anyone you want.</a:t>
            </a:r>
          </a:p>
          <a:p>
            <a:pPr algn="l">
              <a:spcBef>
                <a:spcPts val="1500"/>
              </a:spcBef>
            </a:pPr>
            <a:endParaRPr lang="en-US" dirty="0"/>
          </a:p>
          <a:p>
            <a:pPr algn="l">
              <a:spcBef>
                <a:spcPts val="1500"/>
              </a:spcBef>
            </a:pPr>
            <a:r>
              <a:rPr lang="en-US" dirty="0"/>
              <a:t>No problems arise unless you want to copy part or all of the text.</a:t>
            </a:r>
          </a:p>
          <a:p>
            <a:pPr algn="l">
              <a:spcBef>
                <a:spcPts val="1500"/>
              </a:spcBef>
            </a:pPr>
            <a:endParaRPr lang="en-US" dirty="0"/>
          </a:p>
          <a:p>
            <a:pPr algn="l">
              <a:spcBef>
                <a:spcPts val="1500"/>
              </a:spcBef>
            </a:pPr>
            <a:r>
              <a:rPr lang="en-US" dirty="0"/>
              <a:t>Happily Congress has anticipated the needs of libraries and educational institutions with §§ 107 and 108. </a:t>
            </a:r>
          </a:p>
          <a:p>
            <a:pPr algn="l">
              <a:spcBef>
                <a:spcPts val="1500"/>
              </a:spcBef>
            </a:pPr>
            <a:endParaRPr lang="en-US" dirty="0"/>
          </a:p>
          <a:p>
            <a:pPr algn="l"/>
            <a:endParaRPr lang="en-US" dirty="0">
              <a:solidFill>
                <a:schemeClr val="tx1"/>
              </a:solidFill>
            </a:endParaRPr>
          </a:p>
        </p:txBody>
      </p:sp>
    </p:spTree>
    <p:extLst>
      <p:ext uri="{BB962C8B-B14F-4D97-AF65-F5344CB8AC3E}">
        <p14:creationId xmlns:p14="http://schemas.microsoft.com/office/powerpoint/2010/main" val="939224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4692" y="174309"/>
            <a:ext cx="7772400" cy="493182"/>
          </a:xfrm>
        </p:spPr>
        <p:txBody>
          <a:bodyPr>
            <a:normAutofit fontScale="90000"/>
          </a:bodyPr>
          <a:lstStyle/>
          <a:p>
            <a:r>
              <a:rPr lang="en-US" sz="4000" dirty="0"/>
              <a:t>17 USC § 108</a:t>
            </a:r>
          </a:p>
        </p:txBody>
      </p:sp>
      <p:sp>
        <p:nvSpPr>
          <p:cNvPr id="3" name="Subtitle 2"/>
          <p:cNvSpPr>
            <a:spLocks noGrp="1"/>
          </p:cNvSpPr>
          <p:nvPr>
            <p:ph type="subTitle" idx="1"/>
          </p:nvPr>
        </p:nvSpPr>
        <p:spPr>
          <a:xfrm>
            <a:off x="1978246" y="825093"/>
            <a:ext cx="8528683" cy="5868353"/>
          </a:xfrm>
        </p:spPr>
        <p:txBody>
          <a:bodyPr>
            <a:noAutofit/>
          </a:bodyPr>
          <a:lstStyle/>
          <a:p>
            <a:pPr algn="l">
              <a:lnSpc>
                <a:spcPts val="2400"/>
              </a:lnSpc>
              <a:spcBef>
                <a:spcPts val="0"/>
              </a:spcBef>
            </a:pPr>
            <a:r>
              <a:rPr lang="en-US" b="1" dirty="0"/>
              <a:t>(a) </a:t>
            </a:r>
            <a:r>
              <a:rPr lang="en-US" dirty="0"/>
              <a:t>Except as otherwise provided in this title and notwithstanding the provisions of section 106, it is not an infringement of copyright for a library or archives, or any of its employees acting within the scope of their employment, to reproduce </a:t>
            </a:r>
            <a:r>
              <a:rPr lang="en-US" b="1" dirty="0"/>
              <a:t>no more than one copy </a:t>
            </a:r>
            <a:r>
              <a:rPr lang="en-US" dirty="0"/>
              <a:t>or </a:t>
            </a:r>
            <a:r>
              <a:rPr lang="en-US" dirty="0" err="1"/>
              <a:t>phonorecord</a:t>
            </a:r>
            <a:r>
              <a:rPr lang="en-US" dirty="0"/>
              <a:t> of a work, except as provided in subsections (b) and (c), or to distribute such copy or </a:t>
            </a:r>
            <a:r>
              <a:rPr lang="en-US" dirty="0" err="1"/>
              <a:t>phonorecord</a:t>
            </a:r>
            <a:r>
              <a:rPr lang="en-US" dirty="0"/>
              <a:t>, under the conditions specified by this section, if—</a:t>
            </a:r>
          </a:p>
          <a:p>
            <a:pPr algn="l">
              <a:lnSpc>
                <a:spcPts val="2400"/>
              </a:lnSpc>
              <a:spcBef>
                <a:spcPts val="0"/>
              </a:spcBef>
            </a:pPr>
            <a:r>
              <a:rPr lang="en-US" b="1" dirty="0"/>
              <a:t>(1) </a:t>
            </a:r>
            <a:r>
              <a:rPr lang="en-US" dirty="0"/>
              <a:t>the reproduction or distribution is made without any purpose of direct or indirect commercial advantage;</a:t>
            </a:r>
          </a:p>
          <a:p>
            <a:pPr algn="l">
              <a:lnSpc>
                <a:spcPts val="2400"/>
              </a:lnSpc>
              <a:spcBef>
                <a:spcPts val="0"/>
              </a:spcBef>
            </a:pPr>
            <a:r>
              <a:rPr lang="en-US" b="1" dirty="0"/>
              <a:t>(2) </a:t>
            </a:r>
            <a:r>
              <a:rPr lang="en-US" dirty="0"/>
              <a:t>the collections of the library or archives are (</a:t>
            </a:r>
            <a:r>
              <a:rPr lang="en-US" dirty="0" err="1"/>
              <a:t>i</a:t>
            </a:r>
            <a:r>
              <a:rPr lang="en-US" dirty="0"/>
              <a:t>) open to the public, or (ii) available not only to researchers affiliated with the library or archives or with the institution of which it is a part, but also to other persons doing research in a specialized field; and</a:t>
            </a:r>
          </a:p>
          <a:p>
            <a:pPr algn="l">
              <a:lnSpc>
                <a:spcPts val="2400"/>
              </a:lnSpc>
              <a:spcBef>
                <a:spcPts val="0"/>
              </a:spcBef>
            </a:pPr>
            <a:r>
              <a:rPr lang="en-US" b="1" dirty="0"/>
              <a:t>(3) </a:t>
            </a:r>
            <a:r>
              <a:rPr lang="en-US" dirty="0"/>
              <a:t>the reproduction or distribution of the work includes a notice of copyright that appears on the copy or </a:t>
            </a:r>
            <a:r>
              <a:rPr lang="en-US" dirty="0" err="1"/>
              <a:t>phonorecord</a:t>
            </a:r>
            <a:r>
              <a:rPr lang="en-US" dirty="0"/>
              <a:t> that is reproduced under the provisions of this section, or includes a legend stating that the work may be protected by copyright if no such notice can be found on the copy or </a:t>
            </a:r>
            <a:r>
              <a:rPr lang="en-US" dirty="0" err="1"/>
              <a:t>phonorecord</a:t>
            </a:r>
            <a:r>
              <a:rPr lang="en-US" dirty="0"/>
              <a:t> that is reproduced under the provisions of this section.</a:t>
            </a:r>
          </a:p>
        </p:txBody>
      </p:sp>
    </p:spTree>
    <p:extLst>
      <p:ext uri="{BB962C8B-B14F-4D97-AF65-F5344CB8AC3E}">
        <p14:creationId xmlns:p14="http://schemas.microsoft.com/office/powerpoint/2010/main" val="2527844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4692" y="174309"/>
            <a:ext cx="7772400" cy="845468"/>
          </a:xfrm>
        </p:spPr>
        <p:txBody>
          <a:bodyPr>
            <a:normAutofit fontScale="90000"/>
          </a:bodyPr>
          <a:lstStyle/>
          <a:p>
            <a:r>
              <a:rPr lang="en-US" sz="4000" dirty="0"/>
              <a:t>17 USC § 108</a:t>
            </a:r>
            <a:br>
              <a:rPr lang="en-US" sz="4000" dirty="0"/>
            </a:br>
            <a:r>
              <a:rPr lang="en-US" sz="3600" dirty="0"/>
              <a:t>“except as provided in subsections (b) and (c)”</a:t>
            </a:r>
          </a:p>
        </p:txBody>
      </p:sp>
      <p:sp>
        <p:nvSpPr>
          <p:cNvPr id="3" name="Subtitle 2"/>
          <p:cNvSpPr>
            <a:spLocks noGrp="1"/>
          </p:cNvSpPr>
          <p:nvPr>
            <p:ph type="subTitle" idx="1"/>
          </p:nvPr>
        </p:nvSpPr>
        <p:spPr>
          <a:xfrm>
            <a:off x="1978246" y="1093943"/>
            <a:ext cx="8528683" cy="5599502"/>
          </a:xfrm>
        </p:spPr>
        <p:txBody>
          <a:bodyPr>
            <a:noAutofit/>
          </a:bodyPr>
          <a:lstStyle/>
          <a:p>
            <a:pPr algn="l"/>
            <a:r>
              <a:rPr lang="en-US" b="1" dirty="0"/>
              <a:t>(b) </a:t>
            </a:r>
            <a:r>
              <a:rPr lang="en-US" dirty="0"/>
              <a:t>The rights of reproduction and distribution under this section apply to </a:t>
            </a:r>
            <a:r>
              <a:rPr lang="en-US" b="1" dirty="0"/>
              <a:t>three copies </a:t>
            </a:r>
            <a:r>
              <a:rPr lang="en-US" dirty="0"/>
              <a:t>or </a:t>
            </a:r>
            <a:r>
              <a:rPr lang="en-US" dirty="0" err="1"/>
              <a:t>phonorecords</a:t>
            </a:r>
            <a:r>
              <a:rPr lang="en-US" dirty="0"/>
              <a:t> of an unpublished work duplicated solely for purposes of preservation and security or for deposit for research use in another library or archives of the type described by clause (2) of subsection (a), if—</a:t>
            </a:r>
          </a:p>
          <a:p>
            <a:pPr algn="l"/>
            <a:r>
              <a:rPr lang="en-US" b="1" dirty="0"/>
              <a:t>(1) </a:t>
            </a:r>
            <a:r>
              <a:rPr lang="en-US" dirty="0"/>
              <a:t>the copy or </a:t>
            </a:r>
            <a:r>
              <a:rPr lang="en-US" dirty="0" err="1"/>
              <a:t>phonorecord</a:t>
            </a:r>
            <a:r>
              <a:rPr lang="en-US" dirty="0"/>
              <a:t> reproduced is currently in the collections of the library or archives; and</a:t>
            </a:r>
          </a:p>
          <a:p>
            <a:pPr algn="l"/>
            <a:r>
              <a:rPr lang="en-US" b="1" dirty="0"/>
              <a:t>(2) </a:t>
            </a:r>
            <a:r>
              <a:rPr lang="en-US" dirty="0"/>
              <a:t>any such copy or </a:t>
            </a:r>
            <a:r>
              <a:rPr lang="en-US" dirty="0" err="1"/>
              <a:t>phonorecord</a:t>
            </a:r>
            <a:r>
              <a:rPr lang="en-US" dirty="0"/>
              <a:t> that is reproduced in digital format is not otherwise distributed in that format and is not made available to the public in that format outside the premises of the library or archives.</a:t>
            </a:r>
          </a:p>
        </p:txBody>
      </p:sp>
    </p:spTree>
    <p:extLst>
      <p:ext uri="{BB962C8B-B14F-4D97-AF65-F5344CB8AC3E}">
        <p14:creationId xmlns:p14="http://schemas.microsoft.com/office/powerpoint/2010/main" val="331601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4692" y="174309"/>
            <a:ext cx="7772400" cy="845468"/>
          </a:xfrm>
        </p:spPr>
        <p:txBody>
          <a:bodyPr>
            <a:normAutofit fontScale="90000"/>
          </a:bodyPr>
          <a:lstStyle/>
          <a:p>
            <a:r>
              <a:rPr lang="en-US" sz="4000" dirty="0"/>
              <a:t>17 USC § 108</a:t>
            </a:r>
            <a:br>
              <a:rPr lang="en-US" sz="4000" dirty="0"/>
            </a:br>
            <a:r>
              <a:rPr lang="en-US" sz="3600" dirty="0"/>
              <a:t>“except as provided in subsections (b) and (c)”</a:t>
            </a:r>
          </a:p>
        </p:txBody>
      </p:sp>
      <p:sp>
        <p:nvSpPr>
          <p:cNvPr id="3" name="Subtitle 2"/>
          <p:cNvSpPr>
            <a:spLocks noGrp="1"/>
          </p:cNvSpPr>
          <p:nvPr>
            <p:ph type="subTitle" idx="1"/>
          </p:nvPr>
        </p:nvSpPr>
        <p:spPr>
          <a:xfrm>
            <a:off x="1978246" y="1093943"/>
            <a:ext cx="8528683" cy="5599502"/>
          </a:xfrm>
        </p:spPr>
        <p:txBody>
          <a:bodyPr>
            <a:noAutofit/>
          </a:bodyPr>
          <a:lstStyle/>
          <a:p>
            <a:pPr algn="l"/>
            <a:r>
              <a:rPr lang="en-US" b="1" dirty="0"/>
              <a:t>(c)</a:t>
            </a:r>
            <a:r>
              <a:rPr lang="en-US" dirty="0"/>
              <a:t>The right of reproduction under this section applies to three copies or </a:t>
            </a:r>
            <a:r>
              <a:rPr lang="en-US" dirty="0" err="1"/>
              <a:t>phonorecords</a:t>
            </a:r>
            <a:r>
              <a:rPr lang="en-US" dirty="0"/>
              <a:t> of a published work duplicated solely for the purpose of replacement of a copy or </a:t>
            </a:r>
            <a:r>
              <a:rPr lang="en-US" dirty="0" err="1"/>
              <a:t>phonorecord</a:t>
            </a:r>
            <a:r>
              <a:rPr lang="en-US" dirty="0"/>
              <a:t> that is damaged, deteriorating, lost, or stolen, or if the existing format in which the work is stored has become obsolete, if—</a:t>
            </a:r>
          </a:p>
          <a:p>
            <a:pPr algn="l"/>
            <a:r>
              <a:rPr lang="en-US" b="1" dirty="0"/>
              <a:t>(1) </a:t>
            </a:r>
            <a:r>
              <a:rPr lang="en-US" dirty="0"/>
              <a:t>the library or archives has, after a reasonable effort, determined that an unused replacement cannot be obtained at a fair price; and</a:t>
            </a:r>
          </a:p>
          <a:p>
            <a:pPr algn="l"/>
            <a:r>
              <a:rPr lang="en-US" b="1" dirty="0"/>
              <a:t>(2) </a:t>
            </a:r>
            <a:r>
              <a:rPr lang="en-US" dirty="0"/>
              <a:t>any such copy or </a:t>
            </a:r>
            <a:r>
              <a:rPr lang="en-US" dirty="0" err="1"/>
              <a:t>phonorecord</a:t>
            </a:r>
            <a:r>
              <a:rPr lang="en-US" dirty="0"/>
              <a:t> that is reproduced in digital format is not made available to the public in that format outside the premises of the library or archives in lawful possession of such copy.</a:t>
            </a:r>
          </a:p>
          <a:p>
            <a:pPr algn="l"/>
            <a:r>
              <a:rPr lang="en-US" dirty="0"/>
              <a:t>For purposes of this subsection, a format shall be considered obsolete if the machine or device necessary to render perceptible a work stored in that format is no longer manufactured or is no longer reasonably available in the commercial marketplace.</a:t>
            </a:r>
          </a:p>
        </p:txBody>
      </p:sp>
    </p:spTree>
    <p:extLst>
      <p:ext uri="{BB962C8B-B14F-4D97-AF65-F5344CB8AC3E}">
        <p14:creationId xmlns:p14="http://schemas.microsoft.com/office/powerpoint/2010/main" val="4243150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8246" y="174309"/>
            <a:ext cx="8068847" cy="845468"/>
          </a:xfrm>
        </p:spPr>
        <p:txBody>
          <a:bodyPr>
            <a:noAutofit/>
          </a:bodyPr>
          <a:lstStyle/>
          <a:p>
            <a:r>
              <a:rPr lang="en-US" sz="3200" dirty="0"/>
              <a:t>17 USC § 108(d): Copying part of a work for loan</a:t>
            </a:r>
            <a:br>
              <a:rPr lang="en-US" sz="3200" dirty="0"/>
            </a:br>
            <a:endParaRPr lang="en-US" sz="3200" dirty="0"/>
          </a:p>
        </p:txBody>
      </p:sp>
      <p:sp>
        <p:nvSpPr>
          <p:cNvPr id="3" name="Subtitle 2"/>
          <p:cNvSpPr>
            <a:spLocks noGrp="1"/>
          </p:cNvSpPr>
          <p:nvPr>
            <p:ph type="subTitle" idx="1"/>
          </p:nvPr>
        </p:nvSpPr>
        <p:spPr>
          <a:xfrm>
            <a:off x="1978246" y="1093943"/>
            <a:ext cx="8528683" cy="5599502"/>
          </a:xfrm>
        </p:spPr>
        <p:txBody>
          <a:bodyPr>
            <a:noAutofit/>
          </a:bodyPr>
          <a:lstStyle/>
          <a:p>
            <a:pPr algn="l"/>
            <a:r>
              <a:rPr lang="en-US" b="1" dirty="0"/>
              <a:t>(d) </a:t>
            </a:r>
            <a:r>
              <a:rPr lang="en-US" dirty="0"/>
              <a:t>The rights of reproduction and distribution under this section apply to a copy, made from the collection of a library or archives where the user makes his or her request or from that of another library or archives, of </a:t>
            </a:r>
            <a:r>
              <a:rPr lang="en-US" b="1" dirty="0"/>
              <a:t>no more than one article or other contribution to a copyrighted collection or periodical issue, or to a copy or </a:t>
            </a:r>
            <a:r>
              <a:rPr lang="en-US" b="1" dirty="0" err="1"/>
              <a:t>phonorecord</a:t>
            </a:r>
            <a:r>
              <a:rPr lang="en-US" b="1" dirty="0"/>
              <a:t> of a small part of any other copyrighted work</a:t>
            </a:r>
            <a:r>
              <a:rPr lang="en-US" dirty="0"/>
              <a:t>, if—</a:t>
            </a:r>
          </a:p>
          <a:p>
            <a:pPr algn="l"/>
            <a:r>
              <a:rPr lang="en-US" b="1" dirty="0"/>
              <a:t>(1) </a:t>
            </a:r>
            <a:r>
              <a:rPr lang="en-US" dirty="0"/>
              <a:t>the copy or </a:t>
            </a:r>
            <a:r>
              <a:rPr lang="en-US" dirty="0" err="1"/>
              <a:t>phonorecord</a:t>
            </a:r>
            <a:r>
              <a:rPr lang="en-US" dirty="0"/>
              <a:t> becomes the property of the user, and the library or archives has had no notice that the copy or </a:t>
            </a:r>
            <a:r>
              <a:rPr lang="en-US" dirty="0" err="1"/>
              <a:t>phonorecord</a:t>
            </a:r>
            <a:r>
              <a:rPr lang="en-US" dirty="0"/>
              <a:t> would be used for any purpose other than private study, scholarship, or research; and</a:t>
            </a:r>
          </a:p>
          <a:p>
            <a:pPr algn="l"/>
            <a:r>
              <a:rPr lang="en-US" b="1" dirty="0"/>
              <a:t>(2) </a:t>
            </a:r>
            <a:r>
              <a:rPr lang="en-US" dirty="0"/>
              <a:t>the library or archives </a:t>
            </a:r>
            <a:r>
              <a:rPr lang="en-US" b="1" dirty="0"/>
              <a:t>displays prominently, </a:t>
            </a:r>
            <a:r>
              <a:rPr lang="en-US" dirty="0"/>
              <a:t>at the place where orders are accepted, and </a:t>
            </a:r>
            <a:r>
              <a:rPr lang="en-US" b="1" dirty="0"/>
              <a:t>includes on its order form, a warning of copyright</a:t>
            </a:r>
            <a:r>
              <a:rPr lang="en-US" dirty="0"/>
              <a:t> in accordance with requirements that the Register of Copyrights shall prescribe by regulation. </a:t>
            </a:r>
          </a:p>
        </p:txBody>
      </p:sp>
    </p:spTree>
    <p:extLst>
      <p:ext uri="{BB962C8B-B14F-4D97-AF65-F5344CB8AC3E}">
        <p14:creationId xmlns:p14="http://schemas.microsoft.com/office/powerpoint/2010/main" val="874847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8246" y="174309"/>
            <a:ext cx="8068847" cy="845468"/>
          </a:xfrm>
        </p:spPr>
        <p:txBody>
          <a:bodyPr>
            <a:noAutofit/>
          </a:bodyPr>
          <a:lstStyle/>
          <a:p>
            <a:r>
              <a:rPr lang="en-US" sz="3200" dirty="0"/>
              <a:t>17 USC § 108(e): Copying all of a work for loan</a:t>
            </a:r>
            <a:br>
              <a:rPr lang="en-US" sz="3200" dirty="0"/>
            </a:br>
            <a:endParaRPr lang="en-US" sz="3200" dirty="0"/>
          </a:p>
        </p:txBody>
      </p:sp>
      <p:sp>
        <p:nvSpPr>
          <p:cNvPr id="3" name="Subtitle 2"/>
          <p:cNvSpPr>
            <a:spLocks noGrp="1"/>
          </p:cNvSpPr>
          <p:nvPr>
            <p:ph type="subTitle" idx="1"/>
          </p:nvPr>
        </p:nvSpPr>
        <p:spPr>
          <a:xfrm>
            <a:off x="1978246" y="1093943"/>
            <a:ext cx="8528683" cy="5599502"/>
          </a:xfrm>
        </p:spPr>
        <p:txBody>
          <a:bodyPr>
            <a:noAutofit/>
          </a:bodyPr>
          <a:lstStyle/>
          <a:p>
            <a:pPr algn="l"/>
            <a:r>
              <a:rPr lang="en-US" b="1" dirty="0"/>
              <a:t>(e) </a:t>
            </a:r>
            <a:r>
              <a:rPr lang="en-US" dirty="0"/>
              <a:t>The rights of reproduction and distribution under this section apply to </a:t>
            </a:r>
            <a:r>
              <a:rPr lang="en-US" b="1" dirty="0"/>
              <a:t>the entire work, or to a substantial part of it</a:t>
            </a:r>
            <a:r>
              <a:rPr lang="en-US" dirty="0"/>
              <a:t>, made from the collection of a library or archives where the user makes his or her request or from that of another library or archives, if the library or archives has first determined, on the basis of a reasonable investigation, that </a:t>
            </a:r>
            <a:r>
              <a:rPr lang="en-US" b="1" dirty="0"/>
              <a:t>a copy or </a:t>
            </a:r>
            <a:r>
              <a:rPr lang="en-US" b="1" dirty="0" err="1"/>
              <a:t>phonorecord</a:t>
            </a:r>
            <a:r>
              <a:rPr lang="en-US" b="1" dirty="0"/>
              <a:t> of the copyrighted work cannot be obtained at a fair price</a:t>
            </a:r>
            <a:r>
              <a:rPr lang="en-US" dirty="0"/>
              <a:t>, if—</a:t>
            </a:r>
          </a:p>
          <a:p>
            <a:pPr algn="l"/>
            <a:r>
              <a:rPr lang="en-US" b="1" dirty="0"/>
              <a:t>(1) </a:t>
            </a:r>
            <a:r>
              <a:rPr lang="en-US" dirty="0"/>
              <a:t>the copy or </a:t>
            </a:r>
            <a:r>
              <a:rPr lang="en-US" dirty="0" err="1"/>
              <a:t>phonorecord</a:t>
            </a:r>
            <a:r>
              <a:rPr lang="en-US" dirty="0"/>
              <a:t> becomes the property of the user, and the library or archives has had no notice that the copy or </a:t>
            </a:r>
            <a:r>
              <a:rPr lang="en-US" dirty="0" err="1"/>
              <a:t>phonorecord</a:t>
            </a:r>
            <a:r>
              <a:rPr lang="en-US" dirty="0"/>
              <a:t> would be used for any purpose other than private study, scholarship, or research; and</a:t>
            </a:r>
          </a:p>
          <a:p>
            <a:pPr algn="l"/>
            <a:r>
              <a:rPr lang="en-US" b="1" dirty="0"/>
              <a:t>(2) </a:t>
            </a:r>
            <a:r>
              <a:rPr lang="en-US" dirty="0"/>
              <a:t>the library or archives displays prominently, at the place where orders are accepted, and includes on its order form, a warning of copyright in accordance with requirements that the Register of Copyrights shall prescribe by regulation.</a:t>
            </a:r>
          </a:p>
          <a:p>
            <a:pPr algn="l"/>
            <a:endParaRPr lang="en-US" dirty="0"/>
          </a:p>
        </p:txBody>
      </p:sp>
    </p:spTree>
    <p:extLst>
      <p:ext uri="{BB962C8B-B14F-4D97-AF65-F5344CB8AC3E}">
        <p14:creationId xmlns:p14="http://schemas.microsoft.com/office/powerpoint/2010/main" val="673680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171" y="123271"/>
            <a:ext cx="3932237" cy="1600200"/>
          </a:xfrm>
        </p:spPr>
        <p:txBody>
          <a:bodyPr/>
          <a:lstStyle/>
          <a:p>
            <a:r>
              <a:rPr lang="en-CA" dirty="0" smtClean="0"/>
              <a:t>Patrice Hall</a:t>
            </a:r>
            <a:endParaRPr lang="en-US" dirty="0"/>
          </a:p>
        </p:txBody>
      </p:sp>
      <p:pic>
        <p:nvPicPr>
          <p:cNvPr id="5" name="Picture Placeholder 4"/>
          <p:cNvPicPr>
            <a:picLocks noGrp="1" noChangeAspect="1"/>
          </p:cNvPicPr>
          <p:nvPr>
            <p:ph type="pic" idx="1"/>
          </p:nvPr>
        </p:nvPicPr>
        <p:blipFill>
          <a:blip r:embed="rId3"/>
          <a:stretch>
            <a:fillRect/>
          </a:stretch>
        </p:blipFill>
        <p:spPr>
          <a:xfrm>
            <a:off x="8579555" y="575053"/>
            <a:ext cx="1778000" cy="2578100"/>
          </a:xfrm>
        </p:spPr>
      </p:pic>
      <p:sp>
        <p:nvSpPr>
          <p:cNvPr id="4" name="Text Placeholder 3"/>
          <p:cNvSpPr>
            <a:spLocks noGrp="1"/>
          </p:cNvSpPr>
          <p:nvPr>
            <p:ph type="body" sz="half" idx="2"/>
          </p:nvPr>
        </p:nvSpPr>
        <p:spPr>
          <a:xfrm>
            <a:off x="1790095" y="1864103"/>
            <a:ext cx="6418540" cy="4280277"/>
          </a:xfrm>
        </p:spPr>
        <p:txBody>
          <a:bodyPr>
            <a:normAutofit/>
          </a:bodyPr>
          <a:lstStyle/>
          <a:p>
            <a:pPr marL="285750" indent="-285750">
              <a:buFont typeface="Arial" charset="0"/>
              <a:buChar char="•"/>
            </a:pPr>
            <a:r>
              <a:rPr lang="en-CA" sz="2200" dirty="0" smtClean="0"/>
              <a:t>Library Assistant Copyright</a:t>
            </a:r>
          </a:p>
          <a:p>
            <a:pPr marL="285750" indent="-285750">
              <a:buFont typeface="Arial" charset="0"/>
              <a:buChar char="•"/>
            </a:pPr>
            <a:r>
              <a:rPr lang="en-CA" sz="2200" dirty="0" smtClean="0"/>
              <a:t>Been with UNBC for 3 years</a:t>
            </a:r>
            <a:endParaRPr lang="en-US" sz="2200" dirty="0" smtClean="0"/>
          </a:p>
          <a:p>
            <a:pPr marL="285750" indent="-285750">
              <a:buFont typeface="Arial" charset="0"/>
              <a:buChar char="•"/>
            </a:pPr>
            <a:r>
              <a:rPr lang="en-US" sz="2200" dirty="0"/>
              <a:t>Gives </a:t>
            </a:r>
            <a:r>
              <a:rPr lang="en-US" sz="2200" i="1" dirty="0"/>
              <a:t>Copyright in the Classroom</a:t>
            </a:r>
            <a:r>
              <a:rPr lang="en-US" sz="2200" dirty="0"/>
              <a:t> information </a:t>
            </a:r>
            <a:r>
              <a:rPr lang="en-US" sz="2200" dirty="0" smtClean="0"/>
              <a:t>sessions</a:t>
            </a:r>
          </a:p>
          <a:p>
            <a:pPr marL="285750" indent="-285750">
              <a:buFont typeface="Arial" charset="0"/>
              <a:buChar char="•"/>
            </a:pPr>
            <a:r>
              <a:rPr lang="en-US" sz="2200" dirty="0"/>
              <a:t>Offers copyright sessions for graduate </a:t>
            </a:r>
            <a:r>
              <a:rPr lang="en-US" sz="2200" dirty="0" smtClean="0"/>
              <a:t>students</a:t>
            </a:r>
          </a:p>
          <a:p>
            <a:pPr marL="285750" indent="-285750">
              <a:buFont typeface="Arial" charset="0"/>
              <a:buChar char="•"/>
            </a:pPr>
            <a:r>
              <a:rPr lang="en-US" sz="2200" dirty="0" smtClean="0"/>
              <a:t>Conducts Copyright Drop-in Clinics</a:t>
            </a:r>
          </a:p>
          <a:p>
            <a:pPr marL="285750" indent="-285750">
              <a:buFont typeface="Arial" charset="0"/>
              <a:buChar char="•"/>
            </a:pPr>
            <a:r>
              <a:rPr lang="en-US" sz="2200" dirty="0" smtClean="0"/>
              <a:t>Creates copyright FAQs for email distribution</a:t>
            </a:r>
            <a:endParaRPr lang="en-CA" sz="2200" dirty="0" smtClean="0"/>
          </a:p>
          <a:p>
            <a:pPr marL="285750" indent="-285750">
              <a:buFont typeface="Arial" charset="0"/>
              <a:buChar char="•"/>
            </a:pPr>
            <a:r>
              <a:rPr lang="en-CA" sz="2200" dirty="0" smtClean="0"/>
              <a:t>Proactive consultation with faculty</a:t>
            </a:r>
            <a:endParaRPr lang="en-US" sz="2200" dirty="0" smtClean="0"/>
          </a:p>
          <a:p>
            <a:endParaRPr lang="en-US" sz="2200" dirty="0"/>
          </a:p>
        </p:txBody>
      </p:sp>
    </p:spTree>
    <p:extLst>
      <p:ext uri="{BB962C8B-B14F-4D97-AF65-F5344CB8AC3E}">
        <p14:creationId xmlns:p14="http://schemas.microsoft.com/office/powerpoint/2010/main" val="1311644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4692" y="174309"/>
            <a:ext cx="7772400" cy="845468"/>
          </a:xfrm>
        </p:spPr>
        <p:txBody>
          <a:bodyPr>
            <a:normAutofit fontScale="90000"/>
          </a:bodyPr>
          <a:lstStyle/>
          <a:p>
            <a:r>
              <a:rPr lang="en-US" sz="4000" dirty="0"/>
              <a:t>17 USC § 108(g)</a:t>
            </a:r>
            <a:br>
              <a:rPr lang="en-US" sz="4000" dirty="0"/>
            </a:br>
            <a:endParaRPr lang="en-US" sz="3600" dirty="0"/>
          </a:p>
        </p:txBody>
      </p:sp>
      <p:sp>
        <p:nvSpPr>
          <p:cNvPr id="3" name="Subtitle 2"/>
          <p:cNvSpPr>
            <a:spLocks noGrp="1"/>
          </p:cNvSpPr>
          <p:nvPr>
            <p:ph type="subTitle" idx="1"/>
          </p:nvPr>
        </p:nvSpPr>
        <p:spPr>
          <a:xfrm>
            <a:off x="1978246" y="1093943"/>
            <a:ext cx="8528683" cy="5599502"/>
          </a:xfrm>
        </p:spPr>
        <p:txBody>
          <a:bodyPr>
            <a:noAutofit/>
          </a:bodyPr>
          <a:lstStyle/>
          <a:p>
            <a:pPr algn="l"/>
            <a:r>
              <a:rPr lang="en-US" b="1" dirty="0"/>
              <a:t>(g) </a:t>
            </a:r>
            <a:r>
              <a:rPr lang="en-US" dirty="0"/>
              <a:t>The rights of reproduction and distribution under this section extend to the isolated and unrelated reproduction or distribution of a single copy or </a:t>
            </a:r>
            <a:r>
              <a:rPr lang="en-US" dirty="0" err="1"/>
              <a:t>phonorecord</a:t>
            </a:r>
            <a:r>
              <a:rPr lang="en-US" dirty="0"/>
              <a:t> of the same material on separate occasions, but do not extend to cases where the library or archives, or its employee—</a:t>
            </a:r>
          </a:p>
          <a:p>
            <a:pPr algn="l"/>
            <a:r>
              <a:rPr lang="en-US" b="1" dirty="0"/>
              <a:t>(1) </a:t>
            </a:r>
            <a:r>
              <a:rPr lang="en-US" dirty="0"/>
              <a:t>is aware or has substantial reason to believe that it is engaging in the related or concerted reproduction or distribution of multiple copies or </a:t>
            </a:r>
            <a:r>
              <a:rPr lang="en-US" dirty="0" err="1"/>
              <a:t>phonorecords</a:t>
            </a:r>
            <a:r>
              <a:rPr lang="en-US" dirty="0"/>
              <a:t> of the same material, whether made on one occasion or over a period of time, and whether intended for aggregate use by one or more individuals or for separate use by the individual members of a group; or</a:t>
            </a:r>
          </a:p>
          <a:p>
            <a:pPr algn="l"/>
            <a:r>
              <a:rPr lang="en-US" b="1" dirty="0"/>
              <a:t>(2) </a:t>
            </a:r>
            <a:r>
              <a:rPr lang="en-US" dirty="0"/>
              <a:t>engages in the systematic reproduction or distribution of single or multiple copies or </a:t>
            </a:r>
            <a:r>
              <a:rPr lang="en-US" dirty="0" err="1"/>
              <a:t>phonorecords</a:t>
            </a:r>
            <a:r>
              <a:rPr lang="en-US" dirty="0"/>
              <a:t> of material described in subsection (d):</a:t>
            </a:r>
          </a:p>
        </p:txBody>
      </p:sp>
    </p:spTree>
    <p:extLst>
      <p:ext uri="{BB962C8B-B14F-4D97-AF65-F5344CB8AC3E}">
        <p14:creationId xmlns:p14="http://schemas.microsoft.com/office/powerpoint/2010/main" val="3682700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4692" y="174309"/>
            <a:ext cx="7772400" cy="845468"/>
          </a:xfrm>
        </p:spPr>
        <p:txBody>
          <a:bodyPr>
            <a:normAutofit fontScale="90000"/>
          </a:bodyPr>
          <a:lstStyle/>
          <a:p>
            <a:r>
              <a:rPr lang="en-US" sz="4000" dirty="0"/>
              <a:t>17 USC § 108(g) continued</a:t>
            </a:r>
            <a:br>
              <a:rPr lang="en-US" sz="4000" dirty="0"/>
            </a:br>
            <a:endParaRPr lang="en-US" sz="3600" dirty="0"/>
          </a:p>
        </p:txBody>
      </p:sp>
      <p:sp>
        <p:nvSpPr>
          <p:cNvPr id="3" name="Subtitle 2"/>
          <p:cNvSpPr>
            <a:spLocks noGrp="1"/>
          </p:cNvSpPr>
          <p:nvPr>
            <p:ph type="subTitle" idx="1"/>
          </p:nvPr>
        </p:nvSpPr>
        <p:spPr>
          <a:xfrm>
            <a:off x="1978246" y="1093943"/>
            <a:ext cx="8528683" cy="5599502"/>
          </a:xfrm>
        </p:spPr>
        <p:txBody>
          <a:bodyPr>
            <a:noAutofit/>
          </a:bodyPr>
          <a:lstStyle/>
          <a:p>
            <a:pPr algn="l"/>
            <a:r>
              <a:rPr lang="en-US" dirty="0"/>
              <a:t>Provided, That nothing in this clause prevents a library or archives from participating in interlibrary arrangements that do not have, as their purpose or effect, that the library or archives receiving such copies or </a:t>
            </a:r>
            <a:r>
              <a:rPr lang="en-US" dirty="0" err="1"/>
              <a:t>phonorecords</a:t>
            </a:r>
            <a:r>
              <a:rPr lang="en-US" dirty="0"/>
              <a:t> for distribution does so in such aggregate quantities as to substitute for a subscription to or purchase of such work.</a:t>
            </a:r>
          </a:p>
          <a:p>
            <a:pPr algn="l"/>
            <a:endParaRPr lang="en-US" dirty="0"/>
          </a:p>
          <a:p>
            <a:pPr marL="342900" indent="-342900" algn="l">
              <a:buFont typeface="Arial"/>
              <a:buChar char="•"/>
            </a:pPr>
            <a:r>
              <a:rPr lang="en-US" dirty="0"/>
              <a:t>So what does this mean?</a:t>
            </a:r>
          </a:p>
          <a:p>
            <a:pPr marL="342900" indent="-342900" algn="l">
              <a:buFont typeface="Arial"/>
              <a:buChar char="•"/>
            </a:pPr>
            <a:endParaRPr lang="en-US" dirty="0"/>
          </a:p>
          <a:p>
            <a:pPr marL="342900" indent="-342900" algn="l">
              <a:buFont typeface="Arial"/>
              <a:buChar char="•"/>
            </a:pPr>
            <a:r>
              <a:rPr lang="en-US" dirty="0"/>
              <a:t>In addition to the statute, there are the National Commission on New Technological Uses of Copyrighted Works ("CONTU") Guidelines</a:t>
            </a:r>
          </a:p>
          <a:p>
            <a:pPr marL="342900" indent="-342900" algn="l">
              <a:buFont typeface="Arial"/>
              <a:buChar char="•"/>
            </a:pPr>
            <a:endParaRPr lang="en-US" dirty="0"/>
          </a:p>
        </p:txBody>
      </p:sp>
    </p:spTree>
    <p:extLst>
      <p:ext uri="{BB962C8B-B14F-4D97-AF65-F5344CB8AC3E}">
        <p14:creationId xmlns:p14="http://schemas.microsoft.com/office/powerpoint/2010/main" val="3873475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4692" y="174309"/>
            <a:ext cx="7772400" cy="845468"/>
          </a:xfrm>
        </p:spPr>
        <p:txBody>
          <a:bodyPr>
            <a:normAutofit fontScale="90000"/>
          </a:bodyPr>
          <a:lstStyle/>
          <a:p>
            <a:r>
              <a:rPr lang="en-US" sz="4000" dirty="0"/>
              <a:t>17 USC § 108(g) continued</a:t>
            </a:r>
            <a:br>
              <a:rPr lang="en-US" sz="4000" dirty="0"/>
            </a:br>
            <a:endParaRPr lang="en-US" sz="3600" dirty="0"/>
          </a:p>
        </p:txBody>
      </p:sp>
      <p:sp>
        <p:nvSpPr>
          <p:cNvPr id="3" name="Subtitle 2"/>
          <p:cNvSpPr>
            <a:spLocks noGrp="1"/>
          </p:cNvSpPr>
          <p:nvPr>
            <p:ph type="subTitle" idx="1"/>
          </p:nvPr>
        </p:nvSpPr>
        <p:spPr>
          <a:xfrm>
            <a:off x="1978246" y="658221"/>
            <a:ext cx="8528683" cy="6035225"/>
          </a:xfrm>
        </p:spPr>
        <p:txBody>
          <a:bodyPr>
            <a:noAutofit/>
          </a:bodyPr>
          <a:lstStyle/>
          <a:p>
            <a:pPr algn="l">
              <a:spcBef>
                <a:spcPts val="0"/>
              </a:spcBef>
            </a:pPr>
            <a:r>
              <a:rPr lang="en-US" dirty="0"/>
              <a:t>National Commission on New Technological Uses of Copyrighted Works ("CONTU") Guidelines </a:t>
            </a:r>
            <a:r>
              <a:rPr lang="en-US" u="sng" dirty="0"/>
              <a:t>rule of five:</a:t>
            </a:r>
          </a:p>
          <a:p>
            <a:pPr algn="l">
              <a:spcBef>
                <a:spcPts val="0"/>
              </a:spcBef>
            </a:pPr>
            <a:endParaRPr lang="en-US" u="sng" dirty="0"/>
          </a:p>
          <a:p>
            <a:pPr algn="l">
              <a:spcBef>
                <a:spcPts val="0"/>
              </a:spcBef>
            </a:pPr>
            <a:r>
              <a:rPr lang="en-US" dirty="0"/>
              <a:t>Re 108(g)(2):</a:t>
            </a:r>
          </a:p>
          <a:p>
            <a:pPr algn="l">
              <a:spcBef>
                <a:spcPts val="0"/>
              </a:spcBef>
            </a:pPr>
            <a:r>
              <a:rPr lang="en-US" dirty="0"/>
              <a:t>1. “substitute for a subscription to or purchase of such work = </a:t>
            </a:r>
          </a:p>
          <a:p>
            <a:pPr algn="l">
              <a:spcBef>
                <a:spcPts val="0"/>
              </a:spcBef>
            </a:pPr>
            <a:r>
              <a:rPr lang="en-US" dirty="0"/>
              <a:t>Requests within a single year from a single requester for six or more copies of an article or articles published in a single periodical within the past five years </a:t>
            </a:r>
          </a:p>
          <a:p>
            <a:pPr algn="l">
              <a:spcBef>
                <a:spcPts val="0"/>
              </a:spcBef>
            </a:pPr>
            <a:endParaRPr lang="en-US" dirty="0"/>
          </a:p>
          <a:p>
            <a:pPr algn="l">
              <a:spcBef>
                <a:spcPts val="0"/>
              </a:spcBef>
            </a:pPr>
            <a:r>
              <a:rPr lang="en-US" dirty="0"/>
              <a:t>Re 108(d):</a:t>
            </a:r>
          </a:p>
          <a:p>
            <a:pPr algn="l">
              <a:spcBef>
                <a:spcPts val="0"/>
              </a:spcBef>
            </a:pPr>
            <a:r>
              <a:rPr lang="en-US" dirty="0"/>
              <a:t>Requests </a:t>
            </a:r>
            <a:r>
              <a:rPr lang="en-US" dirty="0" smtClean="0"/>
              <a:t>within a single year from </a:t>
            </a:r>
            <a:r>
              <a:rPr lang="en-US" dirty="0"/>
              <a:t>a single requester </a:t>
            </a:r>
            <a:r>
              <a:rPr lang="en-US" dirty="0" smtClean="0"/>
              <a:t>for </a:t>
            </a:r>
            <a:r>
              <a:rPr lang="en-US" dirty="0"/>
              <a:t>a total of six or more copies or </a:t>
            </a:r>
            <a:r>
              <a:rPr lang="en-US" dirty="0" err="1"/>
              <a:t>phonorecords</a:t>
            </a:r>
            <a:r>
              <a:rPr lang="en-US" dirty="0"/>
              <a:t> of or from any given work (including a collective work) during the entire period when such material shall be protected by copyright.</a:t>
            </a:r>
            <a:r>
              <a:rPr lang="en-US" dirty="0" smtClean="0"/>
              <a:t> </a:t>
            </a:r>
          </a:p>
          <a:p>
            <a:pPr lvl="1" algn="l">
              <a:spcBef>
                <a:spcPts val="0"/>
              </a:spcBef>
            </a:pPr>
            <a:r>
              <a:rPr lang="en-US" sz="2400" dirty="0"/>
              <a:t>Neither limit applies when requester has source in its own library, or has ordered it.</a:t>
            </a:r>
          </a:p>
        </p:txBody>
      </p:sp>
    </p:spTree>
    <p:extLst>
      <p:ext uri="{BB962C8B-B14F-4D97-AF65-F5344CB8AC3E}">
        <p14:creationId xmlns:p14="http://schemas.microsoft.com/office/powerpoint/2010/main" val="1080579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381000"/>
            <a:ext cx="7543800" cy="601694"/>
          </a:xfrm>
        </p:spPr>
        <p:txBody>
          <a:bodyPr>
            <a:noAutofit/>
          </a:bodyPr>
          <a:lstStyle/>
          <a:p>
            <a:r>
              <a:rPr lang="en-US" sz="3200" dirty="0">
                <a:solidFill>
                  <a:srgbClr val="FFFFFF"/>
                </a:solidFill>
              </a:rPr>
              <a:t>CONTU Guidelines</a:t>
            </a:r>
            <a:br>
              <a:rPr lang="en-US" sz="3200" dirty="0">
                <a:solidFill>
                  <a:srgbClr val="FFFFFF"/>
                </a:solidFill>
              </a:rPr>
            </a:br>
            <a:r>
              <a:rPr lang="en-US" sz="3200" dirty="0">
                <a:solidFill>
                  <a:srgbClr val="FFFFFF"/>
                </a:solidFill>
              </a:rPr>
              <a:t>additional requirements</a:t>
            </a:r>
          </a:p>
        </p:txBody>
      </p:sp>
      <p:sp>
        <p:nvSpPr>
          <p:cNvPr id="3" name="Content Placeholder 2"/>
          <p:cNvSpPr>
            <a:spLocks noGrp="1"/>
          </p:cNvSpPr>
          <p:nvPr>
            <p:ph idx="1"/>
          </p:nvPr>
        </p:nvSpPr>
        <p:spPr>
          <a:xfrm>
            <a:off x="2052408" y="1270086"/>
            <a:ext cx="8306195" cy="5330652"/>
          </a:xfrm>
        </p:spPr>
        <p:txBody>
          <a:bodyPr>
            <a:normAutofit fontScale="92500" lnSpcReduction="10000"/>
          </a:bodyPr>
          <a:lstStyle/>
          <a:p>
            <a:r>
              <a:rPr lang="en-US" sz="2400" dirty="0">
                <a:solidFill>
                  <a:srgbClr val="FFFFFF"/>
                </a:solidFill>
              </a:rPr>
              <a:t>Adhering to the rule of five necessitates some record-keeping.  The burden of this is on the requester:</a:t>
            </a:r>
          </a:p>
          <a:p>
            <a:pPr lvl="1"/>
            <a:r>
              <a:rPr lang="en-US" dirty="0">
                <a:solidFill>
                  <a:srgbClr val="FFFFFF"/>
                </a:solidFill>
              </a:rPr>
              <a:t>The requester must include with the request a certification that the request complies with the guidelines</a:t>
            </a:r>
          </a:p>
          <a:p>
            <a:pPr lvl="1"/>
            <a:r>
              <a:rPr lang="en-US" dirty="0">
                <a:solidFill>
                  <a:srgbClr val="FFFFFF"/>
                </a:solidFill>
              </a:rPr>
              <a:t>The requester must maintain records of all its requests for copies to which the guidelines apply, along with records of the fulfillment of such requests, until the end of the third complete calendar year after the end of the calendar year in which the request was made. </a:t>
            </a:r>
          </a:p>
          <a:p>
            <a:r>
              <a:rPr lang="en-US" sz="2600" dirty="0">
                <a:solidFill>
                  <a:srgbClr val="FFFFFF"/>
                </a:solidFill>
              </a:rPr>
              <a:t>Note that the CONTU Guidelines apply only to articles and partial works, not to entire books</a:t>
            </a:r>
          </a:p>
          <a:p>
            <a:pPr lvl="1"/>
            <a:r>
              <a:rPr lang="en-US" dirty="0">
                <a:solidFill>
                  <a:srgbClr val="FFFFFF"/>
                </a:solidFill>
              </a:rPr>
              <a:t>The request recipient thus has no duty under the Guidelines with respect to copies of entire books</a:t>
            </a:r>
          </a:p>
          <a:p>
            <a:pPr lvl="1"/>
            <a:r>
              <a:rPr lang="en-US" dirty="0">
                <a:solidFill>
                  <a:srgbClr val="FFFFFF"/>
                </a:solidFill>
              </a:rPr>
              <a:t>And the only duty of the recipient with regard to works covered by the Guidelines is to ensure that the necessary certification is included with the request.</a:t>
            </a:r>
          </a:p>
          <a:p>
            <a:pPr lvl="1"/>
            <a:endParaRPr lang="en-US" dirty="0">
              <a:solidFill>
                <a:srgbClr val="FFFFFF"/>
              </a:solidFill>
            </a:endParaRPr>
          </a:p>
          <a:p>
            <a:pPr lvl="1"/>
            <a:endParaRPr lang="en-US" dirty="0">
              <a:solidFill>
                <a:srgbClr val="FFFFFF"/>
              </a:solidFill>
            </a:endParaRPr>
          </a:p>
        </p:txBody>
      </p:sp>
    </p:spTree>
    <p:extLst>
      <p:ext uri="{BB962C8B-B14F-4D97-AF65-F5344CB8AC3E}">
        <p14:creationId xmlns:p14="http://schemas.microsoft.com/office/powerpoint/2010/main" val="3305861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4692" y="174309"/>
            <a:ext cx="7772400" cy="502452"/>
          </a:xfrm>
        </p:spPr>
        <p:txBody>
          <a:bodyPr>
            <a:normAutofit fontScale="90000"/>
          </a:bodyPr>
          <a:lstStyle/>
          <a:p>
            <a:r>
              <a:rPr lang="en-US" sz="4000" dirty="0"/>
              <a:t>17 USC § 108</a:t>
            </a:r>
            <a:endParaRPr lang="en-US" sz="3600" dirty="0"/>
          </a:p>
        </p:txBody>
      </p:sp>
      <p:sp>
        <p:nvSpPr>
          <p:cNvPr id="3" name="Subtitle 2"/>
          <p:cNvSpPr>
            <a:spLocks noGrp="1"/>
          </p:cNvSpPr>
          <p:nvPr>
            <p:ph type="subTitle" idx="1"/>
          </p:nvPr>
        </p:nvSpPr>
        <p:spPr>
          <a:xfrm>
            <a:off x="1978246" y="676761"/>
            <a:ext cx="8528683" cy="6016684"/>
          </a:xfrm>
        </p:spPr>
        <p:txBody>
          <a:bodyPr>
            <a:noAutofit/>
          </a:bodyPr>
          <a:lstStyle/>
          <a:p>
            <a:pPr algn="l">
              <a:lnSpc>
                <a:spcPts val="2480"/>
              </a:lnSpc>
              <a:spcBef>
                <a:spcPts val="0"/>
              </a:spcBef>
            </a:pPr>
            <a:r>
              <a:rPr lang="en-US" b="1" dirty="0"/>
              <a:t>(h)(1)</a:t>
            </a:r>
            <a:r>
              <a:rPr lang="en-US" dirty="0"/>
              <a:t>For purposes of this section, during the last 20 years of any term of copyright of a published work, a library or archives, including a nonprofit educational institution that functions as such, may reproduce, distribute, display, or perform in facsimile or digital form a copy or </a:t>
            </a:r>
            <a:r>
              <a:rPr lang="en-US" dirty="0" err="1"/>
              <a:t>phonorecord</a:t>
            </a:r>
            <a:r>
              <a:rPr lang="en-US" dirty="0"/>
              <a:t> of such work, or portions thereof, for purposes of preservation, scholarship, or research, if such library or archives has first determined, on the basis of a reasonable investigation, that none of the conditions set forth in subparagraphs (A), (B), and (C) of paragraph (2) apply.</a:t>
            </a:r>
          </a:p>
          <a:p>
            <a:pPr algn="l">
              <a:lnSpc>
                <a:spcPts val="2480"/>
              </a:lnSpc>
              <a:spcBef>
                <a:spcPts val="0"/>
              </a:spcBef>
            </a:pPr>
            <a:r>
              <a:rPr lang="en-US" b="1" dirty="0"/>
              <a:t>(2)</a:t>
            </a:r>
            <a:r>
              <a:rPr lang="en-US" dirty="0"/>
              <a:t>No reproduction, distribution, display, or performance is authorized under this subsection if—</a:t>
            </a:r>
          </a:p>
          <a:p>
            <a:pPr algn="l">
              <a:lnSpc>
                <a:spcPts val="2480"/>
              </a:lnSpc>
              <a:spcBef>
                <a:spcPts val="0"/>
              </a:spcBef>
            </a:pPr>
            <a:r>
              <a:rPr lang="en-US" b="1" dirty="0"/>
              <a:t>(A)</a:t>
            </a:r>
            <a:r>
              <a:rPr lang="en-US" dirty="0"/>
              <a:t>the work is subject to normal commercial exploitation;</a:t>
            </a:r>
          </a:p>
          <a:p>
            <a:pPr algn="l">
              <a:lnSpc>
                <a:spcPts val="2480"/>
              </a:lnSpc>
              <a:spcBef>
                <a:spcPts val="0"/>
              </a:spcBef>
            </a:pPr>
            <a:r>
              <a:rPr lang="en-US" b="1" dirty="0"/>
              <a:t>(B)</a:t>
            </a:r>
            <a:r>
              <a:rPr lang="en-US" dirty="0"/>
              <a:t>a copy or </a:t>
            </a:r>
            <a:r>
              <a:rPr lang="en-US" dirty="0" err="1"/>
              <a:t>phonorecord</a:t>
            </a:r>
            <a:r>
              <a:rPr lang="en-US" dirty="0"/>
              <a:t> of the work can be obtained at a reasonable price; or</a:t>
            </a:r>
          </a:p>
          <a:p>
            <a:pPr algn="l">
              <a:lnSpc>
                <a:spcPts val="2480"/>
              </a:lnSpc>
              <a:spcBef>
                <a:spcPts val="0"/>
              </a:spcBef>
            </a:pPr>
            <a:r>
              <a:rPr lang="en-US" b="1" dirty="0"/>
              <a:t>(C)</a:t>
            </a:r>
            <a:r>
              <a:rPr lang="en-US" dirty="0"/>
              <a:t>the copyright owner or its agent provides notice pursuant to regulations promulgated by the Register of Copyrights that either of the conditions set forth in subparagraphs (A) and (B) applies.</a:t>
            </a:r>
          </a:p>
          <a:p>
            <a:pPr algn="l">
              <a:lnSpc>
                <a:spcPts val="2480"/>
              </a:lnSpc>
              <a:spcBef>
                <a:spcPts val="0"/>
              </a:spcBef>
            </a:pPr>
            <a:r>
              <a:rPr lang="en-US" b="1" dirty="0"/>
              <a:t>(3)</a:t>
            </a:r>
            <a:r>
              <a:rPr lang="en-US" dirty="0"/>
              <a:t>The exemption provided in this subsection does not apply to any subsequent uses by users other than such library or archives.</a:t>
            </a:r>
          </a:p>
        </p:txBody>
      </p:sp>
    </p:spTree>
    <p:extLst>
      <p:ext uri="{BB962C8B-B14F-4D97-AF65-F5344CB8AC3E}">
        <p14:creationId xmlns:p14="http://schemas.microsoft.com/office/powerpoint/2010/main" val="670109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4692" y="174309"/>
            <a:ext cx="7772400" cy="502452"/>
          </a:xfrm>
        </p:spPr>
        <p:txBody>
          <a:bodyPr>
            <a:normAutofit fontScale="90000"/>
          </a:bodyPr>
          <a:lstStyle/>
          <a:p>
            <a:r>
              <a:rPr lang="en-US" sz="4000" dirty="0"/>
              <a:t>17 USC § 108</a:t>
            </a:r>
            <a:endParaRPr lang="en-US" sz="3600" dirty="0"/>
          </a:p>
        </p:txBody>
      </p:sp>
      <p:sp>
        <p:nvSpPr>
          <p:cNvPr id="3" name="Subtitle 2"/>
          <p:cNvSpPr>
            <a:spLocks noGrp="1"/>
          </p:cNvSpPr>
          <p:nvPr>
            <p:ph type="subTitle" idx="1"/>
          </p:nvPr>
        </p:nvSpPr>
        <p:spPr>
          <a:xfrm>
            <a:off x="1978246" y="676761"/>
            <a:ext cx="8528683" cy="6016684"/>
          </a:xfrm>
        </p:spPr>
        <p:txBody>
          <a:bodyPr>
            <a:noAutofit/>
          </a:bodyPr>
          <a:lstStyle/>
          <a:p>
            <a:pPr algn="l"/>
            <a:r>
              <a:rPr lang="en-US" b="1" dirty="0"/>
              <a:t>(</a:t>
            </a:r>
            <a:r>
              <a:rPr lang="en-US" b="1" dirty="0" err="1"/>
              <a:t>i</a:t>
            </a:r>
            <a:r>
              <a:rPr lang="en-US" b="1" dirty="0"/>
              <a:t>)</a:t>
            </a:r>
            <a:endParaRPr lang="en-US" dirty="0"/>
          </a:p>
          <a:p>
            <a:pPr algn="l"/>
            <a:r>
              <a:rPr lang="en-US" dirty="0"/>
              <a:t>The rights of reproduction and distribution under this section do not apply to a musical work, a pictorial, graphic or sculptural work, or a motion picture or other audiovisual work other than an audiovisual work dealing with news, except that no such limitation shall apply with respect to rights granted by subsections (b), (c), and (h), or with respect to pictorial or graphic works published as illustrations, diagrams, or similar adjuncts to works of which copies are reproduced or distributed in accordance with subsections (d) and (e).</a:t>
            </a:r>
          </a:p>
        </p:txBody>
      </p:sp>
    </p:spTree>
    <p:extLst>
      <p:ext uri="{BB962C8B-B14F-4D97-AF65-F5344CB8AC3E}">
        <p14:creationId xmlns:p14="http://schemas.microsoft.com/office/powerpoint/2010/main" val="2684038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4692" y="174309"/>
            <a:ext cx="7772400" cy="502452"/>
          </a:xfrm>
        </p:spPr>
        <p:txBody>
          <a:bodyPr>
            <a:normAutofit fontScale="90000"/>
          </a:bodyPr>
          <a:lstStyle/>
          <a:p>
            <a:r>
              <a:rPr lang="en-US" sz="4000" dirty="0"/>
              <a:t>17 USC § 107</a:t>
            </a:r>
            <a:endParaRPr lang="en-US" sz="3600" dirty="0"/>
          </a:p>
        </p:txBody>
      </p:sp>
      <p:sp>
        <p:nvSpPr>
          <p:cNvPr id="3" name="Subtitle 2"/>
          <p:cNvSpPr>
            <a:spLocks noGrp="1"/>
          </p:cNvSpPr>
          <p:nvPr>
            <p:ph type="subTitle" idx="1"/>
          </p:nvPr>
        </p:nvSpPr>
        <p:spPr>
          <a:xfrm>
            <a:off x="1978246" y="602595"/>
            <a:ext cx="8528683" cy="6090850"/>
          </a:xfrm>
        </p:spPr>
        <p:txBody>
          <a:bodyPr>
            <a:noAutofit/>
          </a:bodyPr>
          <a:lstStyle/>
          <a:p>
            <a:pPr algn="l">
              <a:lnSpc>
                <a:spcPts val="2600"/>
              </a:lnSpc>
              <a:spcBef>
                <a:spcPts val="0"/>
              </a:spcBef>
            </a:pPr>
            <a:r>
              <a:rPr lang="en-US" dirty="0"/>
              <a:t>Notwithstanding the provisions of sections 106 and 106A, the fair use of a copyrighted work, including such use by reproduction in copies or </a:t>
            </a:r>
            <a:r>
              <a:rPr lang="en-US" dirty="0" err="1"/>
              <a:t>phonorecords</a:t>
            </a:r>
            <a:r>
              <a:rPr lang="en-US" dirty="0"/>
              <a:t> or by any other means specified by that section, for purposes such as criticism, comment, news reporting, teaching (including multiple copies for classroom use), scholarship, or research, is not an infringement of copyright. In determining whether the use made of a work in any particular case is a fair use the factors to be considered shall include—</a:t>
            </a:r>
          </a:p>
          <a:p>
            <a:pPr lvl="1" algn="l">
              <a:lnSpc>
                <a:spcPts val="2600"/>
              </a:lnSpc>
              <a:spcBef>
                <a:spcPts val="0"/>
              </a:spcBef>
            </a:pPr>
            <a:r>
              <a:rPr lang="en-US" sz="2400" b="1" dirty="0"/>
              <a:t>(1) </a:t>
            </a:r>
            <a:r>
              <a:rPr lang="en-US" sz="2400" dirty="0"/>
              <a:t>the purpose and character of the use, including whether such use is of a commercial nature or is for nonprofit educational purposes;</a:t>
            </a:r>
          </a:p>
          <a:p>
            <a:pPr lvl="1" algn="l">
              <a:lnSpc>
                <a:spcPts val="2600"/>
              </a:lnSpc>
              <a:spcBef>
                <a:spcPts val="0"/>
              </a:spcBef>
            </a:pPr>
            <a:r>
              <a:rPr lang="en-US" sz="2400" b="1" dirty="0"/>
              <a:t>(2) </a:t>
            </a:r>
            <a:r>
              <a:rPr lang="en-US" sz="2400" dirty="0"/>
              <a:t>the nature of the copyrighted work;</a:t>
            </a:r>
          </a:p>
          <a:p>
            <a:pPr lvl="1" algn="l">
              <a:lnSpc>
                <a:spcPts val="2600"/>
              </a:lnSpc>
              <a:spcBef>
                <a:spcPts val="0"/>
              </a:spcBef>
            </a:pPr>
            <a:r>
              <a:rPr lang="en-US" sz="2400" b="1" dirty="0"/>
              <a:t>(3) </a:t>
            </a:r>
            <a:r>
              <a:rPr lang="en-US" sz="2400" dirty="0"/>
              <a:t>the amount and substantiality of the portion used in relation to the copyrighted work as a whole; and</a:t>
            </a:r>
          </a:p>
          <a:p>
            <a:pPr lvl="1" algn="l">
              <a:lnSpc>
                <a:spcPts val="2600"/>
              </a:lnSpc>
              <a:spcBef>
                <a:spcPts val="0"/>
              </a:spcBef>
            </a:pPr>
            <a:r>
              <a:rPr lang="en-US" sz="2400" b="1" dirty="0"/>
              <a:t>(4) </a:t>
            </a:r>
            <a:r>
              <a:rPr lang="en-US" sz="2400" dirty="0"/>
              <a:t>the effect of the use upon the potential market for or value of the copyrighted work.</a:t>
            </a:r>
          </a:p>
          <a:p>
            <a:pPr algn="l">
              <a:lnSpc>
                <a:spcPts val="2400"/>
              </a:lnSpc>
              <a:spcBef>
                <a:spcPts val="0"/>
              </a:spcBef>
            </a:pPr>
            <a:r>
              <a:rPr lang="en-US" dirty="0"/>
              <a:t>The fact that a work is unpublished shall not itself bar a finding of fair use if such finding is made upon consideration of all the above factors.</a:t>
            </a:r>
          </a:p>
          <a:p>
            <a:pPr algn="l">
              <a:lnSpc>
                <a:spcPts val="2600"/>
              </a:lnSpc>
              <a:spcBef>
                <a:spcPts val="0"/>
              </a:spcBef>
            </a:pPr>
            <a:r>
              <a:rPr lang="en-US" dirty="0"/>
              <a:t> </a:t>
            </a:r>
          </a:p>
          <a:p>
            <a:pPr algn="l">
              <a:lnSpc>
                <a:spcPts val="2600"/>
              </a:lnSpc>
              <a:spcBef>
                <a:spcPts val="0"/>
              </a:spcBef>
            </a:pPr>
            <a:endParaRPr lang="en-US" dirty="0"/>
          </a:p>
        </p:txBody>
      </p:sp>
    </p:spTree>
    <p:extLst>
      <p:ext uri="{BB962C8B-B14F-4D97-AF65-F5344CB8AC3E}">
        <p14:creationId xmlns:p14="http://schemas.microsoft.com/office/powerpoint/2010/main" val="313000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4692" y="174309"/>
            <a:ext cx="7772400" cy="1470025"/>
          </a:xfrm>
        </p:spPr>
        <p:txBody>
          <a:bodyPr>
            <a:normAutofit/>
          </a:bodyPr>
          <a:lstStyle/>
          <a:p>
            <a:r>
              <a:rPr lang="en-US" dirty="0" smtClean="0"/>
              <a:t>Copyright Law and ILL</a:t>
            </a:r>
            <a:endParaRPr lang="en-US" dirty="0"/>
          </a:p>
        </p:txBody>
      </p:sp>
      <p:sp>
        <p:nvSpPr>
          <p:cNvPr id="3" name="Subtitle 2"/>
          <p:cNvSpPr>
            <a:spLocks noGrp="1"/>
          </p:cNvSpPr>
          <p:nvPr>
            <p:ph type="subTitle" idx="1"/>
          </p:nvPr>
        </p:nvSpPr>
        <p:spPr>
          <a:xfrm>
            <a:off x="2895600" y="4208898"/>
            <a:ext cx="6400800" cy="1429902"/>
          </a:xfrm>
        </p:spPr>
        <p:txBody>
          <a:bodyPr/>
          <a:lstStyle/>
          <a:p>
            <a:r>
              <a:rPr lang="en-US" dirty="0" smtClean="0"/>
              <a:t>Aaron Schwabach</a:t>
            </a:r>
          </a:p>
          <a:p>
            <a:r>
              <a:rPr lang="en-US" dirty="0" err="1" smtClean="0"/>
              <a:t>aarons@tjsl.edu</a:t>
            </a:r>
            <a:endParaRPr lang="en-US" dirty="0"/>
          </a:p>
        </p:txBody>
      </p:sp>
    </p:spTree>
    <p:extLst>
      <p:ext uri="{BB962C8B-B14F-4D97-AF65-F5344CB8AC3E}">
        <p14:creationId xmlns:p14="http://schemas.microsoft.com/office/powerpoint/2010/main" val="3341295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ctrTitle"/>
          </p:nvPr>
        </p:nvSpPr>
        <p:spPr>
          <a:xfrm>
            <a:off x="2240401" y="1585234"/>
            <a:ext cx="7711200" cy="1943199"/>
          </a:xfrm>
          <a:prstGeom prst="rect">
            <a:avLst/>
          </a:prstGeom>
        </p:spPr>
        <p:txBody>
          <a:bodyPr vert="horz" lIns="121900" tIns="121900" rIns="121900" bIns="121900" rtlCol="0" anchor="b" anchorCtr="0">
            <a:noAutofit/>
          </a:bodyPr>
          <a:lstStyle/>
          <a:p>
            <a:pPr>
              <a:spcBef>
                <a:spcPts val="0"/>
              </a:spcBef>
            </a:pPr>
            <a:r>
              <a:rPr lang="en"/>
              <a:t>Copyright &amp; Fair Use: What It Means and How to Educate Users</a:t>
            </a:r>
          </a:p>
        </p:txBody>
      </p:sp>
      <p:sp>
        <p:nvSpPr>
          <p:cNvPr id="64" name="Shape 64"/>
          <p:cNvSpPr txBox="1">
            <a:spLocks noGrp="1"/>
          </p:cNvSpPr>
          <p:nvPr>
            <p:ph type="subTitle" idx="1"/>
          </p:nvPr>
        </p:nvSpPr>
        <p:spPr>
          <a:xfrm>
            <a:off x="2240401" y="4065933"/>
            <a:ext cx="7711200" cy="1212000"/>
          </a:xfrm>
          <a:prstGeom prst="rect">
            <a:avLst/>
          </a:prstGeom>
        </p:spPr>
        <p:txBody>
          <a:bodyPr vert="horz" lIns="121900" tIns="121900" rIns="121900" bIns="121900" rtlCol="0" anchor="t" anchorCtr="0">
            <a:noAutofit/>
          </a:bodyPr>
          <a:lstStyle/>
          <a:p>
            <a:pPr>
              <a:spcBef>
                <a:spcPts val="0"/>
              </a:spcBef>
            </a:pPr>
            <a:r>
              <a:rPr lang="en"/>
              <a:t>Mari Cheney, J.D., M.L.I.S.</a:t>
            </a:r>
          </a:p>
        </p:txBody>
      </p:sp>
    </p:spTree>
    <p:extLst>
      <p:ext uri="{BB962C8B-B14F-4D97-AF65-F5344CB8AC3E}">
        <p14:creationId xmlns:p14="http://schemas.microsoft.com/office/powerpoint/2010/main" val="2614053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body" idx="1"/>
          </p:nvPr>
        </p:nvSpPr>
        <p:spPr>
          <a:xfrm>
            <a:off x="426000" y="5644967"/>
            <a:ext cx="7998400" cy="798400"/>
          </a:xfrm>
          <a:prstGeom prst="rect">
            <a:avLst/>
          </a:prstGeom>
        </p:spPr>
        <p:txBody>
          <a:bodyPr vert="horz" lIns="121900" tIns="121900" rIns="121900" bIns="121900" rtlCol="0" anchor="ctr" anchorCtr="0">
            <a:noAutofit/>
          </a:bodyPr>
          <a:lstStyle/>
          <a:p>
            <a:endParaRPr/>
          </a:p>
        </p:txBody>
      </p:sp>
      <p:pic>
        <p:nvPicPr>
          <p:cNvPr id="70" name="Shape 70" descr="14107634_10153814440891179_7832174309410150965_o.jpg"/>
          <p:cNvPicPr preferRelativeResize="0"/>
          <p:nvPr/>
        </p:nvPicPr>
        <p:blipFill>
          <a:blip r:embed="rId3">
            <a:alphaModFix/>
          </a:blip>
          <a:stretch>
            <a:fillRect/>
          </a:stretch>
        </p:blipFill>
        <p:spPr>
          <a:xfrm>
            <a:off x="3331518" y="290799"/>
            <a:ext cx="5528965" cy="6276400"/>
          </a:xfrm>
          <a:prstGeom prst="rect">
            <a:avLst/>
          </a:prstGeom>
          <a:noFill/>
          <a:ln>
            <a:noFill/>
          </a:ln>
        </p:spPr>
      </p:pic>
    </p:spTree>
    <p:extLst>
      <p:ext uri="{BB962C8B-B14F-4D97-AF65-F5344CB8AC3E}">
        <p14:creationId xmlns:p14="http://schemas.microsoft.com/office/powerpoint/2010/main" val="3848307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Copyright in the Classroom</a:t>
            </a:r>
            <a:endParaRPr lang="en-US" i="1" dirty="0"/>
          </a:p>
        </p:txBody>
      </p:sp>
      <p:pic>
        <p:nvPicPr>
          <p:cNvPr id="4" name="Picture 3"/>
          <p:cNvPicPr>
            <a:picLocks noChangeAspect="1"/>
          </p:cNvPicPr>
          <p:nvPr/>
        </p:nvPicPr>
        <p:blipFill>
          <a:blip r:embed="rId3"/>
          <a:stretch>
            <a:fillRect/>
          </a:stretch>
        </p:blipFill>
        <p:spPr>
          <a:xfrm>
            <a:off x="2901077" y="1437279"/>
            <a:ext cx="6389845" cy="4914412"/>
          </a:xfrm>
          <a:prstGeom prst="rect">
            <a:avLst/>
          </a:prstGeom>
        </p:spPr>
      </p:pic>
    </p:spTree>
    <p:extLst>
      <p:ext uri="{BB962C8B-B14F-4D97-AF65-F5344CB8AC3E}">
        <p14:creationId xmlns:p14="http://schemas.microsoft.com/office/powerpoint/2010/main" val="11929251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54000" y="1612100"/>
            <a:ext cx="5393600" cy="2008400"/>
          </a:xfrm>
          <a:prstGeom prst="rect">
            <a:avLst/>
          </a:prstGeom>
        </p:spPr>
        <p:txBody>
          <a:bodyPr vert="horz" lIns="121900" tIns="121900" rIns="121900" bIns="121900" rtlCol="0" anchor="b" anchorCtr="0">
            <a:noAutofit/>
          </a:bodyPr>
          <a:lstStyle/>
          <a:p>
            <a:r>
              <a:rPr lang="en"/>
              <a:t>ILL &amp; Digital Resources</a:t>
            </a:r>
          </a:p>
        </p:txBody>
      </p:sp>
      <p:sp>
        <p:nvSpPr>
          <p:cNvPr id="76" name="Shape 76"/>
          <p:cNvSpPr txBox="1">
            <a:spLocks noGrp="1"/>
          </p:cNvSpPr>
          <p:nvPr>
            <p:ph type="subTitle" idx="1"/>
          </p:nvPr>
        </p:nvSpPr>
        <p:spPr>
          <a:xfrm>
            <a:off x="354000" y="3692000"/>
            <a:ext cx="5393600" cy="1794000"/>
          </a:xfrm>
          <a:prstGeom prst="rect">
            <a:avLst/>
          </a:prstGeom>
        </p:spPr>
        <p:txBody>
          <a:bodyPr vert="horz" lIns="121900" tIns="121900" rIns="121900" bIns="121900" rtlCol="0" anchor="t" anchorCtr="0">
            <a:noAutofit/>
          </a:bodyPr>
          <a:lstStyle/>
          <a:p>
            <a:endParaRPr/>
          </a:p>
        </p:txBody>
      </p:sp>
      <p:sp>
        <p:nvSpPr>
          <p:cNvPr id="77" name="Shape 77"/>
          <p:cNvSpPr txBox="1">
            <a:spLocks noGrp="1"/>
          </p:cNvSpPr>
          <p:nvPr>
            <p:ph type="body" idx="2"/>
          </p:nvPr>
        </p:nvSpPr>
        <p:spPr>
          <a:xfrm>
            <a:off x="6586000" y="965600"/>
            <a:ext cx="5116000" cy="4926800"/>
          </a:xfrm>
          <a:prstGeom prst="rect">
            <a:avLst/>
          </a:prstGeom>
        </p:spPr>
        <p:txBody>
          <a:bodyPr vert="horz" lIns="121900" tIns="121900" rIns="121900" bIns="121900" rtlCol="0" anchor="ctr" anchorCtr="0">
            <a:noAutofit/>
          </a:bodyPr>
          <a:lstStyle/>
          <a:p>
            <a:pPr marL="609585" indent="-304792"/>
            <a:r>
              <a:rPr lang="en"/>
              <a:t>Definitions</a:t>
            </a:r>
          </a:p>
          <a:p>
            <a:pPr marL="609585" indent="-304792"/>
            <a:r>
              <a:rPr lang="en"/>
              <a:t>Common Difficulties</a:t>
            </a:r>
          </a:p>
          <a:p>
            <a:pPr marL="609585" indent="-304792"/>
            <a:r>
              <a:rPr lang="en"/>
              <a:t>Contract Terms</a:t>
            </a:r>
          </a:p>
          <a:p>
            <a:pPr marL="609585" indent="-304792"/>
            <a:r>
              <a:rPr lang="en"/>
              <a:t>ILL Clauses in Digital Resource Licenses</a:t>
            </a:r>
          </a:p>
          <a:p>
            <a:pPr marL="609585" indent="-304792"/>
            <a:r>
              <a:rPr lang="en"/>
              <a:t>Managing ILL Compliance</a:t>
            </a:r>
          </a:p>
          <a:p>
            <a:pPr marL="609585" indent="-304792"/>
            <a:r>
              <a:rPr lang="en"/>
              <a:t>Final Thoughts</a:t>
            </a:r>
          </a:p>
          <a:p>
            <a:pPr marL="609585" indent="-304792"/>
            <a:r>
              <a:rPr lang="en"/>
              <a:t>Resources</a:t>
            </a:r>
          </a:p>
        </p:txBody>
      </p:sp>
    </p:spTree>
    <p:extLst>
      <p:ext uri="{BB962C8B-B14F-4D97-AF65-F5344CB8AC3E}">
        <p14:creationId xmlns:p14="http://schemas.microsoft.com/office/powerpoint/2010/main" val="40735955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body" idx="2"/>
          </p:nvPr>
        </p:nvSpPr>
        <p:spPr>
          <a:xfrm>
            <a:off x="6586000" y="965601"/>
            <a:ext cx="5116000" cy="4926799"/>
          </a:xfrm>
          <a:prstGeom prst="rect">
            <a:avLst/>
          </a:prstGeom>
        </p:spPr>
        <p:txBody>
          <a:bodyPr vert="horz" lIns="121900" tIns="121900" rIns="121900" bIns="121900" rtlCol="0" anchor="ctr" anchorCtr="0">
            <a:noAutofit/>
          </a:bodyPr>
          <a:lstStyle/>
          <a:p>
            <a:pPr>
              <a:buClr>
                <a:schemeClr val="dk2"/>
              </a:buClr>
              <a:buSzPct val="61111"/>
              <a:buNone/>
            </a:pPr>
            <a:r>
              <a:rPr lang="en"/>
              <a:t>What are Digital Resources? </a:t>
            </a:r>
          </a:p>
          <a:p>
            <a:pPr marL="609585" indent="-304792">
              <a:buChar char="●"/>
            </a:pPr>
            <a:r>
              <a:rPr lang="en"/>
              <a:t>Journals</a:t>
            </a:r>
          </a:p>
          <a:p>
            <a:pPr marL="609585" indent="-304792">
              <a:buChar char="●"/>
            </a:pPr>
            <a:r>
              <a:rPr lang="en"/>
              <a:t>Books</a:t>
            </a:r>
          </a:p>
          <a:p>
            <a:pPr marL="609585" indent="-304792">
              <a:buChar char="●"/>
            </a:pPr>
            <a:r>
              <a:rPr lang="en"/>
              <a:t>Datasets </a:t>
            </a:r>
          </a:p>
          <a:p>
            <a:pPr marL="609585" indent="-304792">
              <a:buChar char="●"/>
            </a:pPr>
            <a:r>
              <a:rPr lang="en"/>
              <a:t>Databases </a:t>
            </a:r>
          </a:p>
          <a:p>
            <a:pPr marL="609585" indent="-304792">
              <a:buChar char="●"/>
            </a:pPr>
            <a:r>
              <a:rPr lang="en"/>
              <a:t>Audiovisual files</a:t>
            </a:r>
          </a:p>
          <a:p>
            <a:pPr>
              <a:buClr>
                <a:schemeClr val="dk2"/>
              </a:buClr>
              <a:buSzPct val="61111"/>
              <a:buNone/>
            </a:pPr>
            <a:endParaRPr/>
          </a:p>
          <a:p>
            <a:pPr>
              <a:buClr>
                <a:schemeClr val="dk2"/>
              </a:buClr>
              <a:buSzPct val="61111"/>
              <a:buNone/>
            </a:pPr>
            <a:endParaRPr/>
          </a:p>
        </p:txBody>
      </p:sp>
      <p:sp>
        <p:nvSpPr>
          <p:cNvPr id="83" name="Shape 83"/>
          <p:cNvSpPr txBox="1">
            <a:spLocks noGrp="1"/>
          </p:cNvSpPr>
          <p:nvPr>
            <p:ph type="title"/>
          </p:nvPr>
        </p:nvSpPr>
        <p:spPr>
          <a:xfrm>
            <a:off x="354001" y="2550201"/>
            <a:ext cx="5393599" cy="1757599"/>
          </a:xfrm>
          <a:prstGeom prst="rect">
            <a:avLst/>
          </a:prstGeom>
        </p:spPr>
        <p:txBody>
          <a:bodyPr vert="horz" lIns="121900" tIns="121900" rIns="121900" bIns="121900" rtlCol="0" anchor="ctr" anchorCtr="0">
            <a:noAutofit/>
          </a:bodyPr>
          <a:lstStyle/>
          <a:p>
            <a:r>
              <a:rPr lang="en"/>
              <a:t>Definitions</a:t>
            </a:r>
          </a:p>
        </p:txBody>
      </p:sp>
    </p:spTree>
    <p:extLst>
      <p:ext uri="{BB962C8B-B14F-4D97-AF65-F5344CB8AC3E}">
        <p14:creationId xmlns:p14="http://schemas.microsoft.com/office/powerpoint/2010/main" val="4251464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54000" y="1612100"/>
            <a:ext cx="5393600" cy="2008400"/>
          </a:xfrm>
          <a:prstGeom prst="rect">
            <a:avLst/>
          </a:prstGeom>
        </p:spPr>
        <p:txBody>
          <a:bodyPr vert="horz" lIns="121900" tIns="121900" rIns="121900" bIns="121900" rtlCol="0" anchor="b" anchorCtr="0">
            <a:noAutofit/>
          </a:bodyPr>
          <a:lstStyle/>
          <a:p>
            <a:r>
              <a:rPr lang="en"/>
              <a:t>Definitions</a:t>
            </a:r>
          </a:p>
        </p:txBody>
      </p:sp>
      <p:sp>
        <p:nvSpPr>
          <p:cNvPr id="89" name="Shape 89"/>
          <p:cNvSpPr txBox="1">
            <a:spLocks noGrp="1"/>
          </p:cNvSpPr>
          <p:nvPr>
            <p:ph type="subTitle" idx="1"/>
          </p:nvPr>
        </p:nvSpPr>
        <p:spPr>
          <a:xfrm>
            <a:off x="354000" y="3692000"/>
            <a:ext cx="5393600" cy="1794000"/>
          </a:xfrm>
          <a:prstGeom prst="rect">
            <a:avLst/>
          </a:prstGeom>
        </p:spPr>
        <p:txBody>
          <a:bodyPr vert="horz" lIns="121900" tIns="121900" rIns="121900" bIns="121900" rtlCol="0" anchor="t" anchorCtr="0">
            <a:noAutofit/>
          </a:bodyPr>
          <a:lstStyle/>
          <a:p>
            <a:endParaRPr/>
          </a:p>
        </p:txBody>
      </p:sp>
      <p:sp>
        <p:nvSpPr>
          <p:cNvPr id="90" name="Shape 90"/>
          <p:cNvSpPr txBox="1">
            <a:spLocks noGrp="1"/>
          </p:cNvSpPr>
          <p:nvPr>
            <p:ph type="body" idx="2"/>
          </p:nvPr>
        </p:nvSpPr>
        <p:spPr>
          <a:xfrm>
            <a:off x="6586000" y="965600"/>
            <a:ext cx="5116000" cy="4926800"/>
          </a:xfrm>
          <a:prstGeom prst="rect">
            <a:avLst/>
          </a:prstGeom>
        </p:spPr>
        <p:txBody>
          <a:bodyPr vert="horz" lIns="121900" tIns="121900" rIns="121900" bIns="121900" rtlCol="0" anchor="ctr" anchorCtr="0">
            <a:noAutofit/>
          </a:bodyPr>
          <a:lstStyle/>
          <a:p>
            <a:pPr>
              <a:buNone/>
            </a:pPr>
            <a:r>
              <a:rPr lang="en"/>
              <a:t>An electronic (a.k.a. digital) resource that the library has purchased access to and negotiated the license for terms of use.</a:t>
            </a:r>
          </a:p>
          <a:p>
            <a:pPr>
              <a:buNone/>
            </a:pPr>
            <a:r>
              <a:rPr lang="en"/>
              <a:t>(vs. freely available on the web or purchased outright)</a:t>
            </a:r>
          </a:p>
        </p:txBody>
      </p:sp>
    </p:spTree>
    <p:extLst>
      <p:ext uri="{BB962C8B-B14F-4D97-AF65-F5344CB8AC3E}">
        <p14:creationId xmlns:p14="http://schemas.microsoft.com/office/powerpoint/2010/main" val="25875292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54000" y="1612100"/>
            <a:ext cx="5393600" cy="2008400"/>
          </a:xfrm>
          <a:prstGeom prst="rect">
            <a:avLst/>
          </a:prstGeom>
        </p:spPr>
        <p:txBody>
          <a:bodyPr vert="horz" lIns="121900" tIns="121900" rIns="121900" bIns="121900" rtlCol="0" anchor="b" anchorCtr="0">
            <a:noAutofit/>
          </a:bodyPr>
          <a:lstStyle/>
          <a:p>
            <a:r>
              <a:rPr lang="en"/>
              <a:t>Common Difficulties</a:t>
            </a:r>
          </a:p>
        </p:txBody>
      </p:sp>
      <p:sp>
        <p:nvSpPr>
          <p:cNvPr id="96" name="Shape 96"/>
          <p:cNvSpPr txBox="1">
            <a:spLocks noGrp="1"/>
          </p:cNvSpPr>
          <p:nvPr>
            <p:ph type="subTitle" idx="1"/>
          </p:nvPr>
        </p:nvSpPr>
        <p:spPr>
          <a:xfrm>
            <a:off x="354000" y="3692000"/>
            <a:ext cx="5393600" cy="1794000"/>
          </a:xfrm>
          <a:prstGeom prst="rect">
            <a:avLst/>
          </a:prstGeom>
        </p:spPr>
        <p:txBody>
          <a:bodyPr vert="horz" lIns="121900" tIns="121900" rIns="121900" bIns="121900" rtlCol="0" anchor="t" anchorCtr="0">
            <a:noAutofit/>
          </a:bodyPr>
          <a:lstStyle/>
          <a:p>
            <a:endParaRPr/>
          </a:p>
        </p:txBody>
      </p:sp>
      <p:sp>
        <p:nvSpPr>
          <p:cNvPr id="97" name="Shape 97"/>
          <p:cNvSpPr txBox="1">
            <a:spLocks noGrp="1"/>
          </p:cNvSpPr>
          <p:nvPr>
            <p:ph type="body" idx="2"/>
          </p:nvPr>
        </p:nvSpPr>
        <p:spPr>
          <a:xfrm>
            <a:off x="6586000" y="965600"/>
            <a:ext cx="5116000" cy="4926800"/>
          </a:xfrm>
          <a:prstGeom prst="rect">
            <a:avLst/>
          </a:prstGeom>
        </p:spPr>
        <p:txBody>
          <a:bodyPr vert="horz" lIns="121900" tIns="121900" rIns="121900" bIns="121900" rtlCol="0" anchor="ctr" anchorCtr="0">
            <a:noAutofit/>
          </a:bodyPr>
          <a:lstStyle/>
          <a:p>
            <a:pPr>
              <a:buNone/>
            </a:pPr>
            <a:r>
              <a:rPr lang="en"/>
              <a:t>Copyrights &amp; Contract Law</a:t>
            </a:r>
          </a:p>
          <a:p>
            <a:pPr>
              <a:buNone/>
            </a:pPr>
            <a:r>
              <a:rPr lang="en"/>
              <a:t>“When a license is signed, that license, not copyright law or fair use, governs what can and cannot be done with the purchased content.” (Weir, 54) </a:t>
            </a:r>
          </a:p>
          <a:p>
            <a:pPr>
              <a:buNone/>
            </a:pPr>
            <a:endParaRPr/>
          </a:p>
          <a:p>
            <a:pPr>
              <a:buNone/>
            </a:pPr>
            <a:endParaRPr/>
          </a:p>
        </p:txBody>
      </p:sp>
    </p:spTree>
    <p:extLst>
      <p:ext uri="{BB962C8B-B14F-4D97-AF65-F5344CB8AC3E}">
        <p14:creationId xmlns:p14="http://schemas.microsoft.com/office/powerpoint/2010/main" val="2340390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54000" y="1612100"/>
            <a:ext cx="5393600" cy="2008400"/>
          </a:xfrm>
          <a:prstGeom prst="rect">
            <a:avLst/>
          </a:prstGeom>
        </p:spPr>
        <p:txBody>
          <a:bodyPr vert="horz" lIns="121900" tIns="121900" rIns="121900" bIns="121900" rtlCol="0" anchor="b" anchorCtr="0">
            <a:noAutofit/>
          </a:bodyPr>
          <a:lstStyle/>
          <a:p>
            <a:r>
              <a:rPr lang="en"/>
              <a:t>Common Difficulties</a:t>
            </a:r>
          </a:p>
        </p:txBody>
      </p:sp>
      <p:sp>
        <p:nvSpPr>
          <p:cNvPr id="103" name="Shape 103"/>
          <p:cNvSpPr txBox="1">
            <a:spLocks noGrp="1"/>
          </p:cNvSpPr>
          <p:nvPr>
            <p:ph type="body" idx="2"/>
          </p:nvPr>
        </p:nvSpPr>
        <p:spPr>
          <a:xfrm>
            <a:off x="6586000" y="965600"/>
            <a:ext cx="5116000" cy="4926800"/>
          </a:xfrm>
          <a:prstGeom prst="rect">
            <a:avLst/>
          </a:prstGeom>
        </p:spPr>
        <p:txBody>
          <a:bodyPr vert="horz" lIns="121900" tIns="121900" rIns="121900" bIns="121900" rtlCol="0" anchor="ctr" anchorCtr="0">
            <a:noAutofit/>
          </a:bodyPr>
          <a:lstStyle/>
          <a:p>
            <a:pPr>
              <a:buNone/>
            </a:pPr>
            <a:r>
              <a:rPr lang="en"/>
              <a:t>“Many libraries in the past have made the assumption that if these (ILL) rights are not explicitly forbidden, then it is okay to provide materials to other libraries via ILL...however, in reality, this is not the case.” (Weir, 59)</a:t>
            </a:r>
          </a:p>
          <a:p>
            <a:pPr>
              <a:buNone/>
            </a:pPr>
            <a:r>
              <a:rPr lang="en"/>
              <a:t>ILL is not always included in licenses and when it is, not necessary standard language</a:t>
            </a:r>
          </a:p>
        </p:txBody>
      </p:sp>
      <p:sp>
        <p:nvSpPr>
          <p:cNvPr id="104" name="Shape 104"/>
          <p:cNvSpPr txBox="1">
            <a:spLocks noGrp="1"/>
          </p:cNvSpPr>
          <p:nvPr>
            <p:ph type="subTitle" idx="1"/>
          </p:nvPr>
        </p:nvSpPr>
        <p:spPr>
          <a:xfrm>
            <a:off x="354000" y="3692000"/>
            <a:ext cx="5393600" cy="1794000"/>
          </a:xfrm>
          <a:prstGeom prst="rect">
            <a:avLst/>
          </a:prstGeom>
        </p:spPr>
        <p:txBody>
          <a:bodyPr vert="horz" lIns="121900" tIns="121900" rIns="121900" bIns="121900" rtlCol="0" anchor="t" anchorCtr="0">
            <a:noAutofit/>
          </a:bodyPr>
          <a:lstStyle/>
          <a:p>
            <a:endParaRPr/>
          </a:p>
        </p:txBody>
      </p:sp>
    </p:spTree>
    <p:extLst>
      <p:ext uri="{BB962C8B-B14F-4D97-AF65-F5344CB8AC3E}">
        <p14:creationId xmlns:p14="http://schemas.microsoft.com/office/powerpoint/2010/main" val="34999705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54000" y="1612100"/>
            <a:ext cx="5393600" cy="2008400"/>
          </a:xfrm>
          <a:prstGeom prst="rect">
            <a:avLst/>
          </a:prstGeom>
        </p:spPr>
        <p:txBody>
          <a:bodyPr vert="horz" lIns="121900" tIns="121900" rIns="121900" bIns="121900" rtlCol="0" anchor="b" anchorCtr="0">
            <a:noAutofit/>
          </a:bodyPr>
          <a:lstStyle/>
          <a:p>
            <a:r>
              <a:rPr lang="en"/>
              <a:t>Common Difficulties</a:t>
            </a:r>
          </a:p>
        </p:txBody>
      </p:sp>
      <p:sp>
        <p:nvSpPr>
          <p:cNvPr id="110" name="Shape 110"/>
          <p:cNvSpPr txBox="1">
            <a:spLocks noGrp="1"/>
          </p:cNvSpPr>
          <p:nvPr>
            <p:ph type="body" idx="2"/>
          </p:nvPr>
        </p:nvSpPr>
        <p:spPr>
          <a:xfrm>
            <a:off x="6586000" y="965600"/>
            <a:ext cx="5116000" cy="4926800"/>
          </a:xfrm>
          <a:prstGeom prst="rect">
            <a:avLst/>
          </a:prstGeom>
        </p:spPr>
        <p:txBody>
          <a:bodyPr vert="horz" lIns="121900" tIns="121900" rIns="121900" bIns="121900" rtlCol="0" anchor="ctr" anchorCtr="0">
            <a:noAutofit/>
          </a:bodyPr>
          <a:lstStyle/>
          <a:p>
            <a:pPr>
              <a:buNone/>
            </a:pPr>
            <a:r>
              <a:rPr lang="en"/>
              <a:t>Temptation to use the digital version of book/article/etc. </a:t>
            </a:r>
          </a:p>
        </p:txBody>
      </p:sp>
      <p:sp>
        <p:nvSpPr>
          <p:cNvPr id="111" name="Shape 111"/>
          <p:cNvSpPr txBox="1">
            <a:spLocks noGrp="1"/>
          </p:cNvSpPr>
          <p:nvPr>
            <p:ph type="subTitle" idx="1"/>
          </p:nvPr>
        </p:nvSpPr>
        <p:spPr>
          <a:xfrm>
            <a:off x="354000" y="3692000"/>
            <a:ext cx="5393600" cy="1794000"/>
          </a:xfrm>
          <a:prstGeom prst="rect">
            <a:avLst/>
          </a:prstGeom>
        </p:spPr>
        <p:txBody>
          <a:bodyPr vert="horz" lIns="121900" tIns="121900" rIns="121900" bIns="121900" rtlCol="0" anchor="t" anchorCtr="0">
            <a:noAutofit/>
          </a:bodyPr>
          <a:lstStyle/>
          <a:p>
            <a:endParaRPr/>
          </a:p>
        </p:txBody>
      </p:sp>
    </p:spTree>
    <p:extLst>
      <p:ext uri="{BB962C8B-B14F-4D97-AF65-F5344CB8AC3E}">
        <p14:creationId xmlns:p14="http://schemas.microsoft.com/office/powerpoint/2010/main" val="38053143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517200" y="610700"/>
            <a:ext cx="11157600" cy="914800"/>
          </a:xfrm>
          <a:prstGeom prst="rect">
            <a:avLst/>
          </a:prstGeom>
        </p:spPr>
        <p:txBody>
          <a:bodyPr vert="horz" lIns="121900" tIns="121900" rIns="121900" bIns="121900" rtlCol="0" anchor="b" anchorCtr="0">
            <a:noAutofit/>
          </a:bodyPr>
          <a:lstStyle/>
          <a:p>
            <a:r>
              <a:rPr lang="en"/>
              <a:t>Contract Terms</a:t>
            </a:r>
          </a:p>
        </p:txBody>
      </p:sp>
      <p:sp>
        <p:nvSpPr>
          <p:cNvPr id="117" name="Shape 117"/>
          <p:cNvSpPr txBox="1">
            <a:spLocks noGrp="1"/>
          </p:cNvSpPr>
          <p:nvPr>
            <p:ph type="body" idx="1"/>
          </p:nvPr>
        </p:nvSpPr>
        <p:spPr>
          <a:xfrm>
            <a:off x="517200" y="1986432"/>
            <a:ext cx="11157600" cy="4105200"/>
          </a:xfrm>
          <a:prstGeom prst="rect">
            <a:avLst/>
          </a:prstGeom>
        </p:spPr>
        <p:txBody>
          <a:bodyPr vert="horz" lIns="121900" tIns="121900" rIns="121900" bIns="121900" rtlCol="0" anchor="t" anchorCtr="0">
            <a:noAutofit/>
          </a:bodyPr>
          <a:lstStyle/>
          <a:p>
            <a:pPr>
              <a:buNone/>
            </a:pPr>
            <a:r>
              <a:rPr lang="en"/>
              <a:t>Does the license state exactly what can be loaned? </a:t>
            </a:r>
          </a:p>
          <a:p>
            <a:pPr marL="609585" indent="-304792"/>
            <a:r>
              <a:rPr lang="en"/>
              <a:t>Number of downloads</a:t>
            </a:r>
          </a:p>
          <a:p>
            <a:pPr marL="609585" indent="-304792"/>
            <a:r>
              <a:rPr lang="en"/>
              <a:t>Number of pages</a:t>
            </a:r>
          </a:p>
          <a:p>
            <a:pPr>
              <a:buNone/>
            </a:pPr>
            <a:r>
              <a:rPr lang="en"/>
              <a:t>Does the license state how the material can be sent - emailed, faxed, printed first, then mailed, etc.? </a:t>
            </a:r>
          </a:p>
          <a:p>
            <a:pPr>
              <a:buNone/>
            </a:pPr>
            <a:r>
              <a:rPr lang="en"/>
              <a:t>Does the license state that the publisher can change the terms without notice to the end user (library)? </a:t>
            </a:r>
          </a:p>
        </p:txBody>
      </p:sp>
    </p:spTree>
    <p:extLst>
      <p:ext uri="{BB962C8B-B14F-4D97-AF65-F5344CB8AC3E}">
        <p14:creationId xmlns:p14="http://schemas.microsoft.com/office/powerpoint/2010/main" val="14181524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517200" y="1536600"/>
            <a:ext cx="11157600" cy="2051200"/>
          </a:xfrm>
          <a:prstGeom prst="rect">
            <a:avLst/>
          </a:prstGeom>
        </p:spPr>
        <p:txBody>
          <a:bodyPr vert="horz" lIns="121900" tIns="121900" rIns="121900" bIns="121900" rtlCol="0" anchor="ctr" anchorCtr="0">
            <a:noAutofit/>
          </a:bodyPr>
          <a:lstStyle/>
          <a:p>
            <a:r>
              <a:rPr lang="en"/>
              <a:t>Examples</a:t>
            </a:r>
          </a:p>
        </p:txBody>
      </p:sp>
      <p:sp>
        <p:nvSpPr>
          <p:cNvPr id="123" name="Shape 123"/>
          <p:cNvSpPr txBox="1">
            <a:spLocks noGrp="1"/>
          </p:cNvSpPr>
          <p:nvPr>
            <p:ph type="body" idx="1"/>
          </p:nvPr>
        </p:nvSpPr>
        <p:spPr>
          <a:xfrm>
            <a:off x="517200" y="3892600"/>
            <a:ext cx="11157600" cy="1428800"/>
          </a:xfrm>
          <a:prstGeom prst="rect">
            <a:avLst/>
          </a:prstGeom>
        </p:spPr>
        <p:txBody>
          <a:bodyPr vert="horz" lIns="121900" tIns="121900" rIns="121900" bIns="121900" rtlCol="0" anchor="t" anchorCtr="0">
            <a:noAutofit/>
          </a:bodyPr>
          <a:lstStyle/>
          <a:p>
            <a:pPr>
              <a:buNone/>
            </a:pPr>
            <a:endParaRPr/>
          </a:p>
        </p:txBody>
      </p:sp>
    </p:spTree>
    <p:extLst>
      <p:ext uri="{BB962C8B-B14F-4D97-AF65-F5344CB8AC3E}">
        <p14:creationId xmlns:p14="http://schemas.microsoft.com/office/powerpoint/2010/main" val="41136382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54001" y="2424801"/>
            <a:ext cx="5393599" cy="2008399"/>
          </a:xfrm>
          <a:prstGeom prst="rect">
            <a:avLst/>
          </a:prstGeom>
        </p:spPr>
        <p:txBody>
          <a:bodyPr vert="horz" lIns="121900" tIns="121900" rIns="121900" bIns="121900" rtlCol="0" anchor="ctr" anchorCtr="0">
            <a:noAutofit/>
          </a:bodyPr>
          <a:lstStyle/>
          <a:p>
            <a:r>
              <a:rPr lang="en"/>
              <a:t>BLOOMBERG</a:t>
            </a:r>
          </a:p>
          <a:p>
            <a:r>
              <a:rPr lang="en"/>
              <a:t>BNA</a:t>
            </a:r>
          </a:p>
        </p:txBody>
      </p:sp>
      <p:pic>
        <p:nvPicPr>
          <p:cNvPr id="129" name="Shape 129"/>
          <p:cNvPicPr preferRelativeResize="0"/>
          <p:nvPr/>
        </p:nvPicPr>
        <p:blipFill>
          <a:blip r:embed="rId3">
            <a:alphaModFix/>
          </a:blip>
          <a:stretch>
            <a:fillRect/>
          </a:stretch>
        </p:blipFill>
        <p:spPr>
          <a:xfrm>
            <a:off x="6378667" y="2163499"/>
            <a:ext cx="5563899" cy="2177167"/>
          </a:xfrm>
          <a:prstGeom prst="rect">
            <a:avLst/>
          </a:prstGeom>
          <a:noFill/>
          <a:ln>
            <a:noFill/>
          </a:ln>
        </p:spPr>
      </p:pic>
      <p:sp>
        <p:nvSpPr>
          <p:cNvPr id="130" name="Shape 130"/>
          <p:cNvSpPr txBox="1"/>
          <p:nvPr/>
        </p:nvSpPr>
        <p:spPr>
          <a:xfrm>
            <a:off x="6476500" y="4027867"/>
            <a:ext cx="4214000" cy="239600"/>
          </a:xfrm>
          <a:prstGeom prst="rect">
            <a:avLst/>
          </a:prstGeom>
          <a:noFill/>
          <a:ln>
            <a:noFill/>
          </a:ln>
        </p:spPr>
        <p:txBody>
          <a:bodyPr lIns="121900" tIns="121900" rIns="121900" bIns="121900" anchor="t" anchorCtr="0">
            <a:noAutofit/>
          </a:bodyPr>
          <a:lstStyle/>
          <a:p>
            <a:endParaRPr sz="2400"/>
          </a:p>
        </p:txBody>
      </p:sp>
      <p:sp>
        <p:nvSpPr>
          <p:cNvPr id="131" name="Shape 131"/>
          <p:cNvSpPr/>
          <p:nvPr/>
        </p:nvSpPr>
        <p:spPr>
          <a:xfrm>
            <a:off x="6458767" y="4045600"/>
            <a:ext cx="4231600" cy="239600"/>
          </a:xfrm>
          <a:prstGeom prst="rect">
            <a:avLst/>
          </a:prstGeom>
          <a:noFill/>
          <a:ln w="9525" cap="flat" cmpd="sng">
            <a:solidFill>
              <a:srgbClr val="CC0000"/>
            </a:solidFill>
            <a:prstDash val="solid"/>
            <a:round/>
            <a:headEnd type="none" w="med" len="med"/>
            <a:tailEnd type="none" w="med" len="med"/>
          </a:ln>
        </p:spPr>
        <p:txBody>
          <a:bodyPr lIns="121900" tIns="121900" rIns="121900" bIns="121900" anchor="ctr" anchorCtr="0">
            <a:noAutofit/>
          </a:bodyPr>
          <a:lstStyle/>
          <a:p>
            <a:endParaRPr sz="2400"/>
          </a:p>
        </p:txBody>
      </p:sp>
    </p:spTree>
    <p:extLst>
      <p:ext uri="{BB962C8B-B14F-4D97-AF65-F5344CB8AC3E}">
        <p14:creationId xmlns:p14="http://schemas.microsoft.com/office/powerpoint/2010/main" val="39837479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653667" y="701800"/>
            <a:ext cx="7491600" cy="5454400"/>
          </a:xfrm>
          <a:prstGeom prst="rect">
            <a:avLst/>
          </a:prstGeom>
        </p:spPr>
        <p:txBody>
          <a:bodyPr vert="horz" lIns="121900" tIns="121900" rIns="121900" bIns="121900" rtlCol="0" anchor="ctr" anchorCtr="0">
            <a:noAutofit/>
          </a:bodyPr>
          <a:lstStyle/>
          <a:p>
            <a:r>
              <a:rPr lang="en"/>
              <a:t>ProQuest</a:t>
            </a:r>
          </a:p>
        </p:txBody>
      </p:sp>
      <p:pic>
        <p:nvPicPr>
          <p:cNvPr id="137" name="Shape 137" descr="Screen Shot 2016-08-31 at 8.18.34 AM.png"/>
          <p:cNvPicPr preferRelativeResize="0"/>
          <p:nvPr/>
        </p:nvPicPr>
        <p:blipFill>
          <a:blip r:embed="rId3">
            <a:alphaModFix/>
          </a:blip>
          <a:stretch>
            <a:fillRect/>
          </a:stretch>
        </p:blipFill>
        <p:spPr>
          <a:xfrm>
            <a:off x="653667" y="4615967"/>
            <a:ext cx="10639333" cy="1907967"/>
          </a:xfrm>
          <a:prstGeom prst="rect">
            <a:avLst/>
          </a:prstGeom>
          <a:noFill/>
          <a:ln>
            <a:noFill/>
          </a:ln>
        </p:spPr>
      </p:pic>
      <p:sp>
        <p:nvSpPr>
          <p:cNvPr id="138" name="Shape 138"/>
          <p:cNvSpPr/>
          <p:nvPr/>
        </p:nvSpPr>
        <p:spPr>
          <a:xfrm>
            <a:off x="4954200" y="4954200"/>
            <a:ext cx="3634400" cy="216400"/>
          </a:xfrm>
          <a:prstGeom prst="rect">
            <a:avLst/>
          </a:prstGeom>
          <a:noFill/>
          <a:ln w="9525" cap="flat" cmpd="sng">
            <a:solidFill>
              <a:srgbClr val="980000"/>
            </a:solidFill>
            <a:prstDash val="solid"/>
            <a:round/>
            <a:headEnd type="none" w="med" len="med"/>
            <a:tailEnd type="none" w="med" len="med"/>
          </a:ln>
        </p:spPr>
        <p:txBody>
          <a:bodyPr lIns="121900" tIns="121900" rIns="121900" bIns="121900" anchor="ctr" anchorCtr="0">
            <a:noAutofit/>
          </a:bodyPr>
          <a:lstStyle/>
          <a:p>
            <a:endParaRPr sz="2400"/>
          </a:p>
        </p:txBody>
      </p:sp>
    </p:spTree>
    <p:extLst>
      <p:ext uri="{BB962C8B-B14F-4D97-AF65-F5344CB8AC3E}">
        <p14:creationId xmlns:p14="http://schemas.microsoft.com/office/powerpoint/2010/main" val="3775738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12900" y="673100"/>
            <a:ext cx="8953500" cy="5511800"/>
          </a:xfrm>
          <a:prstGeom prst="rect">
            <a:avLst/>
          </a:prstGeom>
        </p:spPr>
      </p:pic>
    </p:spTree>
    <p:extLst>
      <p:ext uri="{BB962C8B-B14F-4D97-AF65-F5344CB8AC3E}">
        <p14:creationId xmlns:p14="http://schemas.microsoft.com/office/powerpoint/2010/main" val="760455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body" idx="2"/>
          </p:nvPr>
        </p:nvSpPr>
        <p:spPr>
          <a:xfrm>
            <a:off x="6586000" y="735567"/>
            <a:ext cx="5116000" cy="378800"/>
          </a:xfrm>
          <a:prstGeom prst="rect">
            <a:avLst/>
          </a:prstGeom>
        </p:spPr>
        <p:txBody>
          <a:bodyPr vert="horz" lIns="121900" tIns="121900" rIns="121900" bIns="121900" rtlCol="0" anchor="ctr" anchorCtr="0">
            <a:noAutofit/>
          </a:bodyPr>
          <a:lstStyle/>
          <a:p>
            <a:pPr>
              <a:buNone/>
            </a:pPr>
            <a:r>
              <a:rPr lang="en"/>
              <a:t>Original Contract </a:t>
            </a:r>
          </a:p>
        </p:txBody>
      </p:sp>
      <p:sp>
        <p:nvSpPr>
          <p:cNvPr id="144" name="Shape 144"/>
          <p:cNvSpPr txBox="1">
            <a:spLocks noGrp="1"/>
          </p:cNvSpPr>
          <p:nvPr>
            <p:ph type="title"/>
          </p:nvPr>
        </p:nvSpPr>
        <p:spPr>
          <a:xfrm>
            <a:off x="354001" y="2424801"/>
            <a:ext cx="5393599" cy="2008399"/>
          </a:xfrm>
          <a:prstGeom prst="rect">
            <a:avLst/>
          </a:prstGeom>
        </p:spPr>
        <p:txBody>
          <a:bodyPr vert="horz" lIns="121900" tIns="121900" rIns="121900" bIns="121900" rtlCol="0" anchor="ctr" anchorCtr="0">
            <a:noAutofit/>
          </a:bodyPr>
          <a:lstStyle/>
          <a:p>
            <a:r>
              <a:rPr lang="en"/>
              <a:t>Lexis </a:t>
            </a:r>
          </a:p>
        </p:txBody>
      </p:sp>
      <p:pic>
        <p:nvPicPr>
          <p:cNvPr id="145" name="Shape 145" descr="Screen Shot 2016-08-31 at 8.43.36 AM.png"/>
          <p:cNvPicPr preferRelativeResize="0"/>
          <p:nvPr/>
        </p:nvPicPr>
        <p:blipFill>
          <a:blip r:embed="rId3">
            <a:alphaModFix/>
          </a:blip>
          <a:stretch>
            <a:fillRect/>
          </a:stretch>
        </p:blipFill>
        <p:spPr>
          <a:xfrm>
            <a:off x="6585999" y="1322565"/>
            <a:ext cx="5116000" cy="1745099"/>
          </a:xfrm>
          <a:prstGeom prst="rect">
            <a:avLst/>
          </a:prstGeom>
          <a:noFill/>
          <a:ln>
            <a:noFill/>
          </a:ln>
        </p:spPr>
      </p:pic>
      <p:pic>
        <p:nvPicPr>
          <p:cNvPr id="146" name="Shape 146" descr="Screen Shot 2016-08-31 at 8.47.39 AM.png"/>
          <p:cNvPicPr preferRelativeResize="0"/>
          <p:nvPr/>
        </p:nvPicPr>
        <p:blipFill>
          <a:blip r:embed="rId4">
            <a:alphaModFix/>
          </a:blip>
          <a:stretch>
            <a:fillRect/>
          </a:stretch>
        </p:blipFill>
        <p:spPr>
          <a:xfrm>
            <a:off x="6586000" y="3909000"/>
            <a:ext cx="5116000" cy="1179865"/>
          </a:xfrm>
          <a:prstGeom prst="rect">
            <a:avLst/>
          </a:prstGeom>
          <a:noFill/>
          <a:ln>
            <a:noFill/>
          </a:ln>
        </p:spPr>
      </p:pic>
      <p:sp>
        <p:nvSpPr>
          <p:cNvPr id="147" name="Shape 147"/>
          <p:cNvSpPr/>
          <p:nvPr/>
        </p:nvSpPr>
        <p:spPr>
          <a:xfrm>
            <a:off x="6641667" y="4218633"/>
            <a:ext cx="4759600" cy="540800"/>
          </a:xfrm>
          <a:prstGeom prst="rect">
            <a:avLst/>
          </a:prstGeom>
          <a:noFill/>
          <a:ln w="9525" cap="flat" cmpd="sng">
            <a:solidFill>
              <a:srgbClr val="FF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48" name="Shape 148"/>
          <p:cNvSpPr txBox="1"/>
          <p:nvPr/>
        </p:nvSpPr>
        <p:spPr>
          <a:xfrm>
            <a:off x="6641667" y="3234300"/>
            <a:ext cx="3526400" cy="546000"/>
          </a:xfrm>
          <a:prstGeom prst="rect">
            <a:avLst/>
          </a:prstGeom>
          <a:noFill/>
          <a:ln>
            <a:noFill/>
          </a:ln>
        </p:spPr>
        <p:txBody>
          <a:bodyPr lIns="121900" tIns="121900" rIns="121900" bIns="121900" anchor="t" anchorCtr="0">
            <a:noAutofit/>
          </a:bodyPr>
          <a:lstStyle/>
          <a:p>
            <a:r>
              <a:rPr lang="en" sz="2400">
                <a:solidFill>
                  <a:schemeClr val="dk1"/>
                </a:solidFill>
                <a:latin typeface="Roboto Slab"/>
                <a:ea typeface="Roboto Slab"/>
                <a:cs typeface="Roboto Slab"/>
                <a:sym typeface="Roboto Slab"/>
              </a:rPr>
              <a:t>New Terms</a:t>
            </a:r>
          </a:p>
        </p:txBody>
      </p:sp>
    </p:spTree>
    <p:extLst>
      <p:ext uri="{BB962C8B-B14F-4D97-AF65-F5344CB8AC3E}">
        <p14:creationId xmlns:p14="http://schemas.microsoft.com/office/powerpoint/2010/main" val="12734962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54000" y="1612100"/>
            <a:ext cx="5393600" cy="2008400"/>
          </a:xfrm>
          <a:prstGeom prst="rect">
            <a:avLst/>
          </a:prstGeom>
        </p:spPr>
        <p:txBody>
          <a:bodyPr vert="horz" lIns="121900" tIns="121900" rIns="121900" bIns="121900" rtlCol="0" anchor="b" anchorCtr="0">
            <a:noAutofit/>
          </a:bodyPr>
          <a:lstStyle/>
          <a:p>
            <a:r>
              <a:rPr lang="en"/>
              <a:t>Westlaw</a:t>
            </a:r>
          </a:p>
        </p:txBody>
      </p:sp>
      <p:sp>
        <p:nvSpPr>
          <p:cNvPr id="154" name="Shape 154"/>
          <p:cNvSpPr txBox="1">
            <a:spLocks noGrp="1"/>
          </p:cNvSpPr>
          <p:nvPr>
            <p:ph type="subTitle" idx="1"/>
          </p:nvPr>
        </p:nvSpPr>
        <p:spPr>
          <a:xfrm>
            <a:off x="354000" y="3692000"/>
            <a:ext cx="5393600" cy="1794000"/>
          </a:xfrm>
          <a:prstGeom prst="rect">
            <a:avLst/>
          </a:prstGeom>
        </p:spPr>
        <p:txBody>
          <a:bodyPr vert="horz" lIns="121900" tIns="121900" rIns="121900" bIns="121900" rtlCol="0" anchor="t" anchorCtr="0">
            <a:noAutofit/>
          </a:bodyPr>
          <a:lstStyle/>
          <a:p>
            <a:endParaRPr/>
          </a:p>
        </p:txBody>
      </p:sp>
      <p:sp>
        <p:nvSpPr>
          <p:cNvPr id="155" name="Shape 155"/>
          <p:cNvSpPr txBox="1">
            <a:spLocks noGrp="1"/>
          </p:cNvSpPr>
          <p:nvPr>
            <p:ph type="body" idx="2"/>
          </p:nvPr>
        </p:nvSpPr>
        <p:spPr>
          <a:xfrm>
            <a:off x="6586000" y="965600"/>
            <a:ext cx="5116000" cy="4926800"/>
          </a:xfrm>
          <a:prstGeom prst="rect">
            <a:avLst/>
          </a:prstGeom>
          <a:noFill/>
        </p:spPr>
        <p:txBody>
          <a:bodyPr vert="horz" lIns="121900" tIns="121900" rIns="121900" bIns="121900" rtlCol="0" anchor="ctr" anchorCtr="0">
            <a:noAutofit/>
          </a:bodyPr>
          <a:lstStyle/>
          <a:p>
            <a:pPr>
              <a:buNone/>
            </a:pPr>
            <a:r>
              <a:rPr lang="en" sz="1333">
                <a:latin typeface="Roboto Slab"/>
                <a:ea typeface="Roboto Slab"/>
                <a:cs typeface="Roboto Slab"/>
                <a:sym typeface="Roboto Slab"/>
              </a:rPr>
              <a:t>2. Westlaw License.</a:t>
            </a:r>
          </a:p>
          <a:p>
            <a:pPr>
              <a:buNone/>
            </a:pPr>
            <a:r>
              <a:rPr lang="en" sz="1333">
                <a:latin typeface="Roboto Slab"/>
                <a:ea typeface="Roboto Slab"/>
                <a:cs typeface="Roboto Slab"/>
                <a:sym typeface="Roboto Slab"/>
              </a:rPr>
              <a:t> </a:t>
            </a:r>
          </a:p>
          <a:p>
            <a:pPr>
              <a:buNone/>
            </a:pPr>
            <a:r>
              <a:rPr lang="en" sz="1333">
                <a:latin typeface="Roboto Slab"/>
                <a:ea typeface="Roboto Slab"/>
                <a:cs typeface="Roboto Slab"/>
                <a:sym typeface="Roboto Slab"/>
              </a:rPr>
              <a:t> </a:t>
            </a:r>
          </a:p>
          <a:p>
            <a:pPr>
              <a:buNone/>
            </a:pPr>
            <a:r>
              <a:rPr lang="en" sz="1333">
                <a:latin typeface="Roboto Slab"/>
                <a:ea typeface="Roboto Slab"/>
                <a:cs typeface="Roboto Slab"/>
                <a:sym typeface="Roboto Slab"/>
              </a:rPr>
              <a:t>2.2 Law School Personnel. If you are law school personnel, we also grant you a limited, non-exclusive, nontransferable license to include data in your academic writings prepared during the course of your regular curriculum. </a:t>
            </a:r>
            <a:r>
              <a:rPr lang="en" sz="1333">
                <a:solidFill>
                  <a:srgbClr val="FF0000"/>
                </a:solidFill>
                <a:latin typeface="Roboto Slab"/>
                <a:ea typeface="Roboto Slab"/>
                <a:cs typeface="Roboto Slab"/>
                <a:sym typeface="Roboto Slab"/>
              </a:rPr>
              <a:t>Any further distribution is prohibited without our written permission. </a:t>
            </a:r>
            <a:r>
              <a:rPr lang="en" sz="1333">
                <a:latin typeface="Roboto Slab"/>
                <a:ea typeface="Roboto Slab"/>
                <a:cs typeface="Roboto Slab"/>
                <a:sym typeface="Roboto Slab"/>
              </a:rPr>
              <a:t>Data included in your writings must retain copyright notices</a:t>
            </a:r>
            <a:r>
              <a:rPr lang="en" sz="1333">
                <a:solidFill>
                  <a:srgbClr val="000000"/>
                </a:solidFill>
                <a:latin typeface="Roboto Slab"/>
                <a:ea typeface="Roboto Slab"/>
                <a:cs typeface="Roboto Slab"/>
                <a:sym typeface="Roboto Slab"/>
              </a:rPr>
              <a:t>.</a:t>
            </a:r>
          </a:p>
          <a:p>
            <a:pPr>
              <a:buNone/>
            </a:pPr>
            <a:endParaRPr sz="1333">
              <a:latin typeface="Roboto Slab"/>
              <a:ea typeface="Roboto Slab"/>
              <a:cs typeface="Roboto Slab"/>
              <a:sym typeface="Roboto Slab"/>
            </a:endParaRPr>
          </a:p>
        </p:txBody>
      </p:sp>
    </p:spTree>
    <p:extLst>
      <p:ext uri="{BB962C8B-B14F-4D97-AF65-F5344CB8AC3E}">
        <p14:creationId xmlns:p14="http://schemas.microsoft.com/office/powerpoint/2010/main" val="21304620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653667" y="701800"/>
            <a:ext cx="7491600" cy="5454400"/>
          </a:xfrm>
          <a:prstGeom prst="rect">
            <a:avLst/>
          </a:prstGeom>
        </p:spPr>
        <p:txBody>
          <a:bodyPr vert="horz" lIns="121900" tIns="121900" rIns="121900" bIns="121900" rtlCol="0" anchor="ctr" anchorCtr="0">
            <a:noAutofit/>
          </a:bodyPr>
          <a:lstStyle/>
          <a:p>
            <a:r>
              <a:rPr lang="en"/>
              <a:t>EBSCO</a:t>
            </a:r>
            <a:r>
              <a:rPr lang="en" i="1"/>
              <a:t>host</a:t>
            </a:r>
          </a:p>
          <a:p>
            <a:endParaRPr i="1"/>
          </a:p>
        </p:txBody>
      </p:sp>
      <p:pic>
        <p:nvPicPr>
          <p:cNvPr id="161" name="Shape 161" descr="Screen Shot 2016-08-31 at 8.37.23 AM.png"/>
          <p:cNvPicPr preferRelativeResize="0"/>
          <p:nvPr/>
        </p:nvPicPr>
        <p:blipFill>
          <a:blip r:embed="rId3">
            <a:alphaModFix/>
          </a:blip>
          <a:stretch>
            <a:fillRect/>
          </a:stretch>
        </p:blipFill>
        <p:spPr>
          <a:xfrm>
            <a:off x="1" y="4069805"/>
            <a:ext cx="12191999" cy="2788191"/>
          </a:xfrm>
          <a:prstGeom prst="rect">
            <a:avLst/>
          </a:prstGeom>
          <a:noFill/>
          <a:ln>
            <a:noFill/>
          </a:ln>
        </p:spPr>
      </p:pic>
      <p:sp>
        <p:nvSpPr>
          <p:cNvPr id="162" name="Shape 162"/>
          <p:cNvSpPr/>
          <p:nvPr/>
        </p:nvSpPr>
        <p:spPr>
          <a:xfrm>
            <a:off x="6070800" y="6391000"/>
            <a:ext cx="5857200" cy="240000"/>
          </a:xfrm>
          <a:prstGeom prst="rect">
            <a:avLst/>
          </a:prstGeom>
          <a:noFill/>
          <a:ln w="9525" cap="flat" cmpd="sng">
            <a:solidFill>
              <a:srgbClr val="FF0000"/>
            </a:solidFill>
            <a:prstDash val="solid"/>
            <a:round/>
            <a:headEnd type="none" w="med" len="med"/>
            <a:tailEnd type="none" w="med" len="med"/>
          </a:ln>
        </p:spPr>
        <p:txBody>
          <a:bodyPr lIns="121900" tIns="121900" rIns="121900" bIns="121900" anchor="ctr" anchorCtr="0">
            <a:noAutofit/>
          </a:bodyPr>
          <a:lstStyle/>
          <a:p>
            <a:endParaRPr sz="2400"/>
          </a:p>
        </p:txBody>
      </p:sp>
    </p:spTree>
    <p:extLst>
      <p:ext uri="{BB962C8B-B14F-4D97-AF65-F5344CB8AC3E}">
        <p14:creationId xmlns:p14="http://schemas.microsoft.com/office/powerpoint/2010/main" val="10639164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517200" y="610700"/>
            <a:ext cx="11157600" cy="914800"/>
          </a:xfrm>
          <a:prstGeom prst="rect">
            <a:avLst/>
          </a:prstGeom>
        </p:spPr>
        <p:txBody>
          <a:bodyPr vert="horz" lIns="121900" tIns="121900" rIns="121900" bIns="121900" rtlCol="0" anchor="b" anchorCtr="0">
            <a:noAutofit/>
          </a:bodyPr>
          <a:lstStyle/>
          <a:p>
            <a:endParaRPr/>
          </a:p>
        </p:txBody>
      </p:sp>
      <p:sp>
        <p:nvSpPr>
          <p:cNvPr id="168" name="Shape 168"/>
          <p:cNvSpPr txBox="1">
            <a:spLocks noGrp="1"/>
          </p:cNvSpPr>
          <p:nvPr>
            <p:ph type="body" idx="1"/>
          </p:nvPr>
        </p:nvSpPr>
        <p:spPr>
          <a:xfrm>
            <a:off x="517200" y="1986432"/>
            <a:ext cx="11157600" cy="4105200"/>
          </a:xfrm>
          <a:prstGeom prst="rect">
            <a:avLst/>
          </a:prstGeom>
        </p:spPr>
        <p:txBody>
          <a:bodyPr vert="horz" lIns="121900" tIns="121900" rIns="121900" bIns="121900" rtlCol="0" anchor="t" anchorCtr="0">
            <a:noAutofit/>
          </a:bodyPr>
          <a:lstStyle/>
          <a:p>
            <a:pPr>
              <a:lnSpc>
                <a:spcPct val="100000"/>
              </a:lnSpc>
              <a:buNone/>
            </a:pPr>
            <a:r>
              <a:rPr lang="en" sz="4000">
                <a:latin typeface="Roboto Slab"/>
                <a:ea typeface="Roboto Slab"/>
                <a:cs typeface="Roboto Slab"/>
                <a:sym typeface="Roboto Slab"/>
              </a:rPr>
              <a:t>“When signing a contract, assume that you are signing away all copyright exceptions </a:t>
            </a:r>
            <a:r>
              <a:rPr lang="en" sz="4000" i="1">
                <a:latin typeface="Roboto Slab"/>
                <a:ea typeface="Roboto Slab"/>
                <a:cs typeface="Roboto Slab"/>
                <a:sym typeface="Roboto Slab"/>
              </a:rPr>
              <a:t>including</a:t>
            </a:r>
            <a:r>
              <a:rPr lang="en" sz="4000">
                <a:latin typeface="Roboto Slab"/>
                <a:ea typeface="Roboto Slab"/>
                <a:cs typeface="Roboto Slab"/>
                <a:sym typeface="Roboto Slab"/>
              </a:rPr>
              <a:t> fair use, unless they are expressly stated in the contract that is signed…” (Weir, 55) </a:t>
            </a:r>
          </a:p>
          <a:p>
            <a:pPr>
              <a:buNone/>
            </a:pPr>
            <a:endParaRPr/>
          </a:p>
        </p:txBody>
      </p:sp>
    </p:spTree>
    <p:extLst>
      <p:ext uri="{BB962C8B-B14F-4D97-AF65-F5344CB8AC3E}">
        <p14:creationId xmlns:p14="http://schemas.microsoft.com/office/powerpoint/2010/main" val="33937550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517200" y="1536600"/>
            <a:ext cx="11157600" cy="2051200"/>
          </a:xfrm>
          <a:prstGeom prst="rect">
            <a:avLst/>
          </a:prstGeom>
        </p:spPr>
        <p:txBody>
          <a:bodyPr vert="horz" lIns="121900" tIns="121900" rIns="121900" bIns="121900" rtlCol="0" anchor="ctr" anchorCtr="0">
            <a:noAutofit/>
          </a:bodyPr>
          <a:lstStyle/>
          <a:p>
            <a:r>
              <a:rPr lang="en" sz="12800"/>
              <a:t>License Management</a:t>
            </a:r>
          </a:p>
        </p:txBody>
      </p:sp>
      <p:sp>
        <p:nvSpPr>
          <p:cNvPr id="174" name="Shape 174"/>
          <p:cNvSpPr txBox="1">
            <a:spLocks noGrp="1"/>
          </p:cNvSpPr>
          <p:nvPr>
            <p:ph type="body" idx="1"/>
          </p:nvPr>
        </p:nvSpPr>
        <p:spPr>
          <a:xfrm>
            <a:off x="517200" y="3892600"/>
            <a:ext cx="11157600" cy="1428800"/>
          </a:xfrm>
          <a:prstGeom prst="rect">
            <a:avLst/>
          </a:prstGeom>
        </p:spPr>
        <p:txBody>
          <a:bodyPr vert="horz" lIns="121900" tIns="121900" rIns="121900" bIns="121900" rtlCol="0" anchor="t" anchorCtr="0">
            <a:noAutofit/>
          </a:bodyPr>
          <a:lstStyle/>
          <a:p>
            <a:pPr>
              <a:buNone/>
            </a:pPr>
            <a:endParaRPr/>
          </a:p>
        </p:txBody>
      </p:sp>
    </p:spTree>
    <p:extLst>
      <p:ext uri="{BB962C8B-B14F-4D97-AF65-F5344CB8AC3E}">
        <p14:creationId xmlns:p14="http://schemas.microsoft.com/office/powerpoint/2010/main" val="991958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653667" y="701800"/>
            <a:ext cx="9254800" cy="715200"/>
          </a:xfrm>
          <a:prstGeom prst="rect">
            <a:avLst/>
          </a:prstGeom>
        </p:spPr>
        <p:txBody>
          <a:bodyPr vert="horz" lIns="121900" tIns="121900" rIns="121900" bIns="121900" rtlCol="0" anchor="ctr" anchorCtr="0">
            <a:noAutofit/>
          </a:bodyPr>
          <a:lstStyle/>
          <a:p>
            <a:r>
              <a:rPr lang="en"/>
              <a:t>Commerical Products</a:t>
            </a:r>
          </a:p>
        </p:txBody>
      </p:sp>
      <p:pic>
        <p:nvPicPr>
          <p:cNvPr id="180" name="Shape 180" descr="Screen Shot 2016-08-31 at 9.24.11 AM.png"/>
          <p:cNvPicPr preferRelativeResize="0"/>
          <p:nvPr/>
        </p:nvPicPr>
        <p:blipFill>
          <a:blip r:embed="rId3">
            <a:alphaModFix/>
          </a:blip>
          <a:stretch>
            <a:fillRect/>
          </a:stretch>
        </p:blipFill>
        <p:spPr>
          <a:xfrm>
            <a:off x="653650" y="1482600"/>
            <a:ext cx="6083300" cy="4673600"/>
          </a:xfrm>
          <a:prstGeom prst="rect">
            <a:avLst/>
          </a:prstGeom>
          <a:noFill/>
          <a:ln>
            <a:noFill/>
          </a:ln>
        </p:spPr>
      </p:pic>
    </p:spTree>
    <p:extLst>
      <p:ext uri="{BB962C8B-B14F-4D97-AF65-F5344CB8AC3E}">
        <p14:creationId xmlns:p14="http://schemas.microsoft.com/office/powerpoint/2010/main" val="16653329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653667" y="701800"/>
            <a:ext cx="7491600" cy="5454400"/>
          </a:xfrm>
          <a:prstGeom prst="rect">
            <a:avLst/>
          </a:prstGeom>
        </p:spPr>
        <p:txBody>
          <a:bodyPr vert="horz" lIns="121900" tIns="121900" rIns="121900" bIns="121900" rtlCol="0" anchor="ctr" anchorCtr="0">
            <a:noAutofit/>
          </a:bodyPr>
          <a:lstStyle/>
          <a:p>
            <a:r>
              <a:rPr lang="en"/>
              <a:t>In-house Database</a:t>
            </a:r>
          </a:p>
        </p:txBody>
      </p:sp>
    </p:spTree>
    <p:extLst>
      <p:ext uri="{BB962C8B-B14F-4D97-AF65-F5344CB8AC3E}">
        <p14:creationId xmlns:p14="http://schemas.microsoft.com/office/powerpoint/2010/main" val="37186101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653667" y="701800"/>
            <a:ext cx="7491600" cy="1820000"/>
          </a:xfrm>
          <a:prstGeom prst="rect">
            <a:avLst/>
          </a:prstGeom>
        </p:spPr>
        <p:txBody>
          <a:bodyPr vert="horz" lIns="121900" tIns="121900" rIns="121900" bIns="121900" rtlCol="0" anchor="ctr" anchorCtr="0">
            <a:noAutofit/>
          </a:bodyPr>
          <a:lstStyle/>
          <a:p>
            <a:r>
              <a:rPr lang="en"/>
              <a:t>Open Source</a:t>
            </a:r>
          </a:p>
        </p:txBody>
      </p:sp>
      <p:pic>
        <p:nvPicPr>
          <p:cNvPr id="191" name="Shape 191" descr="Screen Shot 2016-09-02 at 8.47.25 AM.png"/>
          <p:cNvPicPr preferRelativeResize="0"/>
          <p:nvPr/>
        </p:nvPicPr>
        <p:blipFill>
          <a:blip r:embed="rId3">
            <a:alphaModFix/>
          </a:blip>
          <a:stretch>
            <a:fillRect/>
          </a:stretch>
        </p:blipFill>
        <p:spPr>
          <a:xfrm>
            <a:off x="653667" y="2595817"/>
            <a:ext cx="8001000" cy="3721100"/>
          </a:xfrm>
          <a:prstGeom prst="rect">
            <a:avLst/>
          </a:prstGeom>
          <a:noFill/>
          <a:ln>
            <a:noFill/>
          </a:ln>
        </p:spPr>
      </p:pic>
      <p:sp>
        <p:nvSpPr>
          <p:cNvPr id="192" name="Shape 192"/>
          <p:cNvSpPr txBox="1"/>
          <p:nvPr/>
        </p:nvSpPr>
        <p:spPr>
          <a:xfrm>
            <a:off x="8846033" y="5542933"/>
            <a:ext cx="2828400" cy="774000"/>
          </a:xfrm>
          <a:prstGeom prst="rect">
            <a:avLst/>
          </a:prstGeom>
          <a:noFill/>
          <a:ln>
            <a:noFill/>
          </a:ln>
        </p:spPr>
        <p:txBody>
          <a:bodyPr lIns="121900" tIns="121900" rIns="121900" bIns="121900" anchor="t" anchorCtr="0">
            <a:noAutofit/>
          </a:bodyPr>
          <a:lstStyle/>
          <a:p>
            <a:r>
              <a:rPr lang="en" sz="2400">
                <a:solidFill>
                  <a:schemeClr val="dk1"/>
                </a:solidFill>
                <a:latin typeface="Roboto Slab"/>
                <a:ea typeface="Roboto Slab"/>
                <a:cs typeface="Roboto Slab"/>
                <a:sym typeface="Roboto Slab"/>
              </a:rPr>
              <a:t>http://coral-erm.org/</a:t>
            </a:r>
          </a:p>
        </p:txBody>
      </p:sp>
    </p:spTree>
    <p:extLst>
      <p:ext uri="{BB962C8B-B14F-4D97-AF65-F5344CB8AC3E}">
        <p14:creationId xmlns:p14="http://schemas.microsoft.com/office/powerpoint/2010/main" val="40720405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p:nvPr/>
        </p:nvSpPr>
        <p:spPr>
          <a:xfrm>
            <a:off x="1" y="1"/>
            <a:ext cx="12214799" cy="3312799"/>
          </a:xfrm>
          <a:prstGeom prst="rect">
            <a:avLst/>
          </a:prstGeom>
          <a:solidFill>
            <a:schemeClr val="dk1"/>
          </a:solidFill>
          <a:ln>
            <a:noFill/>
          </a:ln>
        </p:spPr>
        <p:txBody>
          <a:bodyPr lIns="121900" tIns="121900" rIns="121900" bIns="121900" anchor="ctr" anchorCtr="0">
            <a:noAutofit/>
          </a:bodyPr>
          <a:lstStyle/>
          <a:p>
            <a:endParaRPr sz="2400"/>
          </a:p>
        </p:txBody>
      </p:sp>
      <p:sp>
        <p:nvSpPr>
          <p:cNvPr id="198" name="Shape 198"/>
          <p:cNvSpPr txBox="1">
            <a:spLocks noGrp="1"/>
          </p:cNvSpPr>
          <p:nvPr>
            <p:ph type="title"/>
          </p:nvPr>
        </p:nvSpPr>
        <p:spPr>
          <a:xfrm>
            <a:off x="517200" y="1536600"/>
            <a:ext cx="11157600" cy="2051200"/>
          </a:xfrm>
          <a:prstGeom prst="rect">
            <a:avLst/>
          </a:prstGeom>
        </p:spPr>
        <p:txBody>
          <a:bodyPr vert="horz" lIns="121900" tIns="121900" rIns="121900" bIns="121900" rtlCol="0" anchor="ctr" anchorCtr="0">
            <a:noAutofit/>
          </a:bodyPr>
          <a:lstStyle/>
          <a:p>
            <a:r>
              <a:rPr lang="en">
                <a:solidFill>
                  <a:schemeClr val="accent1"/>
                </a:solidFill>
              </a:rPr>
              <a:t>Final Thoughts</a:t>
            </a:r>
          </a:p>
        </p:txBody>
      </p:sp>
      <p:sp>
        <p:nvSpPr>
          <p:cNvPr id="199" name="Shape 199"/>
          <p:cNvSpPr txBox="1">
            <a:spLocks noGrp="1"/>
          </p:cNvSpPr>
          <p:nvPr>
            <p:ph type="body" idx="1"/>
          </p:nvPr>
        </p:nvSpPr>
        <p:spPr>
          <a:xfrm>
            <a:off x="517200" y="5189600"/>
            <a:ext cx="11157600" cy="1428800"/>
          </a:xfrm>
          <a:prstGeom prst="rect">
            <a:avLst/>
          </a:prstGeom>
        </p:spPr>
        <p:txBody>
          <a:bodyPr vert="horz" lIns="121900" tIns="121900" rIns="121900" bIns="121900" rtlCol="0" anchor="t" anchorCtr="0">
            <a:noAutofit/>
          </a:bodyPr>
          <a:lstStyle/>
          <a:p>
            <a:pPr>
              <a:buNone/>
            </a:pPr>
            <a:r>
              <a:rPr lang="en" sz="3200"/>
              <a:t>When in doubt, ask the publisher!</a:t>
            </a:r>
          </a:p>
          <a:p>
            <a:pPr>
              <a:buNone/>
            </a:pPr>
            <a:r>
              <a:rPr lang="en" sz="3200"/>
              <a:t> </a:t>
            </a:r>
          </a:p>
        </p:txBody>
      </p:sp>
    </p:spTree>
    <p:extLst>
      <p:ext uri="{BB962C8B-B14F-4D97-AF65-F5344CB8AC3E}">
        <p14:creationId xmlns:p14="http://schemas.microsoft.com/office/powerpoint/2010/main" val="1229862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517200" y="610700"/>
            <a:ext cx="11157600" cy="914800"/>
          </a:xfrm>
          <a:prstGeom prst="rect">
            <a:avLst/>
          </a:prstGeom>
        </p:spPr>
        <p:txBody>
          <a:bodyPr vert="horz" lIns="121900" tIns="121900" rIns="121900" bIns="121900" rtlCol="0" anchor="b" anchorCtr="0">
            <a:noAutofit/>
          </a:bodyPr>
          <a:lstStyle/>
          <a:p>
            <a:pPr>
              <a:spcBef>
                <a:spcPts val="0"/>
              </a:spcBef>
            </a:pPr>
            <a:r>
              <a:rPr lang="en"/>
              <a:t>Resources</a:t>
            </a:r>
          </a:p>
        </p:txBody>
      </p:sp>
      <p:sp>
        <p:nvSpPr>
          <p:cNvPr id="205" name="Shape 205"/>
          <p:cNvSpPr txBox="1"/>
          <p:nvPr/>
        </p:nvSpPr>
        <p:spPr>
          <a:xfrm>
            <a:off x="695133" y="1814100"/>
            <a:ext cx="10944000" cy="4442000"/>
          </a:xfrm>
          <a:prstGeom prst="rect">
            <a:avLst/>
          </a:prstGeom>
          <a:noFill/>
          <a:ln>
            <a:noFill/>
          </a:ln>
        </p:spPr>
        <p:txBody>
          <a:bodyPr lIns="121900" tIns="121900" rIns="121900" bIns="121900" anchor="t" anchorCtr="0">
            <a:noAutofit/>
          </a:bodyPr>
          <a:lstStyle/>
          <a:p>
            <a:pPr marL="609585" indent="-304792">
              <a:buClr>
                <a:schemeClr val="dk1"/>
              </a:buClr>
              <a:buFont typeface="Roboto Slab"/>
              <a:buChar char="●"/>
            </a:pPr>
            <a:r>
              <a:rPr lang="en" sz="2400">
                <a:solidFill>
                  <a:schemeClr val="dk1"/>
                </a:solidFill>
                <a:latin typeface="Roboto Slab"/>
                <a:ea typeface="Roboto Slab"/>
                <a:cs typeface="Roboto Slab"/>
                <a:sym typeface="Roboto Slab"/>
              </a:rPr>
              <a:t>Becky Albitz, </a:t>
            </a:r>
            <a:r>
              <a:rPr lang="en" sz="2400" i="1">
                <a:solidFill>
                  <a:schemeClr val="dk1"/>
                </a:solidFill>
                <a:latin typeface="Roboto Slab"/>
                <a:ea typeface="Roboto Slab"/>
                <a:cs typeface="Roboto Slab"/>
                <a:sym typeface="Roboto Slab"/>
              </a:rPr>
              <a:t>Licensing and Managing Electronic Resources</a:t>
            </a:r>
            <a:r>
              <a:rPr lang="en" sz="2400">
                <a:solidFill>
                  <a:schemeClr val="dk1"/>
                </a:solidFill>
                <a:latin typeface="Roboto Slab"/>
                <a:ea typeface="Roboto Slab"/>
                <a:cs typeface="Roboto Slab"/>
                <a:sym typeface="Roboto Slab"/>
              </a:rPr>
              <a:t> (Chandos Publishing 2008)</a:t>
            </a:r>
          </a:p>
          <a:p>
            <a:endParaRPr sz="2400">
              <a:solidFill>
                <a:schemeClr val="dk1"/>
              </a:solidFill>
              <a:latin typeface="Roboto Slab"/>
              <a:ea typeface="Roboto Slab"/>
              <a:cs typeface="Roboto Slab"/>
              <a:sym typeface="Roboto Slab"/>
            </a:endParaRPr>
          </a:p>
          <a:p>
            <a:pPr marL="609585" indent="-304792">
              <a:buClr>
                <a:schemeClr val="dk1"/>
              </a:buClr>
              <a:buFont typeface="Roboto Slab"/>
              <a:buChar char="●"/>
            </a:pPr>
            <a:r>
              <a:rPr lang="en" sz="2400">
                <a:solidFill>
                  <a:schemeClr val="dk1"/>
                </a:solidFill>
                <a:latin typeface="Roboto Slab"/>
                <a:ea typeface="Roboto Slab"/>
                <a:cs typeface="Roboto Slab"/>
                <a:sym typeface="Roboto Slab"/>
              </a:rPr>
              <a:t>Kyle K. Courtney, </a:t>
            </a:r>
            <a:r>
              <a:rPr lang="en" sz="2400" i="1">
                <a:solidFill>
                  <a:schemeClr val="dk1"/>
                </a:solidFill>
                <a:latin typeface="Roboto Slab"/>
                <a:ea typeface="Roboto Slab"/>
                <a:cs typeface="Roboto Slab"/>
                <a:sym typeface="Roboto Slab"/>
              </a:rPr>
              <a:t>Copyright in the Digital Age</a:t>
            </a:r>
            <a:r>
              <a:rPr lang="en" sz="2400">
                <a:solidFill>
                  <a:schemeClr val="dk1"/>
                </a:solidFill>
                <a:latin typeface="Roboto Slab"/>
                <a:ea typeface="Roboto Slab"/>
                <a:cs typeface="Roboto Slab"/>
                <a:sym typeface="Roboto Slab"/>
              </a:rPr>
              <a:t>, in </a:t>
            </a:r>
            <a:r>
              <a:rPr lang="en" sz="2400" i="1">
                <a:solidFill>
                  <a:schemeClr val="dk1"/>
                </a:solidFill>
                <a:latin typeface="Roboto Slab"/>
                <a:ea typeface="Roboto Slab"/>
                <a:cs typeface="Roboto Slab"/>
                <a:sym typeface="Roboto Slab"/>
              </a:rPr>
              <a:t>Law Librarianship in the Digital Age</a:t>
            </a:r>
            <a:r>
              <a:rPr lang="en" sz="2400">
                <a:solidFill>
                  <a:schemeClr val="dk1"/>
                </a:solidFill>
                <a:latin typeface="Roboto Slab"/>
                <a:ea typeface="Roboto Slab"/>
                <a:cs typeface="Roboto Slab"/>
                <a:sym typeface="Roboto Slab"/>
              </a:rPr>
              <a:t> 31 (Ellyssa Kroski ed., Scarecrow Press 2014)</a:t>
            </a:r>
          </a:p>
          <a:p>
            <a:endParaRPr sz="2400">
              <a:solidFill>
                <a:schemeClr val="dk1"/>
              </a:solidFill>
              <a:latin typeface="Roboto Slab"/>
              <a:ea typeface="Roboto Slab"/>
              <a:cs typeface="Roboto Slab"/>
              <a:sym typeface="Roboto Slab"/>
            </a:endParaRPr>
          </a:p>
          <a:p>
            <a:pPr marL="609585" indent="-304792">
              <a:buClr>
                <a:schemeClr val="dk1"/>
              </a:buClr>
              <a:buFont typeface="Roboto Slab"/>
              <a:buChar char="●"/>
            </a:pPr>
            <a:r>
              <a:rPr lang="en" sz="2400">
                <a:solidFill>
                  <a:schemeClr val="dk1"/>
                </a:solidFill>
                <a:latin typeface="Roboto Slab"/>
                <a:ea typeface="Roboto Slab"/>
                <a:cs typeface="Roboto Slab"/>
                <a:sym typeface="Roboto Slab"/>
              </a:rPr>
              <a:t>Ryan O. Weir, </a:t>
            </a:r>
            <a:r>
              <a:rPr lang="en" sz="2400" i="1">
                <a:solidFill>
                  <a:schemeClr val="dk1"/>
                </a:solidFill>
                <a:latin typeface="Roboto Slab"/>
                <a:ea typeface="Roboto Slab"/>
                <a:cs typeface="Roboto Slab"/>
                <a:sym typeface="Roboto Slab"/>
              </a:rPr>
              <a:t>Licensing Electronic Resources and Contract Negotiation</a:t>
            </a:r>
            <a:r>
              <a:rPr lang="en" sz="2400">
                <a:solidFill>
                  <a:schemeClr val="dk1"/>
                </a:solidFill>
                <a:latin typeface="Roboto Slab"/>
                <a:ea typeface="Roboto Slab"/>
                <a:cs typeface="Roboto Slab"/>
                <a:sym typeface="Roboto Slab"/>
              </a:rPr>
              <a:t>, in </a:t>
            </a:r>
            <a:r>
              <a:rPr lang="en" sz="2400" i="1">
                <a:solidFill>
                  <a:schemeClr val="dk1"/>
                </a:solidFill>
                <a:latin typeface="Roboto Slab"/>
                <a:ea typeface="Roboto Slab"/>
                <a:cs typeface="Roboto Slab"/>
                <a:sym typeface="Roboto Slab"/>
              </a:rPr>
              <a:t>LITA Guide: Managing Electronic Resources</a:t>
            </a:r>
            <a:r>
              <a:rPr lang="en" sz="2400">
                <a:solidFill>
                  <a:schemeClr val="dk1"/>
                </a:solidFill>
                <a:latin typeface="Roboto Slab"/>
                <a:ea typeface="Roboto Slab"/>
                <a:cs typeface="Roboto Slab"/>
                <a:sym typeface="Roboto Slab"/>
              </a:rPr>
              <a:t>  53 (Ryan O. Weir, ed., ALA TechSource 2012)</a:t>
            </a:r>
          </a:p>
        </p:txBody>
      </p:sp>
    </p:spTree>
    <p:extLst>
      <p:ext uri="{BB962C8B-B14F-4D97-AF65-F5344CB8AC3E}">
        <p14:creationId xmlns:p14="http://schemas.microsoft.com/office/powerpoint/2010/main" val="4093488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 Drop-in Clinics</a:t>
            </a:r>
            <a:endParaRPr lang="en-US" dirty="0"/>
          </a:p>
        </p:txBody>
      </p:sp>
      <p:pic>
        <p:nvPicPr>
          <p:cNvPr id="5" name="Picture 4"/>
          <p:cNvPicPr>
            <a:picLocks noChangeAspect="1"/>
          </p:cNvPicPr>
          <p:nvPr/>
        </p:nvPicPr>
        <p:blipFill>
          <a:blip r:embed="rId3"/>
          <a:stretch>
            <a:fillRect/>
          </a:stretch>
        </p:blipFill>
        <p:spPr>
          <a:xfrm>
            <a:off x="3238500" y="1690688"/>
            <a:ext cx="5715000" cy="4762500"/>
          </a:xfrm>
          <a:prstGeom prst="rect">
            <a:avLst/>
          </a:prstGeom>
        </p:spPr>
      </p:pic>
    </p:spTree>
    <p:extLst>
      <p:ext uri="{BB962C8B-B14F-4D97-AF65-F5344CB8AC3E}">
        <p14:creationId xmlns:p14="http://schemas.microsoft.com/office/powerpoint/2010/main" val="993811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Graduate </a:t>
            </a:r>
            <a:r>
              <a:rPr lang="en-US" dirty="0"/>
              <a:t>S</a:t>
            </a:r>
            <a:r>
              <a:rPr lang="en-US" dirty="0" smtClean="0"/>
              <a:t>tudent Copyright Education</a:t>
            </a:r>
            <a:endParaRPr lang="en-US" dirty="0"/>
          </a:p>
        </p:txBody>
      </p:sp>
      <p:pic>
        <p:nvPicPr>
          <p:cNvPr id="5" name="Picture 4"/>
          <p:cNvPicPr>
            <a:picLocks noChangeAspect="1"/>
          </p:cNvPicPr>
          <p:nvPr/>
        </p:nvPicPr>
        <p:blipFill>
          <a:blip r:embed="rId3"/>
          <a:stretch>
            <a:fillRect/>
          </a:stretch>
        </p:blipFill>
        <p:spPr>
          <a:xfrm>
            <a:off x="2286000" y="1690688"/>
            <a:ext cx="7620000" cy="3302000"/>
          </a:xfrm>
          <a:prstGeom prst="rect">
            <a:avLst/>
          </a:prstGeom>
        </p:spPr>
      </p:pic>
    </p:spTree>
    <p:extLst>
      <p:ext uri="{BB962C8B-B14F-4D97-AF65-F5344CB8AC3E}">
        <p14:creationId xmlns:p14="http://schemas.microsoft.com/office/powerpoint/2010/main" val="1115824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 FAQs</a:t>
            </a:r>
            <a:endParaRPr lang="en-US" dirty="0"/>
          </a:p>
        </p:txBody>
      </p:sp>
      <p:sp>
        <p:nvSpPr>
          <p:cNvPr id="3" name="Content Placeholder 2"/>
          <p:cNvSpPr>
            <a:spLocks noGrp="1"/>
          </p:cNvSpPr>
          <p:nvPr>
            <p:ph sz="half" idx="1"/>
          </p:nvPr>
        </p:nvSpPr>
        <p:spPr>
          <a:xfrm>
            <a:off x="838200" y="1690688"/>
            <a:ext cx="4257927" cy="3999820"/>
          </a:xfrm>
        </p:spPr>
        <p:txBody>
          <a:bodyPr/>
          <a:lstStyle/>
          <a:p>
            <a:r>
              <a:rPr lang="en-US" dirty="0" smtClean="0"/>
              <a:t>Sent to our college </a:t>
            </a:r>
            <a:r>
              <a:rPr lang="en-US" dirty="0" err="1" smtClean="0"/>
              <a:t>listservs</a:t>
            </a:r>
            <a:endParaRPr lang="en-US" dirty="0" smtClean="0"/>
          </a:p>
          <a:p>
            <a:r>
              <a:rPr lang="en-US" dirty="0" smtClean="0"/>
              <a:t>Frequency varies</a:t>
            </a:r>
            <a:endParaRPr lang="en-CA" dirty="0" smtClean="0"/>
          </a:p>
          <a:p>
            <a:r>
              <a:rPr lang="en-CA" dirty="0" smtClean="0"/>
              <a:t>These are great but reach out personally when you can</a:t>
            </a:r>
            <a:endParaRPr lang="en-US" dirty="0" smtClean="0"/>
          </a:p>
        </p:txBody>
      </p:sp>
      <p:pic>
        <p:nvPicPr>
          <p:cNvPr id="5" name="Content Placeholder 4"/>
          <p:cNvPicPr>
            <a:picLocks noGrp="1" noChangeAspect="1"/>
          </p:cNvPicPr>
          <p:nvPr>
            <p:ph sz="half" idx="2"/>
          </p:nvPr>
        </p:nvPicPr>
        <p:blipFill>
          <a:blip r:embed="rId3"/>
          <a:stretch>
            <a:fillRect/>
          </a:stretch>
        </p:blipFill>
        <p:spPr>
          <a:xfrm>
            <a:off x="5462613" y="1690688"/>
            <a:ext cx="6310824" cy="4161561"/>
          </a:xfrm>
        </p:spPr>
      </p:pic>
    </p:spTree>
    <p:extLst>
      <p:ext uri="{BB962C8B-B14F-4D97-AF65-F5344CB8AC3E}">
        <p14:creationId xmlns:p14="http://schemas.microsoft.com/office/powerpoint/2010/main" val="1403772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810" y="3352006"/>
            <a:ext cx="3932237" cy="1600200"/>
          </a:xfrm>
        </p:spPr>
        <p:txBody>
          <a:bodyPr/>
          <a:lstStyle/>
          <a:p>
            <a:r>
              <a:rPr lang="en-US" dirty="0" smtClean="0"/>
              <a:t>Faculty Alerts</a:t>
            </a:r>
            <a:endParaRPr lang="en-US" dirty="0"/>
          </a:p>
        </p:txBody>
      </p:sp>
      <p:sp>
        <p:nvSpPr>
          <p:cNvPr id="4" name="Text Placeholder 3"/>
          <p:cNvSpPr>
            <a:spLocks noGrp="1"/>
          </p:cNvSpPr>
          <p:nvPr>
            <p:ph type="body" sz="half" idx="2"/>
          </p:nvPr>
        </p:nvSpPr>
        <p:spPr>
          <a:xfrm>
            <a:off x="1260201" y="4952206"/>
            <a:ext cx="3932237" cy="3811588"/>
          </a:xfrm>
        </p:spPr>
        <p:txBody>
          <a:bodyPr>
            <a:normAutofit/>
          </a:bodyPr>
          <a:lstStyle/>
          <a:p>
            <a:pPr marL="285750" indent="-285750">
              <a:buFont typeface="Wingdings" charset="2"/>
              <a:buChar char="§"/>
            </a:pPr>
            <a:r>
              <a:rPr lang="en-US" sz="2200" dirty="0" smtClean="0"/>
              <a:t>New Faculty</a:t>
            </a:r>
          </a:p>
          <a:p>
            <a:pPr marL="285750" indent="-285750">
              <a:buFont typeface="Wingdings" charset="2"/>
              <a:buChar char="§"/>
            </a:pPr>
            <a:r>
              <a:rPr lang="en-US" sz="2200" dirty="0" smtClean="0"/>
              <a:t>Faculty teaching courses</a:t>
            </a:r>
            <a:endParaRPr lang="en-US" sz="2200" dirty="0"/>
          </a:p>
        </p:txBody>
      </p:sp>
      <p:pic>
        <p:nvPicPr>
          <p:cNvPr id="5" name="Picture 4"/>
          <p:cNvPicPr>
            <a:picLocks noChangeAspect="1"/>
          </p:cNvPicPr>
          <p:nvPr/>
        </p:nvPicPr>
        <p:blipFill>
          <a:blip r:embed="rId3"/>
          <a:stretch>
            <a:fillRect/>
          </a:stretch>
        </p:blipFill>
        <p:spPr>
          <a:xfrm>
            <a:off x="3029878" y="278606"/>
            <a:ext cx="8216900" cy="3873500"/>
          </a:xfrm>
          <a:prstGeom prst="rect">
            <a:avLst/>
          </a:prstGeom>
        </p:spPr>
      </p:pic>
    </p:spTree>
    <p:extLst>
      <p:ext uri="{BB962C8B-B14F-4D97-AF65-F5344CB8AC3E}">
        <p14:creationId xmlns:p14="http://schemas.microsoft.com/office/powerpoint/2010/main" val="631777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2906854" y="2654804"/>
            <a:ext cx="6172200" cy="1317905"/>
          </a:xfrm>
        </p:spPr>
        <p:txBody>
          <a:bodyPr/>
          <a:lstStyle/>
          <a:p>
            <a:pPr marL="0" indent="0" algn="ctr">
              <a:buNone/>
            </a:pPr>
            <a:r>
              <a:rPr lang="en-CA" dirty="0" smtClean="0"/>
              <a:t>Teach them correct principles and allow them to govern themselves.</a:t>
            </a:r>
          </a:p>
          <a:p>
            <a:pPr marL="0" indent="0" algn="ctr">
              <a:buNone/>
            </a:pPr>
            <a:r>
              <a:rPr lang="en-CA" sz="1600" i="1" dirty="0" smtClean="0"/>
              <a:t>Joseph Smith</a:t>
            </a:r>
            <a:endParaRPr lang="en-US" sz="1600" i="1" dirty="0"/>
          </a:p>
        </p:txBody>
      </p:sp>
    </p:spTree>
    <p:extLst>
      <p:ext uri="{BB962C8B-B14F-4D97-AF65-F5344CB8AC3E}">
        <p14:creationId xmlns:p14="http://schemas.microsoft.com/office/powerpoint/2010/main" val="3137876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OfficeLight_16x9</Template>
  <TotalTime>1600</TotalTime>
  <Words>4250</Words>
  <Application>Microsoft Office PowerPoint</Application>
  <PresentationFormat>Widescreen</PresentationFormat>
  <Paragraphs>270</Paragraphs>
  <Slides>49</Slides>
  <Notes>31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49</vt:i4>
      </vt:variant>
    </vt:vector>
  </HeadingPairs>
  <TitlesOfParts>
    <vt:vector size="60" baseType="lpstr">
      <vt:lpstr>Arial</vt:lpstr>
      <vt:lpstr>Calibri</vt:lpstr>
      <vt:lpstr>Calibri Light</vt:lpstr>
      <vt:lpstr>Cambria</vt:lpstr>
      <vt:lpstr>ＭＳ 明朝</vt:lpstr>
      <vt:lpstr>Roboto Slab</vt:lpstr>
      <vt:lpstr>Times</vt:lpstr>
      <vt:lpstr>Times New Roman</vt:lpstr>
      <vt:lpstr>Verdana</vt:lpstr>
      <vt:lpstr>Wingdings</vt:lpstr>
      <vt:lpstr>Office Theme</vt:lpstr>
      <vt:lpstr>Copyright and Faculty Education</vt:lpstr>
      <vt:lpstr>Patrice Hall</vt:lpstr>
      <vt:lpstr>Copyright in the Classroom</vt:lpstr>
      <vt:lpstr>PowerPoint Presentation</vt:lpstr>
      <vt:lpstr>Copyright Drop-in Clinics</vt:lpstr>
      <vt:lpstr>Graduate Student Copyright Education</vt:lpstr>
      <vt:lpstr>Copyright FAQs</vt:lpstr>
      <vt:lpstr>Faculty Alerts</vt:lpstr>
      <vt:lpstr>PowerPoint Presentation</vt:lpstr>
      <vt:lpstr>Copyright Law and ILL</vt:lpstr>
      <vt:lpstr>What is protected by copyright?</vt:lpstr>
      <vt:lpstr>So pretty much everything in the library? Not quite:</vt:lpstr>
      <vt:lpstr>Then there are works that are no longer in copyright.  </vt:lpstr>
      <vt:lpstr>If the work is still in copyright, what can you do with it?</vt:lpstr>
      <vt:lpstr>17 USC § 108</vt:lpstr>
      <vt:lpstr>17 USC § 108 “except as provided in subsections (b) and (c)”</vt:lpstr>
      <vt:lpstr>17 USC § 108 “except as provided in subsections (b) and (c)”</vt:lpstr>
      <vt:lpstr>17 USC § 108(d): Copying part of a work for loan </vt:lpstr>
      <vt:lpstr>17 USC § 108(e): Copying all of a work for loan </vt:lpstr>
      <vt:lpstr>17 USC § 108(g) </vt:lpstr>
      <vt:lpstr>17 USC § 108(g) continued </vt:lpstr>
      <vt:lpstr>17 USC § 108(g) continued </vt:lpstr>
      <vt:lpstr>CONTU Guidelines additional requirements</vt:lpstr>
      <vt:lpstr>17 USC § 108</vt:lpstr>
      <vt:lpstr>17 USC § 108</vt:lpstr>
      <vt:lpstr>17 USC § 107</vt:lpstr>
      <vt:lpstr>Copyright Law and ILL</vt:lpstr>
      <vt:lpstr>Copyright &amp; Fair Use: What It Means and How to Educate Users</vt:lpstr>
      <vt:lpstr>PowerPoint Presentation</vt:lpstr>
      <vt:lpstr>ILL &amp; Digital Resources</vt:lpstr>
      <vt:lpstr>Definitions</vt:lpstr>
      <vt:lpstr>Definitions</vt:lpstr>
      <vt:lpstr>Common Difficulties</vt:lpstr>
      <vt:lpstr>Common Difficulties</vt:lpstr>
      <vt:lpstr>Common Difficulties</vt:lpstr>
      <vt:lpstr>Contract Terms</vt:lpstr>
      <vt:lpstr>Examples</vt:lpstr>
      <vt:lpstr>BLOOMBERG BNA</vt:lpstr>
      <vt:lpstr>ProQuest</vt:lpstr>
      <vt:lpstr>Lexis </vt:lpstr>
      <vt:lpstr>Westlaw</vt:lpstr>
      <vt:lpstr>EBSCOhost </vt:lpstr>
      <vt:lpstr>PowerPoint Presentation</vt:lpstr>
      <vt:lpstr>License Management</vt:lpstr>
      <vt:lpstr>Commerical Products</vt:lpstr>
      <vt:lpstr>In-house Database</vt:lpstr>
      <vt:lpstr>Open Source</vt:lpstr>
      <vt:lpstr>Final Thoughts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MacDonald</dc:creator>
  <cp:lastModifiedBy>Emily Mason</cp:lastModifiedBy>
  <cp:revision>118</cp:revision>
  <dcterms:created xsi:type="dcterms:W3CDTF">2016-09-01T16:29:41Z</dcterms:created>
  <dcterms:modified xsi:type="dcterms:W3CDTF">2018-12-20T20:16:31Z</dcterms:modified>
</cp:coreProperties>
</file>