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40"/>
  </p:notesMasterIdLst>
  <p:handoutMasterIdLst>
    <p:handoutMasterId r:id="rId41"/>
  </p:handoutMasterIdLst>
  <p:sldIdLst>
    <p:sldId id="259" r:id="rId3"/>
    <p:sldId id="316" r:id="rId4"/>
    <p:sldId id="315" r:id="rId5"/>
    <p:sldId id="298" r:id="rId6"/>
    <p:sldId id="288" r:id="rId7"/>
    <p:sldId id="291" r:id="rId8"/>
    <p:sldId id="296" r:id="rId9"/>
    <p:sldId id="294" r:id="rId10"/>
    <p:sldId id="300" r:id="rId11"/>
    <p:sldId id="301" r:id="rId12"/>
    <p:sldId id="303" r:id="rId13"/>
    <p:sldId id="293" r:id="rId14"/>
    <p:sldId id="295" r:id="rId15"/>
    <p:sldId id="297" r:id="rId16"/>
    <p:sldId id="289" r:id="rId17"/>
    <p:sldId id="307" r:id="rId18"/>
    <p:sldId id="308" r:id="rId19"/>
    <p:sldId id="322" r:id="rId20"/>
    <p:sldId id="323" r:id="rId21"/>
    <p:sldId id="304" r:id="rId22"/>
    <p:sldId id="299" r:id="rId23"/>
    <p:sldId id="306" r:id="rId24"/>
    <p:sldId id="305" r:id="rId25"/>
    <p:sldId id="309" r:id="rId26"/>
    <p:sldId id="311" r:id="rId27"/>
    <p:sldId id="312" r:id="rId28"/>
    <p:sldId id="313" r:id="rId29"/>
    <p:sldId id="314" r:id="rId30"/>
    <p:sldId id="310" r:id="rId31"/>
    <p:sldId id="324" r:id="rId32"/>
    <p:sldId id="317" r:id="rId33"/>
    <p:sldId id="318" r:id="rId34"/>
    <p:sldId id="319" r:id="rId35"/>
    <p:sldId id="320" r:id="rId36"/>
    <p:sldId id="321" r:id="rId37"/>
    <p:sldId id="325" r:id="rId38"/>
    <p:sldId id="326" r:id="rId39"/>
  </p:sldIdLst>
  <p:sldSz cx="9144000" cy="6858000" type="screen4x3"/>
  <p:notesSz cx="6985000" cy="92837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9CC93D-E52E-4D84-901B-11D7331DD495}">
          <p14:sldIdLst>
            <p14:sldId id="259"/>
          </p14:sldIdLst>
        </p14:section>
        <p14:section name="Overview and Objectives" id="{ABA716BF-3A5C-4ADB-94C9-CFEF84EBA240}">
          <p14:sldIdLst>
            <p14:sldId id="316"/>
            <p14:sldId id="315"/>
            <p14:sldId id="298"/>
            <p14:sldId id="288"/>
            <p14:sldId id="291"/>
            <p14:sldId id="296"/>
            <p14:sldId id="294"/>
            <p14:sldId id="300"/>
            <p14:sldId id="301"/>
            <p14:sldId id="303"/>
            <p14:sldId id="293"/>
            <p14:sldId id="295"/>
            <p14:sldId id="297"/>
            <p14:sldId id="289"/>
            <p14:sldId id="307"/>
            <p14:sldId id="308"/>
            <p14:sldId id="322"/>
            <p14:sldId id="323"/>
            <p14:sldId id="304"/>
            <p14:sldId id="299"/>
            <p14:sldId id="306"/>
            <p14:sldId id="305"/>
            <p14:sldId id="309"/>
            <p14:sldId id="311"/>
            <p14:sldId id="312"/>
            <p14:sldId id="313"/>
            <p14:sldId id="314"/>
            <p14:sldId id="310"/>
            <p14:sldId id="324"/>
            <p14:sldId id="317"/>
            <p14:sldId id="318"/>
            <p14:sldId id="319"/>
            <p14:sldId id="320"/>
            <p14:sldId id="321"/>
            <p14:sldId id="325"/>
            <p14:sldId id="32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userDrawn="1">
          <p15:clr>
            <a:srgbClr val="A4A3A4"/>
          </p15:clr>
        </p15:guide>
        <p15:guide id="2" pos="220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00"/>
    <a:srgbClr val="009ED6"/>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95" autoAdjust="0"/>
  </p:normalViewPr>
  <p:slideViewPr>
    <p:cSldViewPr>
      <p:cViewPr varScale="1">
        <p:scale>
          <a:sx n="73" d="100"/>
          <a:sy n="73" d="100"/>
        </p:scale>
        <p:origin x="1458" y="60"/>
      </p:cViewPr>
      <p:guideLst>
        <p:guide orient="horz" pos="2160"/>
        <p:guide pos="2880"/>
      </p:guideLst>
    </p:cSldViewPr>
  </p:slideViewPr>
  <p:outlineViewPr>
    <p:cViewPr>
      <p:scale>
        <a:sx n="33" d="100"/>
        <a:sy n="33" d="100"/>
      </p:scale>
      <p:origin x="0" y="-2316"/>
    </p:cViewPr>
  </p:outlineViewPr>
  <p:notesTextViewPr>
    <p:cViewPr>
      <p:scale>
        <a:sx n="100" d="100"/>
        <a:sy n="100" d="100"/>
      </p:scale>
      <p:origin x="0" y="0"/>
    </p:cViewPr>
  </p:notesTextViewPr>
  <p:sorterViewPr>
    <p:cViewPr>
      <p:scale>
        <a:sx n="154" d="100"/>
        <a:sy n="154" d="100"/>
      </p:scale>
      <p:origin x="0" y="0"/>
    </p:cViewPr>
  </p:sorterViewPr>
  <p:notesViewPr>
    <p:cSldViewPr>
      <p:cViewPr varScale="1">
        <p:scale>
          <a:sx n="86" d="100"/>
          <a:sy n="86" d="100"/>
        </p:scale>
        <p:origin x="3834" y="102"/>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a:lvl1pPr>
          </a:lstStyle>
          <a:p>
            <a:fld id="{D83FDC75-7F73-4A4A-A77C-09AADF00E0EA}" type="datetimeFigureOut">
              <a:rPr lang="en-US" smtClean="0"/>
              <a:pPr/>
              <a:t>12/20/2018</a:t>
            </a:fld>
            <a:endParaRPr lang="en-US" dirty="0"/>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17423501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48AEF76B-3757-4A0B-AF93-28494465C1DD}" type="datetimeFigureOut">
              <a:rPr lang="en-US" smtClean="0"/>
              <a:pPr/>
              <a:t>12/20/2018</a:t>
            </a:fld>
            <a:endParaRPr lang="en-US"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2528791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9579">
              <a:defRPr/>
            </a:pPr>
            <a:r>
              <a:rPr lang="en-US" dirty="0" smtClean="0"/>
              <a:t>This template can be used as a starter file for presenting training materials in a group setting.</a:t>
            </a:r>
          </a:p>
          <a:p>
            <a:endParaRPr lang="en-US" dirty="0" smtClean="0"/>
          </a:p>
          <a:p>
            <a:pPr lvl="0"/>
            <a:r>
              <a:rPr lang="en-US" b="1" dirty="0"/>
              <a:t>Sections</a:t>
            </a:r>
            <a:endParaRPr lang="en-US" dirty="0"/>
          </a:p>
          <a:p>
            <a:pPr lvl="0"/>
            <a:r>
              <a:rPr lang="en-US" dirty="0"/>
              <a:t>Right-click on a slide to add sections. Sections can help to organize your slides or facilitate collaboration between multiple authors.</a:t>
            </a:r>
          </a:p>
          <a:p>
            <a:pPr lvl="0"/>
            <a:endParaRPr lang="en-US" b="1" dirty="0"/>
          </a:p>
          <a:p>
            <a:pPr lvl="0"/>
            <a:r>
              <a:rPr lang="en-US" b="1" dirty="0"/>
              <a:t>Notes</a:t>
            </a:r>
          </a:p>
          <a:p>
            <a:pPr lvl="0"/>
            <a:r>
              <a:rPr lang="en-US" dirty="0"/>
              <a:t>Use the Notes section for delivery notes or to provide additional details for the audience. View these notes in Presentation View during your presentation. </a:t>
            </a:r>
          </a:p>
          <a:p>
            <a:pPr lvl="0">
              <a:buFontTx/>
              <a:buNone/>
            </a:pPr>
            <a:r>
              <a:rPr lang="en-US" dirty="0"/>
              <a:t>Keep in mind the font size (important for accessibility, visibility, videotaping, and online production)</a:t>
            </a:r>
          </a:p>
          <a:p>
            <a:pPr lvl="0"/>
            <a:endParaRPr lang="en-US" dirty="0"/>
          </a:p>
          <a:p>
            <a:pPr lvl="0">
              <a:buFontTx/>
              <a:buNone/>
            </a:pPr>
            <a:r>
              <a:rPr lang="en-US" b="1" dirty="0"/>
              <a:t>Coordinated colors </a:t>
            </a:r>
          </a:p>
          <a:p>
            <a:pPr lvl="0">
              <a:buFontTx/>
              <a:buNone/>
            </a:pPr>
            <a:r>
              <a:rPr lang="en-US" dirty="0"/>
              <a:t>Pay particular attention to the graphs, charts, and text boxes. </a:t>
            </a:r>
          </a:p>
          <a:p>
            <a:pPr lvl="0"/>
            <a:r>
              <a:rPr lang="en-US" dirty="0"/>
              <a:t>Consider that attendees will print in black and white or grayscale. Run a test print to make sure your colors work when printed in pure black and white and grayscale.</a:t>
            </a:r>
          </a:p>
          <a:p>
            <a:pPr lvl="0">
              <a:buFontTx/>
              <a:buNone/>
            </a:pPr>
            <a:endParaRPr lang="en-US" dirty="0"/>
          </a:p>
          <a:p>
            <a:pPr lvl="0">
              <a:buFontTx/>
              <a:buNone/>
            </a:pPr>
            <a:r>
              <a:rPr lang="en-US" b="1" dirty="0"/>
              <a:t>Graphics, tables, and graphs</a:t>
            </a:r>
          </a:p>
          <a:p>
            <a:pPr lvl="0"/>
            <a:r>
              <a:rPr lang="en-US" dirty="0"/>
              <a:t>Keep it simple: If possible, use consistent, non-distracting styles and colors.</a:t>
            </a:r>
          </a:p>
          <a:p>
            <a:pPr lvl="0"/>
            <a:r>
              <a:rPr lang="en-US" dirty="0"/>
              <a:t>Label all graphs and tables.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dirty="0"/>
          </a:p>
        </p:txBody>
      </p:sp>
    </p:spTree>
    <p:extLst>
      <p:ext uri="{BB962C8B-B14F-4D97-AF65-F5344CB8AC3E}">
        <p14:creationId xmlns:p14="http://schemas.microsoft.com/office/powerpoint/2010/main" val="341412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4</a:t>
            </a:fld>
            <a:endParaRPr lang="en-US" dirty="0"/>
          </a:p>
        </p:txBody>
      </p:sp>
    </p:spTree>
    <p:extLst>
      <p:ext uri="{BB962C8B-B14F-4D97-AF65-F5344CB8AC3E}">
        <p14:creationId xmlns:p14="http://schemas.microsoft.com/office/powerpoint/2010/main" val="2065667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5</a:t>
            </a:fld>
            <a:endParaRPr lang="en-US" dirty="0"/>
          </a:p>
        </p:txBody>
      </p:sp>
    </p:spTree>
    <p:extLst>
      <p:ext uri="{BB962C8B-B14F-4D97-AF65-F5344CB8AC3E}">
        <p14:creationId xmlns:p14="http://schemas.microsoft.com/office/powerpoint/2010/main" val="3173802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11</a:t>
            </a:fld>
            <a:endParaRPr lang="en-US" dirty="0"/>
          </a:p>
        </p:txBody>
      </p:sp>
    </p:spTree>
    <p:extLst>
      <p:ext uri="{BB962C8B-B14F-4D97-AF65-F5344CB8AC3E}">
        <p14:creationId xmlns:p14="http://schemas.microsoft.com/office/powerpoint/2010/main" val="1279551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15</a:t>
            </a:fld>
            <a:endParaRPr lang="en-US" dirty="0"/>
          </a:p>
        </p:txBody>
      </p:sp>
    </p:spTree>
    <p:extLst>
      <p:ext uri="{BB962C8B-B14F-4D97-AF65-F5344CB8AC3E}">
        <p14:creationId xmlns:p14="http://schemas.microsoft.com/office/powerpoint/2010/main" val="10912460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55600"/>
            <a:ext cx="8194675"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73100" y="1497013"/>
            <a:ext cx="3975100" cy="4759325"/>
          </a:xfrm>
        </p:spPr>
        <p:txBody>
          <a:bodyPr/>
          <a:lstStyle>
            <a:lvl4pPr>
              <a:defRPr baseline="0"/>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4" name="Text Placeholder 3"/>
          <p:cNvSpPr>
            <a:spLocks noGrp="1"/>
          </p:cNvSpPr>
          <p:nvPr>
            <p:ph type="body" sz="half" idx="2"/>
          </p:nvPr>
        </p:nvSpPr>
        <p:spPr>
          <a:xfrm>
            <a:off x="4937760" y="1497013"/>
            <a:ext cx="3977640" cy="4759325"/>
          </a:xfrm>
        </p:spPr>
        <p:txBody>
          <a:bodyPr/>
          <a:lstStyle>
            <a:lvl4pPr>
              <a:defRPr baseline="0"/>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5"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12/20/2018</a:t>
            </a:fld>
            <a:endParaRPr lang="en-US" dirty="0"/>
          </a:p>
        </p:txBody>
      </p:sp>
      <p:sp>
        <p:nvSpPr>
          <p:cNvPr id="6" name="Footer Placeholder 4"/>
          <p:cNvSpPr>
            <a:spLocks noGrp="1"/>
          </p:cNvSpPr>
          <p:nvPr>
            <p:ph type="ftr" sz="quarter" idx="11"/>
          </p:nvPr>
        </p:nvSpPr>
        <p:spPr>
          <a:xfrm>
            <a:off x="3352800" y="6356350"/>
            <a:ext cx="2895600" cy="365125"/>
          </a:xfrm>
        </p:spPr>
        <p:txBody>
          <a:bodyPr/>
          <a:lstStyle/>
          <a:p>
            <a:endParaRPr lang="en-US" dirty="0"/>
          </a:p>
        </p:txBody>
      </p:sp>
      <p:sp>
        <p:nvSpPr>
          <p:cNvPr id="7"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7B281C-5159-4971-8228-52B9A72E9ED2}" type="datetimeFigureOut">
              <a:rPr lang="en-US" smtClean="0"/>
              <a:pPr/>
              <a:t>12/20/2018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12/20/2018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12/20/2018</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12/20/2018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12/20/2018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7B281C-5159-4971-8228-52B9A72E9ED2}" type="datetimeFigureOut">
              <a:rPr lang="en-US" smtClean="0"/>
              <a:pPr/>
              <a:t>12/20/2018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7B281C-5159-4971-8228-52B9A72E9ED2}" type="datetimeFigureOut">
              <a:rPr lang="en-US" smtClean="0"/>
              <a:pPr/>
              <a:t>12/20/2018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12/20/2018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12/20/2018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12/20/2018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12/20/2018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B281C-5159-4971-8228-52B9A72E9ED2}" type="datetimeFigureOut">
              <a:rPr lang="en-US" smtClean="0"/>
              <a:pPr/>
              <a:t>12/20/2018</a:t>
            </a:fld>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62" r:id="rId10"/>
    <p:sldLayoutId id="2147483654" r:id="rId11"/>
    <p:sldLayoutId id="2147483655" r:id="rId12"/>
    <p:sldLayoutId id="2147483663" r:id="rId13"/>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12.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1.png"/><Relationship Id="rId5" Type="http://schemas.openxmlformats.org/officeDocument/2006/relationships/notesSlide" Target="../notesSlides/notesSlide5.xml"/><Relationship Id="rId4"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hyperlink" Target="mailto:vonbergd@email.arizona.edu"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2590800" y="2133600"/>
            <a:ext cx="6324600" cy="1905000"/>
          </a:xfrm>
        </p:spPr>
        <p:txBody>
          <a:bodyPr>
            <a:normAutofit fontScale="90000"/>
          </a:bodyPr>
          <a:lstStyle/>
          <a:p>
            <a:r>
              <a:rPr lang="en-US" dirty="0" smtClean="0"/>
              <a:t>Creating an ILL Training Resource Site/Wiki with Users in Mind</a:t>
            </a:r>
            <a:endParaRPr lang="en-US" dirty="0"/>
          </a:p>
        </p:txBody>
      </p:sp>
      <p:sp>
        <p:nvSpPr>
          <p:cNvPr id="3" name="Subtitle 2"/>
          <p:cNvSpPr>
            <a:spLocks noGrp="1"/>
          </p:cNvSpPr>
          <p:nvPr>
            <p:ph type="subTitle" idx="1"/>
            <p:custDataLst>
              <p:tags r:id="rId3"/>
            </p:custDataLst>
          </p:nvPr>
        </p:nvSpPr>
        <p:spPr>
          <a:xfrm>
            <a:off x="3886200" y="4038600"/>
            <a:ext cx="4772528" cy="2362200"/>
          </a:xfrm>
        </p:spPr>
        <p:txBody>
          <a:bodyPr>
            <a:normAutofit/>
          </a:bodyPr>
          <a:lstStyle/>
          <a:p>
            <a:pPr algn="just"/>
            <a:r>
              <a:rPr lang="en-US" sz="1800" dirty="0" smtClean="0">
                <a:latin typeface="+mn-lt"/>
              </a:rPr>
              <a:t>Dana  Von Berg</a:t>
            </a:r>
          </a:p>
          <a:p>
            <a:pPr algn="just"/>
            <a:r>
              <a:rPr lang="en-US" sz="1800" dirty="0" smtClean="0">
                <a:latin typeface="+mn-lt"/>
              </a:rPr>
              <a:t>University of Arizona Libraries	</a:t>
            </a:r>
          </a:p>
          <a:p>
            <a:pPr algn="just"/>
            <a:r>
              <a:rPr lang="en-US" sz="1800" dirty="0" smtClean="0">
                <a:latin typeface="+mn-lt"/>
              </a:rPr>
              <a:t>September 8, 2016</a:t>
            </a:r>
          </a:p>
          <a:p>
            <a:pPr algn="just"/>
            <a:r>
              <a:rPr lang="en-US" sz="1800" dirty="0" smtClean="0">
                <a:latin typeface="+mn-lt"/>
              </a:rPr>
              <a:t>Northwest ILL Conference</a:t>
            </a:r>
          </a:p>
          <a:p>
            <a:pPr algn="just"/>
            <a:r>
              <a:rPr lang="en-US" sz="1800" dirty="0" smtClean="0">
                <a:latin typeface="+mn-lt"/>
              </a:rPr>
              <a:t>Portland, Oregon   </a:t>
            </a:r>
            <a:endParaRPr lang="en-US" sz="1800" dirty="0">
              <a:latin typeface="+mn-lt"/>
            </a:endParaRPr>
          </a:p>
        </p:txBody>
      </p:sp>
    </p:spTree>
    <p:custDataLst>
      <p:tags r:id="rId1"/>
    </p:custData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 SharePoint 2010 site:</a:t>
            </a:r>
            <a:endParaRPr lang="en-US" dirty="0"/>
          </a:p>
        </p:txBody>
      </p:sp>
      <p:pic>
        <p:nvPicPr>
          <p:cNvPr id="8" name="Content Placeholder 7"/>
          <p:cNvPicPr>
            <a:picLocks noGrp="1" noChangeAspect="1"/>
          </p:cNvPicPr>
          <p:nvPr>
            <p:ph idx="1"/>
          </p:nvPr>
        </p:nvPicPr>
        <p:blipFill>
          <a:blip r:embed="rId2"/>
          <a:stretch>
            <a:fillRect/>
          </a:stretch>
        </p:blipFill>
        <p:spPr>
          <a:xfrm>
            <a:off x="762000" y="1752600"/>
            <a:ext cx="7239000" cy="4297363"/>
          </a:xfrm>
          <a:prstGeom prst="rect">
            <a:avLst/>
          </a:prstGeom>
        </p:spPr>
      </p:pic>
    </p:spTree>
    <p:extLst>
      <p:ext uri="{BB962C8B-B14F-4D97-AF65-F5344CB8AC3E}">
        <p14:creationId xmlns:p14="http://schemas.microsoft.com/office/powerpoint/2010/main" val="3070533944"/>
      </p:ext>
    </p:extLst>
  </p:cSld>
  <p:clrMapOvr>
    <a:masterClrMapping/>
  </p:clrMapOvr>
  <p:transition spd="slow">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NEW SharePoint 2013 site:</a:t>
            </a:r>
            <a:endParaRPr lang="en-US" sz="4000" dirty="0"/>
          </a:p>
        </p:txBody>
      </p:sp>
      <p:pic>
        <p:nvPicPr>
          <p:cNvPr id="4" name="Content Placeholder 3"/>
          <p:cNvPicPr>
            <a:picLocks noGrp="1" noChangeAspect="1"/>
          </p:cNvPicPr>
          <p:nvPr>
            <p:ph idx="1"/>
          </p:nvPr>
        </p:nvPicPr>
        <p:blipFill>
          <a:blip r:embed="rId3"/>
          <a:stretch>
            <a:fillRect/>
          </a:stretch>
        </p:blipFill>
        <p:spPr>
          <a:xfrm>
            <a:off x="304800" y="1371600"/>
            <a:ext cx="8774495" cy="5257800"/>
          </a:xfrm>
          <a:prstGeom prst="rect">
            <a:avLst/>
          </a:prstGeom>
        </p:spPr>
      </p:pic>
    </p:spTree>
    <p:extLst>
      <p:ext uri="{BB962C8B-B14F-4D97-AF65-F5344CB8AC3E}">
        <p14:creationId xmlns:p14="http://schemas.microsoft.com/office/powerpoint/2010/main" val="3292218867"/>
      </p:ext>
    </p:extLst>
  </p:cSld>
  <p:clrMapOvr>
    <a:masterClrMapping/>
  </p:clrMapOvr>
  <p:transition spd="slow">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Section I:  AIS Searching Resources – </a:t>
            </a:r>
            <a:r>
              <a:rPr lang="en-US" sz="3600" i="1" dirty="0" smtClean="0"/>
              <a:t>Descriptions of Sub-Headings</a:t>
            </a:r>
            <a:endParaRPr lang="en-US" sz="3600" i="1" dirty="0"/>
          </a:p>
        </p:txBody>
      </p:sp>
      <p:pic>
        <p:nvPicPr>
          <p:cNvPr id="6" name="Content Placeholder 5"/>
          <p:cNvPicPr>
            <a:picLocks noGrp="1" noChangeAspect="1"/>
          </p:cNvPicPr>
          <p:nvPr>
            <p:ph sz="half" idx="1"/>
          </p:nvPr>
        </p:nvPicPr>
        <p:blipFill>
          <a:blip r:embed="rId2"/>
          <a:stretch>
            <a:fillRect/>
          </a:stretch>
        </p:blipFill>
        <p:spPr>
          <a:xfrm>
            <a:off x="855888" y="2200485"/>
            <a:ext cx="3609524" cy="3352381"/>
          </a:xfrm>
          <a:prstGeom prst="rect">
            <a:avLst/>
          </a:prstGeom>
        </p:spPr>
      </p:pic>
      <p:sp>
        <p:nvSpPr>
          <p:cNvPr id="5" name="Text Placeholder 4"/>
          <p:cNvSpPr>
            <a:spLocks noGrp="1"/>
          </p:cNvSpPr>
          <p:nvPr>
            <p:ph type="body" sz="half" idx="2"/>
          </p:nvPr>
        </p:nvSpPr>
        <p:spPr/>
        <p:txBody>
          <a:bodyPr>
            <a:normAutofit/>
          </a:bodyPr>
          <a:lstStyle/>
          <a:p>
            <a:pPr marL="0" indent="0">
              <a:buNone/>
            </a:pPr>
            <a:r>
              <a:rPr lang="en-US" sz="1400" dirty="0" smtClean="0"/>
              <a:t>AIS staff only need to view the first column—all they need is there</a:t>
            </a:r>
          </a:p>
          <a:p>
            <a:pPr>
              <a:buFont typeface="Wingdings" panose="05000000000000000000" pitchFamily="2" charset="2"/>
              <a:buChar char="v"/>
            </a:pPr>
            <a:r>
              <a:rPr lang="en-US" sz="1400" dirty="0" smtClean="0"/>
              <a:t>Searching Expectations – explains what DDA expects from them and explains how we evaluate their performance.</a:t>
            </a:r>
          </a:p>
          <a:p>
            <a:pPr>
              <a:buFont typeface="Wingdings" panose="05000000000000000000" pitchFamily="2" charset="2"/>
              <a:buChar char="v"/>
            </a:pPr>
            <a:r>
              <a:rPr lang="en-US" sz="1400" dirty="0" smtClean="0"/>
              <a:t>Basic Training Documents – This sections contains links to PDF files of our basic training documentation which includes searching incoming loan, article &amp; book chapter requests as well as the flowcharts used when beginning ILL searching.</a:t>
            </a:r>
          </a:p>
          <a:p>
            <a:pPr>
              <a:buFont typeface="Wingdings" panose="05000000000000000000" pitchFamily="2" charset="2"/>
              <a:buChar char="v"/>
            </a:pPr>
            <a:r>
              <a:rPr lang="en-US" sz="1400" dirty="0" smtClean="0"/>
              <a:t>Borrowing Searching—Instructions and Resources – Biggest section with instructions for handling unusual requests along with resources for handling harder requests.</a:t>
            </a:r>
          </a:p>
          <a:p>
            <a:pPr>
              <a:buFont typeface="Wingdings" panose="05000000000000000000" pitchFamily="2" charset="2"/>
              <a:buChar char="v"/>
            </a:pPr>
            <a:r>
              <a:rPr lang="en-US" sz="1400" dirty="0" smtClean="0"/>
              <a:t>Cancelling Requests – Contains useful information on cancelling requests as well as links to our list of cancellation messages.</a:t>
            </a:r>
            <a:endParaRPr lang="en-US" sz="1400" dirty="0"/>
          </a:p>
        </p:txBody>
      </p:sp>
    </p:spTree>
    <p:extLst>
      <p:ext uri="{BB962C8B-B14F-4D97-AF65-F5344CB8AC3E}">
        <p14:creationId xmlns:p14="http://schemas.microsoft.com/office/powerpoint/2010/main" val="1270735820"/>
      </p:ext>
    </p:extLst>
  </p:cSld>
  <p:clrMapOvr>
    <a:masterClrMapping/>
  </p:clrMapOvr>
  <p:transition spd="slow">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Section I:  AIS Searching Resources – </a:t>
            </a:r>
            <a:r>
              <a:rPr lang="en-US" sz="3600" i="1" dirty="0" smtClean="0"/>
              <a:t>View of “Basic Training Documents” Sub-Heading</a:t>
            </a:r>
            <a:endParaRPr lang="en-US" sz="3600"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endParaRPr lang="en-US" sz="2800" dirty="0"/>
          </a:p>
          <a:p>
            <a:pPr marL="0" indent="0">
              <a:buNone/>
            </a:pPr>
            <a:endParaRPr lang="en-US" sz="2800" dirty="0" smtClean="0"/>
          </a:p>
          <a:p>
            <a:pPr marL="457200" lvl="1" indent="0">
              <a:buNone/>
            </a:pPr>
            <a:endParaRPr lang="en-US" sz="1200" dirty="0"/>
          </a:p>
        </p:txBody>
      </p:sp>
      <p:pic>
        <p:nvPicPr>
          <p:cNvPr id="7" name="Picture 6"/>
          <p:cNvPicPr>
            <a:picLocks noChangeAspect="1"/>
          </p:cNvPicPr>
          <p:nvPr/>
        </p:nvPicPr>
        <p:blipFill>
          <a:blip r:embed="rId2"/>
          <a:stretch>
            <a:fillRect/>
          </a:stretch>
        </p:blipFill>
        <p:spPr>
          <a:xfrm>
            <a:off x="1143000" y="1524000"/>
            <a:ext cx="6096000" cy="5181600"/>
          </a:xfrm>
          <a:prstGeom prst="rect">
            <a:avLst/>
          </a:prstGeom>
        </p:spPr>
      </p:pic>
    </p:spTree>
    <p:extLst>
      <p:ext uri="{BB962C8B-B14F-4D97-AF65-F5344CB8AC3E}">
        <p14:creationId xmlns:p14="http://schemas.microsoft.com/office/powerpoint/2010/main" val="3522543906"/>
      </p:ext>
    </p:extLst>
  </p:cSld>
  <p:clrMapOvr>
    <a:masterClrMapping/>
  </p:clrMapOvr>
  <p:transition spd="slow">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a:t>Section I:  AIS Searching Resources – </a:t>
            </a:r>
            <a:r>
              <a:rPr lang="en-US" sz="3100" i="1" dirty="0"/>
              <a:t>View of </a:t>
            </a:r>
            <a:r>
              <a:rPr lang="en-US" sz="3100" i="1" dirty="0" smtClean="0"/>
              <a:t>“Borrowing Searching-</a:t>
            </a:r>
            <a:r>
              <a:rPr lang="en-US" sz="3600" i="1" dirty="0" smtClean="0"/>
              <a:t>--</a:t>
            </a:r>
            <a:r>
              <a:rPr lang="en-US" sz="3100" i="1" dirty="0" smtClean="0"/>
              <a:t>Instructions and Resources” </a:t>
            </a:r>
            <a:r>
              <a:rPr lang="en-US" sz="3100" i="1" dirty="0"/>
              <a:t>Sub-Heading</a:t>
            </a:r>
            <a:endParaRPr lang="en-US" sz="3100" dirty="0"/>
          </a:p>
        </p:txBody>
      </p:sp>
      <p:pic>
        <p:nvPicPr>
          <p:cNvPr id="4" name="Content Placeholder 3"/>
          <p:cNvPicPr>
            <a:picLocks noGrp="1" noChangeAspect="1"/>
          </p:cNvPicPr>
          <p:nvPr>
            <p:ph idx="1"/>
          </p:nvPr>
        </p:nvPicPr>
        <p:blipFill>
          <a:blip r:embed="rId2"/>
          <a:stretch>
            <a:fillRect/>
          </a:stretch>
        </p:blipFill>
        <p:spPr>
          <a:xfrm>
            <a:off x="586409" y="1828800"/>
            <a:ext cx="8428382" cy="4267200"/>
          </a:xfrm>
          <a:prstGeom prst="rect">
            <a:avLst/>
          </a:prstGeom>
        </p:spPr>
      </p:pic>
    </p:spTree>
    <p:extLst>
      <p:ext uri="{BB962C8B-B14F-4D97-AF65-F5344CB8AC3E}">
        <p14:creationId xmlns:p14="http://schemas.microsoft.com/office/powerpoint/2010/main" val="126643991"/>
      </p:ext>
    </p:extLst>
  </p:cSld>
  <p:clrMapOvr>
    <a:masterClrMapping/>
  </p:clrMapOvr>
  <p:transition spd="slow">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Autofit/>
          </a:bodyPr>
          <a:lstStyle/>
          <a:p>
            <a:r>
              <a:rPr lang="en-US" sz="2400" dirty="0"/>
              <a:t>Section I:  AIS Searching Resources </a:t>
            </a:r>
            <a:r>
              <a:rPr lang="en-US" sz="2400" dirty="0" smtClean="0">
                <a:sym typeface="Wingdings" panose="05000000000000000000" pitchFamily="2" charset="2"/>
              </a:rPr>
              <a:t>Borrowing Searching---Instructions and Resources</a:t>
            </a:r>
            <a:r>
              <a:rPr lang="en-US" sz="2400" i="1" dirty="0" smtClean="0"/>
              <a:t>View </a:t>
            </a:r>
            <a:r>
              <a:rPr lang="en-US" sz="2400" i="1" dirty="0"/>
              <a:t>of  </a:t>
            </a:r>
            <a:r>
              <a:rPr lang="en-US" sz="2400" i="1" dirty="0" smtClean="0"/>
              <a:t>Subsections “Article and Books Chapters—Instructions &amp; Resources</a:t>
            </a:r>
            <a:endParaRPr lang="en-US" sz="2400" dirty="0"/>
          </a:p>
        </p:txBody>
      </p:sp>
      <p:sp>
        <p:nvSpPr>
          <p:cNvPr id="5" name="Content Placeholder 4"/>
          <p:cNvSpPr>
            <a:spLocks noGrp="1"/>
          </p:cNvSpPr>
          <p:nvPr>
            <p:ph sz="half" idx="1"/>
            <p:custDataLst>
              <p:tags r:id="rId3"/>
            </p:custDataLst>
          </p:nvPr>
        </p:nvSpPr>
        <p:spPr/>
        <p:txBody>
          <a:bodyPr>
            <a:normAutofit/>
          </a:bodyPr>
          <a:lstStyle/>
          <a:p>
            <a:pPr marL="114300" indent="0">
              <a:buNone/>
            </a:pPr>
            <a:endParaRPr lang="en-US" sz="3400" dirty="0" smtClean="0"/>
          </a:p>
          <a:p>
            <a:pPr marL="114300" indent="0">
              <a:buNone/>
            </a:pPr>
            <a:endParaRPr lang="en-US" sz="3400" dirty="0"/>
          </a:p>
          <a:p>
            <a:pPr marL="114300" indent="0">
              <a:buNone/>
            </a:pPr>
            <a:endParaRPr lang="en-US" sz="3400" dirty="0" smtClean="0"/>
          </a:p>
          <a:p>
            <a:pPr marL="114300" indent="0">
              <a:buNone/>
            </a:pPr>
            <a:endParaRPr lang="en-US" sz="3400" dirty="0"/>
          </a:p>
          <a:p>
            <a:pPr marL="114300" indent="0">
              <a:buNone/>
            </a:pPr>
            <a:endParaRPr lang="en-US" sz="3400" dirty="0"/>
          </a:p>
          <a:p>
            <a:pPr marL="114300" indent="0">
              <a:buNone/>
            </a:pPr>
            <a:endParaRPr lang="en-US" sz="3400" dirty="0" smtClean="0"/>
          </a:p>
          <a:p>
            <a:pPr marL="114300" indent="0">
              <a:buNone/>
            </a:pPr>
            <a:endParaRPr lang="en-US" sz="3400" dirty="0"/>
          </a:p>
        </p:txBody>
      </p:sp>
      <p:pic>
        <p:nvPicPr>
          <p:cNvPr id="4" name="Content Placeholder 3"/>
          <p:cNvPicPr>
            <a:picLocks noGrp="1" noChangeAspect="1"/>
          </p:cNvPicPr>
          <p:nvPr>
            <p:ph sz="half" idx="2"/>
          </p:nvPr>
        </p:nvPicPr>
        <p:blipFill>
          <a:blip r:embed="rId6"/>
          <a:stretch>
            <a:fillRect/>
          </a:stretch>
        </p:blipFill>
        <p:spPr>
          <a:xfrm>
            <a:off x="4880570" y="1600200"/>
            <a:ext cx="4031060" cy="4525963"/>
          </a:xfrm>
          <a:prstGeom prst="rect">
            <a:avLst/>
          </a:prstGeom>
        </p:spPr>
      </p:pic>
      <p:pic>
        <p:nvPicPr>
          <p:cNvPr id="9" name="Picture 8"/>
          <p:cNvPicPr>
            <a:picLocks noChangeAspect="1"/>
          </p:cNvPicPr>
          <p:nvPr/>
        </p:nvPicPr>
        <p:blipFill>
          <a:blip r:embed="rId7"/>
          <a:stretch>
            <a:fillRect/>
          </a:stretch>
        </p:blipFill>
        <p:spPr>
          <a:xfrm>
            <a:off x="685801" y="1600200"/>
            <a:ext cx="4118874" cy="4800600"/>
          </a:xfrm>
          <a:prstGeom prst="rect">
            <a:avLst/>
          </a:prstGeom>
        </p:spPr>
      </p:pic>
    </p:spTree>
    <p:custDataLst>
      <p:tags r:id="rId1"/>
    </p:custDataLst>
    <p:extLst>
      <p:ext uri="{BB962C8B-B14F-4D97-AF65-F5344CB8AC3E}">
        <p14:creationId xmlns:p14="http://schemas.microsoft.com/office/powerpoint/2010/main" val="582473339"/>
      </p:ext>
    </p:extLst>
  </p:cSld>
  <p:clrMapOvr>
    <a:masterClrMapping/>
  </p:clrMapOvr>
  <p:transition spd="slow">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Feedback from Searching Staff on “AIS Searchers” section :</a:t>
            </a:r>
            <a:endParaRPr lang="en-US" sz="3200" dirty="0"/>
          </a:p>
        </p:txBody>
      </p:sp>
      <p:sp>
        <p:nvSpPr>
          <p:cNvPr id="3" name="Content Placeholder 2"/>
          <p:cNvSpPr>
            <a:spLocks noGrp="1"/>
          </p:cNvSpPr>
          <p:nvPr>
            <p:ph idx="1"/>
          </p:nvPr>
        </p:nvSpPr>
        <p:spPr/>
        <p:txBody>
          <a:bodyPr>
            <a:normAutofit fontScale="85000" lnSpcReduction="10000"/>
          </a:bodyPr>
          <a:lstStyle/>
          <a:p>
            <a:pPr>
              <a:buFont typeface="Wingdings" panose="05000000000000000000" pitchFamily="2" charset="2"/>
              <a:buChar char="v"/>
            </a:pPr>
            <a:r>
              <a:rPr lang="en-US" sz="2600" dirty="0" smtClean="0"/>
              <a:t>4 recent trainees &amp; 1 staff who searches high volume of requests surveyed</a:t>
            </a:r>
          </a:p>
          <a:p>
            <a:pPr>
              <a:buFont typeface="Wingdings" panose="05000000000000000000" pitchFamily="2" charset="2"/>
              <a:buChar char="v"/>
            </a:pPr>
            <a:r>
              <a:rPr lang="en-US" sz="2600" dirty="0" smtClean="0"/>
              <a:t>Asked to locate the following </a:t>
            </a:r>
            <a:r>
              <a:rPr lang="en-US" sz="1500" dirty="0" smtClean="0"/>
              <a:t>(survey also listed in Appendix)</a:t>
            </a:r>
          </a:p>
          <a:p>
            <a:pPr lvl="3">
              <a:buFont typeface="Wingdings" panose="05000000000000000000" pitchFamily="2" charset="2"/>
              <a:buChar char="v"/>
            </a:pPr>
            <a:r>
              <a:rPr lang="en-US" sz="1900" dirty="0" smtClean="0"/>
              <a:t>Instructions for submitting RUSH requests</a:t>
            </a:r>
          </a:p>
          <a:p>
            <a:pPr lvl="3">
              <a:buFont typeface="Wingdings" panose="05000000000000000000" pitchFamily="2" charset="2"/>
              <a:buChar char="v"/>
            </a:pPr>
            <a:r>
              <a:rPr lang="en-US" sz="1900" dirty="0" smtClean="0"/>
              <a:t>How to process a request for an AIAA paper</a:t>
            </a:r>
          </a:p>
          <a:p>
            <a:pPr lvl="3">
              <a:buFont typeface="Wingdings" panose="05000000000000000000" pitchFamily="2" charset="2"/>
              <a:buChar char="v"/>
            </a:pPr>
            <a:r>
              <a:rPr lang="en-US" sz="1900" dirty="0" smtClean="0"/>
              <a:t>How to process requests for new publications</a:t>
            </a:r>
          </a:p>
          <a:p>
            <a:pPr lvl="3">
              <a:buFont typeface="Wingdings" panose="05000000000000000000" pitchFamily="2" charset="2"/>
              <a:buChar char="v"/>
            </a:pPr>
            <a:r>
              <a:rPr lang="en-US" sz="1900" dirty="0" smtClean="0"/>
              <a:t>Processing an “E-Pub ahead of print” request</a:t>
            </a:r>
          </a:p>
          <a:p>
            <a:pPr lvl="3">
              <a:buFont typeface="Wingdings" panose="05000000000000000000" pitchFamily="2" charset="2"/>
              <a:buChar char="v"/>
            </a:pPr>
            <a:r>
              <a:rPr lang="en-US" sz="1900" dirty="0" smtClean="0"/>
              <a:t>Processing requests for ERIC documents</a:t>
            </a:r>
          </a:p>
          <a:p>
            <a:pPr>
              <a:buFont typeface="Wingdings" panose="05000000000000000000" pitchFamily="2" charset="2"/>
              <a:buChar char="v"/>
            </a:pPr>
            <a:r>
              <a:rPr lang="en-US" dirty="0" smtClean="0"/>
              <a:t>Ratings scale:</a:t>
            </a:r>
          </a:p>
          <a:p>
            <a:pPr lvl="4">
              <a:buFont typeface="Wingdings" panose="05000000000000000000" pitchFamily="2" charset="2"/>
              <a:buChar char="v"/>
            </a:pPr>
            <a:r>
              <a:rPr lang="en-US" sz="1900" dirty="0"/>
              <a:t> 1 = I was not able to find what I needed. </a:t>
            </a:r>
            <a:endParaRPr lang="en-US" sz="1900" dirty="0" smtClean="0"/>
          </a:p>
          <a:p>
            <a:pPr lvl="4">
              <a:buFont typeface="Wingdings" panose="05000000000000000000" pitchFamily="2" charset="2"/>
              <a:buChar char="v"/>
            </a:pPr>
            <a:r>
              <a:rPr lang="en-US" sz="1900" dirty="0"/>
              <a:t> </a:t>
            </a:r>
            <a:r>
              <a:rPr lang="en-US" sz="1900" dirty="0" smtClean="0"/>
              <a:t>2= I </a:t>
            </a:r>
            <a:r>
              <a:rPr lang="en-US" sz="1900" dirty="0"/>
              <a:t>found this through a keyword search using the “Search” box</a:t>
            </a:r>
            <a:r>
              <a:rPr lang="en-US" sz="1900" dirty="0" smtClean="0"/>
              <a:t>.</a:t>
            </a:r>
          </a:p>
          <a:p>
            <a:pPr lvl="4">
              <a:buFont typeface="Wingdings" panose="05000000000000000000" pitchFamily="2" charset="2"/>
              <a:buChar char="v"/>
            </a:pPr>
            <a:r>
              <a:rPr lang="en-US" sz="1900" dirty="0"/>
              <a:t> </a:t>
            </a:r>
            <a:r>
              <a:rPr lang="en-US" sz="1900" dirty="0" smtClean="0"/>
              <a:t>3= I </a:t>
            </a:r>
            <a:r>
              <a:rPr lang="en-US" sz="1900" dirty="0"/>
              <a:t>found this via the headings in the “AIS </a:t>
            </a:r>
            <a:r>
              <a:rPr lang="en-US" sz="1900" dirty="0" smtClean="0"/>
              <a:t>Searching Resources”</a:t>
            </a:r>
            <a:r>
              <a:rPr lang="en-US" sz="1900" dirty="0"/>
              <a:t> section</a:t>
            </a:r>
            <a:r>
              <a:rPr lang="en-US" dirty="0" smtClean="0"/>
              <a:t/>
            </a:r>
            <a:br>
              <a:rPr lang="en-US" dirty="0" smtClean="0"/>
            </a:br>
            <a:r>
              <a:rPr lang="en-US" dirty="0" smtClean="0"/>
              <a:t>	</a:t>
            </a:r>
            <a:endParaRPr lang="en-US" dirty="0"/>
          </a:p>
        </p:txBody>
      </p:sp>
    </p:spTree>
    <p:extLst>
      <p:ext uri="{BB962C8B-B14F-4D97-AF65-F5344CB8AC3E}">
        <p14:creationId xmlns:p14="http://schemas.microsoft.com/office/powerpoint/2010/main" val="1633944692"/>
      </p:ext>
    </p:extLst>
  </p:cSld>
  <p:clrMapOvr>
    <a:masterClrMapping/>
  </p:clrMapOvr>
  <p:transition spd="slow">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Results from AIS Searcher Survey:</a:t>
            </a:r>
            <a:endParaRPr lang="en-US" sz="3200" dirty="0"/>
          </a:p>
        </p:txBody>
      </p:sp>
      <p:sp>
        <p:nvSpPr>
          <p:cNvPr id="3" name="Content Placeholder 2"/>
          <p:cNvSpPr>
            <a:spLocks noGrp="1"/>
          </p:cNvSpPr>
          <p:nvPr>
            <p:ph idx="1"/>
          </p:nvPr>
        </p:nvSpPr>
        <p:spPr>
          <a:xfrm>
            <a:off x="762000" y="1596413"/>
            <a:ext cx="8077200" cy="4728187"/>
          </a:xfrm>
        </p:spPr>
        <p:txBody>
          <a:bodyPr>
            <a:normAutofit fontScale="77500" lnSpcReduction="20000"/>
          </a:bodyPr>
          <a:lstStyle/>
          <a:p>
            <a:r>
              <a:rPr lang="en-US" sz="1900" dirty="0" smtClean="0"/>
              <a:t>1 searcher found it easiest to use the search box for all the questions but found all the needed pages.</a:t>
            </a:r>
          </a:p>
          <a:p>
            <a:pPr marL="0" indent="0">
              <a:buNone/>
            </a:pPr>
            <a:endParaRPr lang="en-US" sz="1900" dirty="0" smtClean="0"/>
          </a:p>
          <a:p>
            <a:r>
              <a:rPr lang="en-US" sz="1900" dirty="0" smtClean="0"/>
              <a:t>The remaining four searchers surveyed found roughly half the pages with the search box and half with the headings.</a:t>
            </a:r>
          </a:p>
          <a:p>
            <a:pPr marL="0" indent="0">
              <a:buNone/>
            </a:pPr>
            <a:endParaRPr lang="en-US" sz="1900" dirty="0" smtClean="0"/>
          </a:p>
          <a:p>
            <a:r>
              <a:rPr lang="en-US" sz="1900" dirty="0" smtClean="0"/>
              <a:t>Only 1 searcher was unable to find the page in Question #3 on processing requests for new publications. She had found a different page she thought was the correct one, via the search box.</a:t>
            </a:r>
          </a:p>
          <a:p>
            <a:pPr marL="0" indent="0">
              <a:buNone/>
            </a:pPr>
            <a:endParaRPr lang="en-US" sz="1900" dirty="0" smtClean="0"/>
          </a:p>
          <a:p>
            <a:r>
              <a:rPr lang="en-US" sz="1900" dirty="0" smtClean="0"/>
              <a:t>Findability score breakdown from all 5 searchers surveyed:</a:t>
            </a:r>
          </a:p>
          <a:p>
            <a:pPr lvl="1">
              <a:buFont typeface="Courier New" panose="02070309020205020404" pitchFamily="49" charset="0"/>
              <a:buChar char="o"/>
            </a:pPr>
            <a:r>
              <a:rPr lang="en-US" sz="1900" dirty="0"/>
              <a:t>Instructions for submitting RUSH </a:t>
            </a:r>
            <a:r>
              <a:rPr lang="en-US" sz="1900" dirty="0" smtClean="0"/>
              <a:t>requests		3,3,3,2,2</a:t>
            </a:r>
            <a:endParaRPr lang="en-US" sz="1900" dirty="0"/>
          </a:p>
          <a:p>
            <a:pPr lvl="1">
              <a:buFont typeface="Courier New" panose="02070309020205020404" pitchFamily="49" charset="0"/>
              <a:buChar char="o"/>
            </a:pPr>
            <a:r>
              <a:rPr lang="en-US" sz="1900" dirty="0"/>
              <a:t>How to process a request for an AIAA </a:t>
            </a:r>
            <a:r>
              <a:rPr lang="en-US" sz="1900" dirty="0" smtClean="0"/>
              <a:t>paper		3,3,3,2,2</a:t>
            </a:r>
            <a:endParaRPr lang="en-US" sz="1900" dirty="0"/>
          </a:p>
          <a:p>
            <a:pPr lvl="1">
              <a:buFont typeface="Courier New" panose="02070309020205020404" pitchFamily="49" charset="0"/>
              <a:buChar char="o"/>
            </a:pPr>
            <a:r>
              <a:rPr lang="en-US" sz="1900" dirty="0"/>
              <a:t>How to process requests for new </a:t>
            </a:r>
            <a:r>
              <a:rPr lang="en-US" sz="1900" dirty="0" smtClean="0"/>
              <a:t>publications		3,3,2,2,1</a:t>
            </a:r>
            <a:endParaRPr lang="en-US" sz="1900" dirty="0"/>
          </a:p>
          <a:p>
            <a:pPr lvl="1">
              <a:buFont typeface="Courier New" panose="02070309020205020404" pitchFamily="49" charset="0"/>
              <a:buChar char="o"/>
            </a:pPr>
            <a:r>
              <a:rPr lang="en-US" sz="1900" dirty="0"/>
              <a:t>Processing an “E-Pub ahead of print” </a:t>
            </a:r>
            <a:r>
              <a:rPr lang="en-US" sz="1900" dirty="0" smtClean="0"/>
              <a:t>request		3,3,2,2,2</a:t>
            </a:r>
            <a:endParaRPr lang="en-US" sz="1900" dirty="0"/>
          </a:p>
          <a:p>
            <a:pPr lvl="1">
              <a:buFont typeface="Courier New" panose="02070309020205020404" pitchFamily="49" charset="0"/>
              <a:buChar char="o"/>
            </a:pPr>
            <a:r>
              <a:rPr lang="en-US" sz="1900" dirty="0"/>
              <a:t>Processing requests for ERIC </a:t>
            </a:r>
            <a:r>
              <a:rPr lang="en-US" sz="1900" dirty="0" smtClean="0"/>
              <a:t>documents		3,3,3,2,2</a:t>
            </a:r>
          </a:p>
          <a:p>
            <a:pPr marL="457200" lvl="1" indent="0">
              <a:buNone/>
            </a:pPr>
            <a:endParaRPr lang="en-US" sz="1400" dirty="0"/>
          </a:p>
          <a:p>
            <a:pPr lvl="3">
              <a:buFont typeface="Wingdings" panose="05000000000000000000" pitchFamily="2" charset="2"/>
              <a:buChar char="v"/>
            </a:pPr>
            <a:r>
              <a:rPr lang="en-US" sz="1400" dirty="0" smtClean="0"/>
              <a:t>1 = not able to find</a:t>
            </a:r>
          </a:p>
          <a:p>
            <a:pPr lvl="3">
              <a:buFont typeface="Wingdings" panose="05000000000000000000" pitchFamily="2" charset="2"/>
              <a:buChar char="v"/>
            </a:pPr>
            <a:r>
              <a:rPr lang="en-US" sz="1400" dirty="0" smtClean="0"/>
              <a:t>2 = found through a keyword search</a:t>
            </a:r>
          </a:p>
          <a:p>
            <a:pPr lvl="3">
              <a:buFont typeface="Wingdings" panose="05000000000000000000" pitchFamily="2" charset="2"/>
              <a:buChar char="v"/>
            </a:pPr>
            <a:r>
              <a:rPr lang="en-US" sz="1400" dirty="0" smtClean="0"/>
              <a:t>3 = found via the headings in the “AIS Searching Resources” section</a:t>
            </a:r>
            <a:r>
              <a:rPr lang="en-US" sz="1400" dirty="0"/>
              <a:t>	</a:t>
            </a:r>
            <a:r>
              <a:rPr lang="en-US" sz="1400" dirty="0" smtClean="0"/>
              <a:t>			</a:t>
            </a:r>
          </a:p>
          <a:p>
            <a:pPr marL="457200" lvl="1" indent="0">
              <a:buNone/>
            </a:pPr>
            <a:endParaRPr lang="en-US" sz="1600" dirty="0"/>
          </a:p>
          <a:p>
            <a:pPr marL="457200" lvl="1" indent="0">
              <a:buNone/>
            </a:pPr>
            <a:r>
              <a:rPr lang="en-US" sz="1600" dirty="0" smtClean="0"/>
              <a:t>		</a:t>
            </a:r>
          </a:p>
          <a:p>
            <a:pPr marL="457200" lvl="1" indent="0">
              <a:buNone/>
            </a:pPr>
            <a:endParaRPr lang="en-US" sz="1400" dirty="0" smtClean="0"/>
          </a:p>
          <a:p>
            <a:pPr lvl="2"/>
            <a:endParaRPr lang="en-US" sz="1000" dirty="0"/>
          </a:p>
        </p:txBody>
      </p:sp>
    </p:spTree>
    <p:extLst>
      <p:ext uri="{BB962C8B-B14F-4D97-AF65-F5344CB8AC3E}">
        <p14:creationId xmlns:p14="http://schemas.microsoft.com/office/powerpoint/2010/main" val="4278479489"/>
      </p:ext>
    </p:extLst>
  </p:cSld>
  <p:clrMapOvr>
    <a:masterClrMapping/>
  </p:clrMapOvr>
  <p:transition spd="slow">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a:t>Results from AIS Searcher </a:t>
            </a:r>
            <a:r>
              <a:rPr lang="en-US" sz="3200" dirty="0" smtClean="0"/>
              <a:t>Survey </a:t>
            </a:r>
            <a:r>
              <a:rPr lang="en-US" sz="2400" dirty="0" smtClean="0"/>
              <a:t>(continued)</a:t>
            </a:r>
            <a:r>
              <a:rPr lang="en-US" sz="3200" dirty="0" smtClean="0"/>
              <a:t>:</a:t>
            </a:r>
            <a:endParaRPr lang="en-US" sz="3200" dirty="0"/>
          </a:p>
        </p:txBody>
      </p:sp>
      <p:sp>
        <p:nvSpPr>
          <p:cNvPr id="6" name="Content Placeholder 5"/>
          <p:cNvSpPr>
            <a:spLocks noGrp="1"/>
          </p:cNvSpPr>
          <p:nvPr>
            <p:ph idx="1"/>
          </p:nvPr>
        </p:nvSpPr>
        <p:spPr>
          <a:xfrm>
            <a:off x="838200" y="1412632"/>
            <a:ext cx="8077200" cy="4297363"/>
          </a:xfrm>
        </p:spPr>
        <p:txBody>
          <a:bodyPr>
            <a:normAutofit lnSpcReduction="10000"/>
          </a:bodyPr>
          <a:lstStyle/>
          <a:p>
            <a:pPr marL="0" indent="0">
              <a:buNone/>
            </a:pPr>
            <a:r>
              <a:rPr lang="en-US" sz="2400" dirty="0" smtClean="0"/>
              <a:t>Comments &amp; Feedback </a:t>
            </a:r>
            <a:r>
              <a:rPr lang="en-US" sz="2000" dirty="0" smtClean="0"/>
              <a:t>(from the searchers who provided some):</a:t>
            </a:r>
          </a:p>
          <a:p>
            <a:pPr marL="0" indent="0">
              <a:buNone/>
            </a:pPr>
            <a:endParaRPr lang="en-US" sz="2000" dirty="0" smtClean="0"/>
          </a:p>
          <a:p>
            <a:pPr marL="0" indent="0">
              <a:buNone/>
            </a:pPr>
            <a:r>
              <a:rPr lang="en-US" sz="1600" i="1" dirty="0" smtClean="0"/>
              <a:t>“The search function works VERY well! Sometimes I am confused about what larger topic something might be listed under but the search always bring back what I need.”</a:t>
            </a:r>
          </a:p>
          <a:p>
            <a:pPr marL="0" indent="0">
              <a:buNone/>
            </a:pPr>
            <a:endParaRPr lang="en-US" sz="1600" i="1" dirty="0"/>
          </a:p>
          <a:p>
            <a:pPr marL="0" indent="0">
              <a:buNone/>
            </a:pPr>
            <a:r>
              <a:rPr lang="en-US" sz="1600" i="1" dirty="0" smtClean="0"/>
              <a:t>“This was easy to use. Thanks.”</a:t>
            </a:r>
          </a:p>
          <a:p>
            <a:pPr marL="0" indent="0">
              <a:buNone/>
            </a:pPr>
            <a:endParaRPr lang="en-US" sz="1600" i="1" dirty="0"/>
          </a:p>
          <a:p>
            <a:pPr marL="0" indent="0">
              <a:buNone/>
            </a:pPr>
            <a:r>
              <a:rPr lang="en-US" sz="1600" i="1" dirty="0" smtClean="0"/>
              <a:t>“This was easy since I am familiar with the DDA wiki.  I knew what I was looking for.  I use the “search this site” box when I am in a hurry.  I </a:t>
            </a:r>
            <a:r>
              <a:rPr lang="en-US" sz="1600" i="1" dirty="0"/>
              <a:t>think that most people will need to use the search this site to get into the correct page</a:t>
            </a:r>
            <a:r>
              <a:rPr lang="en-US" sz="1600" i="1" dirty="0" smtClean="0"/>
              <a:t>.“</a:t>
            </a:r>
          </a:p>
          <a:p>
            <a:pPr marL="0" indent="0">
              <a:buNone/>
            </a:pPr>
            <a:endParaRPr lang="en-US" sz="1600" i="1" dirty="0"/>
          </a:p>
          <a:p>
            <a:pPr marL="0" indent="0">
              <a:buNone/>
            </a:pPr>
            <a:r>
              <a:rPr lang="en-US" sz="1600" i="1" dirty="0" smtClean="0"/>
              <a:t>“I had a hard time finding an answer to question 3, even with the “search this site” tool. I’m not sure if I found the right page. Overall, I think the wiki is really useful and helpful.  Having the wiki made me feel much more confident starting out a new ILL processor.  It’s a great tool to reference as you process requests, especially since there are many different types of requests that require specific processes.”</a:t>
            </a:r>
            <a:endParaRPr lang="en-US" sz="1600" i="1" dirty="0"/>
          </a:p>
        </p:txBody>
      </p:sp>
    </p:spTree>
    <p:extLst>
      <p:ext uri="{BB962C8B-B14F-4D97-AF65-F5344CB8AC3E}">
        <p14:creationId xmlns:p14="http://schemas.microsoft.com/office/powerpoint/2010/main" val="875790601"/>
      </p:ext>
    </p:extLst>
  </p:cSld>
  <p:clrMapOvr>
    <a:masterClrMapping/>
  </p:clrMapOvr>
  <p:transition spd="slow">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Next Steps for “AIS Searching Resources” Section:</a:t>
            </a:r>
            <a:endParaRPr lang="en-US" sz="3200" dirty="0"/>
          </a:p>
        </p:txBody>
      </p:sp>
      <p:sp>
        <p:nvSpPr>
          <p:cNvPr id="3" name="Content Placeholder 2"/>
          <p:cNvSpPr>
            <a:spLocks noGrp="1"/>
          </p:cNvSpPr>
          <p:nvPr>
            <p:ph idx="1"/>
          </p:nvPr>
        </p:nvSpPr>
        <p:spPr/>
        <p:txBody>
          <a:bodyPr>
            <a:normAutofit/>
          </a:bodyPr>
          <a:lstStyle/>
          <a:p>
            <a:r>
              <a:rPr lang="en-US" sz="1800" dirty="0" smtClean="0"/>
              <a:t>Added a link to the “Technical Publications” page (the answer to question 2) and the link to the “E-pub Ahead of Print” page (the answer to question 4) to both of the “Articles and Book Chapters” subsection which are the </a:t>
            </a:r>
            <a:r>
              <a:rPr lang="en-US" sz="1800" b="1" i="1" dirty="0" smtClean="0"/>
              <a:t>instructions</a:t>
            </a:r>
            <a:r>
              <a:rPr lang="en-US" sz="1800" dirty="0" smtClean="0"/>
              <a:t> and </a:t>
            </a:r>
            <a:r>
              <a:rPr lang="en-US" sz="1800" b="1" i="1" dirty="0" smtClean="0"/>
              <a:t>resources</a:t>
            </a:r>
            <a:r>
              <a:rPr lang="en-US" sz="1800" dirty="0" smtClean="0"/>
              <a:t> pages.   This way the searcher can open either section and find the needed page without having to think about whether it’s an article or resource.</a:t>
            </a:r>
          </a:p>
          <a:p>
            <a:pPr marL="0" indent="0">
              <a:buNone/>
            </a:pPr>
            <a:endParaRPr lang="en-US" sz="1800" dirty="0"/>
          </a:p>
          <a:p>
            <a:r>
              <a:rPr lang="en-US" sz="1800" dirty="0" smtClean="0"/>
              <a:t>Consider eliminating the distinction of “instructions” and “resources” so all items could appear in one list on one page, depending on how lengthy that would be.</a:t>
            </a:r>
          </a:p>
          <a:p>
            <a:endParaRPr lang="en-US" sz="1800" dirty="0"/>
          </a:p>
          <a:p>
            <a:r>
              <a:rPr lang="en-US" sz="1800" dirty="0" smtClean="0"/>
              <a:t>Provide new searchers with this survey, after training is complete, to see how well they can find the needed pages.</a:t>
            </a:r>
          </a:p>
          <a:p>
            <a:endParaRPr lang="en-US" sz="1800" dirty="0"/>
          </a:p>
          <a:p>
            <a:r>
              <a:rPr lang="en-US" sz="1800" dirty="0" smtClean="0"/>
              <a:t>Check-in more regularly with new and frequent searchers on how the wiki is working for them and seek suggestions they have for improvement.</a:t>
            </a:r>
          </a:p>
          <a:p>
            <a:pPr marL="0" indent="0">
              <a:buNone/>
            </a:pPr>
            <a:endParaRPr lang="en-US" sz="1800" dirty="0"/>
          </a:p>
          <a:p>
            <a:pPr marL="0" indent="0">
              <a:buNone/>
            </a:pPr>
            <a:endParaRPr lang="en-US" sz="1800" dirty="0"/>
          </a:p>
        </p:txBody>
      </p:sp>
    </p:spTree>
    <p:extLst>
      <p:ext uri="{BB962C8B-B14F-4D97-AF65-F5344CB8AC3E}">
        <p14:creationId xmlns:p14="http://schemas.microsoft.com/office/powerpoint/2010/main" val="3966463253"/>
      </p:ext>
    </p:extLst>
  </p:cSld>
  <p:clrMapOvr>
    <a:masterClrMapping/>
  </p:clrMapOvr>
  <p:transition spd="slow">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goals</a:t>
            </a:r>
            <a:endParaRPr lang="en-US" dirty="0"/>
          </a:p>
        </p:txBody>
      </p:sp>
      <p:sp>
        <p:nvSpPr>
          <p:cNvPr id="3" name="Content Placeholder 2"/>
          <p:cNvSpPr>
            <a:spLocks noGrp="1"/>
          </p:cNvSpPr>
          <p:nvPr>
            <p:ph idx="1"/>
          </p:nvPr>
        </p:nvSpPr>
        <p:spPr>
          <a:xfrm>
            <a:off x="685800" y="1600200"/>
            <a:ext cx="8077200" cy="4297363"/>
          </a:xfrm>
        </p:spPr>
        <p:txBody>
          <a:bodyPr>
            <a:normAutofit/>
          </a:bodyPr>
          <a:lstStyle/>
          <a:p>
            <a:pPr>
              <a:buFont typeface="Wingdings" panose="05000000000000000000" pitchFamily="2" charset="2"/>
              <a:buChar char="Ø"/>
            </a:pPr>
            <a:r>
              <a:rPr lang="en-US" sz="2800" dirty="0" smtClean="0"/>
              <a:t>Provide an overview of ILL Borrowing training process at UA Libraries.</a:t>
            </a:r>
          </a:p>
          <a:p>
            <a:pPr>
              <a:buFont typeface="Wingdings" panose="05000000000000000000" pitchFamily="2" charset="2"/>
              <a:buChar char="Ø"/>
            </a:pPr>
            <a:r>
              <a:rPr lang="en-US" sz="2800" dirty="0" smtClean="0"/>
              <a:t>Share information on how we created our new training site.</a:t>
            </a:r>
          </a:p>
          <a:p>
            <a:pPr>
              <a:buFont typeface="Wingdings" panose="05000000000000000000" pitchFamily="2" charset="2"/>
              <a:buChar char="Ø"/>
            </a:pPr>
            <a:r>
              <a:rPr lang="en-US" sz="2800" dirty="0" smtClean="0"/>
              <a:t>Explain the chosen structure and how information is categorized for various users.</a:t>
            </a:r>
          </a:p>
          <a:p>
            <a:pPr>
              <a:buFont typeface="Wingdings" panose="05000000000000000000" pitchFamily="2" charset="2"/>
              <a:buChar char="Ø"/>
            </a:pPr>
            <a:r>
              <a:rPr lang="en-US" sz="2800" dirty="0" smtClean="0"/>
              <a:t>Share feedback received from user groups.</a:t>
            </a:r>
          </a:p>
        </p:txBody>
      </p:sp>
    </p:spTree>
    <p:extLst>
      <p:ext uri="{BB962C8B-B14F-4D97-AF65-F5344CB8AC3E}">
        <p14:creationId xmlns:p14="http://schemas.microsoft.com/office/powerpoint/2010/main" val="3601808924"/>
      </p:ext>
    </p:extLst>
  </p:cSld>
  <p:clrMapOvr>
    <a:masterClrMapping/>
  </p:clrMapOvr>
  <p:transition spd="slow">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Section II:  DDA Staff Resources—</a:t>
            </a:r>
            <a:r>
              <a:rPr lang="en-US" sz="4000" i="1" dirty="0" smtClean="0"/>
              <a:t>Description of Sub-Headings</a:t>
            </a:r>
            <a:endParaRPr lang="en-US" sz="4000" i="1" dirty="0"/>
          </a:p>
        </p:txBody>
      </p:sp>
      <p:sp>
        <p:nvSpPr>
          <p:cNvPr id="4" name="Content Placeholder 3"/>
          <p:cNvSpPr>
            <a:spLocks noGrp="1"/>
          </p:cNvSpPr>
          <p:nvPr>
            <p:ph sz="half" idx="2"/>
          </p:nvPr>
        </p:nvSpPr>
        <p:spPr>
          <a:xfrm>
            <a:off x="4876800" y="1600200"/>
            <a:ext cx="4038600" cy="5181600"/>
          </a:xfrm>
        </p:spPr>
        <p:txBody>
          <a:bodyPr>
            <a:normAutofit lnSpcReduction="10000"/>
          </a:bodyPr>
          <a:lstStyle/>
          <a:p>
            <a:pPr marL="0" indent="0">
              <a:buNone/>
            </a:pPr>
            <a:r>
              <a:rPr lang="en-US" sz="1600" dirty="0" smtClean="0"/>
              <a:t>Second section – Borrowing staff resources.</a:t>
            </a:r>
            <a:endParaRPr lang="en-US" sz="1600" dirty="0"/>
          </a:p>
          <a:p>
            <a:pPr marL="0" indent="0">
              <a:buNone/>
            </a:pPr>
            <a:endParaRPr lang="en-US" sz="1600" dirty="0" smtClean="0"/>
          </a:p>
          <a:p>
            <a:pPr>
              <a:buFont typeface="Wingdings" panose="05000000000000000000" pitchFamily="2" charset="2"/>
              <a:buChar char="v"/>
            </a:pPr>
            <a:r>
              <a:rPr lang="en-US" sz="1600" dirty="0" smtClean="0">
                <a:solidFill>
                  <a:srgbClr val="7030A0"/>
                </a:solidFill>
              </a:rPr>
              <a:t>DDA Borrowing Staff </a:t>
            </a:r>
            <a:r>
              <a:rPr lang="en-US" sz="1600" dirty="0" smtClean="0"/>
              <a:t>sub-section contains resources borrowing staff use for daily tasks, management tasks and various other resources used for difficult borrowing searching.</a:t>
            </a:r>
          </a:p>
          <a:p>
            <a:pPr>
              <a:buFont typeface="Wingdings" panose="05000000000000000000" pitchFamily="2" charset="2"/>
              <a:buChar char="v"/>
            </a:pPr>
            <a:r>
              <a:rPr lang="en-US" sz="1600" dirty="0" smtClean="0">
                <a:solidFill>
                  <a:schemeClr val="tx2">
                    <a:lumMod val="60000"/>
                    <a:lumOff val="40000"/>
                  </a:schemeClr>
                </a:solidFill>
              </a:rPr>
              <a:t>Borrowing Receives Instructions </a:t>
            </a:r>
            <a:r>
              <a:rPr lang="en-US" sz="1600" dirty="0" smtClean="0"/>
              <a:t>contains instructions for processing borrowing receives, a handy reference for printing new ILL books straps.</a:t>
            </a:r>
          </a:p>
          <a:p>
            <a:pPr>
              <a:buFont typeface="Wingdings" panose="05000000000000000000" pitchFamily="2" charset="2"/>
              <a:buChar char="v"/>
            </a:pPr>
            <a:r>
              <a:rPr lang="en-US" sz="1600" dirty="0" smtClean="0">
                <a:solidFill>
                  <a:schemeClr val="tx2">
                    <a:lumMod val="60000"/>
                    <a:lumOff val="40000"/>
                  </a:schemeClr>
                </a:solidFill>
              </a:rPr>
              <a:t>Lending Resources </a:t>
            </a:r>
            <a:r>
              <a:rPr lang="en-US" sz="1600" dirty="0" smtClean="0"/>
              <a:t>are placed here as a refresher for borrowing staff, section also contains information on service levels.</a:t>
            </a:r>
          </a:p>
          <a:p>
            <a:pPr>
              <a:buFont typeface="Wingdings" panose="05000000000000000000" pitchFamily="2" charset="2"/>
              <a:buChar char="v"/>
            </a:pPr>
            <a:r>
              <a:rPr lang="en-US" sz="1600" dirty="0" smtClean="0">
                <a:solidFill>
                  <a:schemeClr val="tx2">
                    <a:lumMod val="60000"/>
                    <a:lumOff val="40000"/>
                  </a:schemeClr>
                </a:solidFill>
              </a:rPr>
              <a:t>Production Area Management </a:t>
            </a:r>
            <a:r>
              <a:rPr lang="en-US" sz="1600" dirty="0" smtClean="0"/>
              <a:t>contains instructions borrowing staff might need to reference.</a:t>
            </a:r>
          </a:p>
          <a:p>
            <a:pPr>
              <a:buFont typeface="Wingdings" panose="05000000000000000000" pitchFamily="2" charset="2"/>
              <a:buChar char="v"/>
            </a:pPr>
            <a:r>
              <a:rPr lang="en-US" sz="1600" dirty="0" smtClean="0">
                <a:solidFill>
                  <a:schemeClr val="tx2">
                    <a:lumMod val="60000"/>
                    <a:lumOff val="40000"/>
                  </a:schemeClr>
                </a:solidFill>
              </a:rPr>
              <a:t>SharePoint 2013 Instructions </a:t>
            </a:r>
            <a:r>
              <a:rPr lang="en-US" sz="1600" dirty="0" smtClean="0">
                <a:solidFill>
                  <a:srgbClr val="003300"/>
                </a:solidFill>
              </a:rPr>
              <a:t>contains instructions for adding pages, links and headings to the SharePoint 2013 site.</a:t>
            </a:r>
            <a:endParaRPr lang="en-US" sz="1600" dirty="0">
              <a:solidFill>
                <a:schemeClr val="tx2">
                  <a:lumMod val="60000"/>
                  <a:lumOff val="40000"/>
                </a:schemeClr>
              </a:solidFill>
            </a:endParaRPr>
          </a:p>
        </p:txBody>
      </p:sp>
      <p:pic>
        <p:nvPicPr>
          <p:cNvPr id="7" name="Content Placeholder 6"/>
          <p:cNvPicPr>
            <a:picLocks noGrp="1" noChangeAspect="1"/>
          </p:cNvPicPr>
          <p:nvPr>
            <p:ph sz="half" idx="1"/>
          </p:nvPr>
        </p:nvPicPr>
        <p:blipFill>
          <a:blip r:embed="rId2"/>
          <a:stretch>
            <a:fillRect/>
          </a:stretch>
        </p:blipFill>
        <p:spPr>
          <a:xfrm>
            <a:off x="897197" y="2133600"/>
            <a:ext cx="3370003" cy="3124199"/>
          </a:xfrm>
          <a:prstGeom prst="rect">
            <a:avLst/>
          </a:prstGeom>
        </p:spPr>
      </p:pic>
    </p:spTree>
    <p:extLst>
      <p:ext uri="{BB962C8B-B14F-4D97-AF65-F5344CB8AC3E}">
        <p14:creationId xmlns:p14="http://schemas.microsoft.com/office/powerpoint/2010/main" val="1164892696"/>
      </p:ext>
    </p:extLst>
  </p:cSld>
  <p:clrMapOvr>
    <a:masterClrMapping/>
  </p:clrMapOvr>
  <p:transition spd="slow">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Section II:  </a:t>
            </a:r>
            <a:r>
              <a:rPr lang="en-US" sz="3200" dirty="0" smtClean="0"/>
              <a:t>DDA </a:t>
            </a:r>
            <a:r>
              <a:rPr lang="en-US" sz="3200" dirty="0"/>
              <a:t>Staff </a:t>
            </a:r>
            <a:r>
              <a:rPr lang="en-US" sz="3200" dirty="0" smtClean="0"/>
              <a:t>Resources—</a:t>
            </a:r>
            <a:r>
              <a:rPr lang="en-US" sz="2800" i="1" dirty="0" smtClean="0"/>
              <a:t>Description </a:t>
            </a:r>
            <a:r>
              <a:rPr lang="en-US" sz="2800" i="1" dirty="0"/>
              <a:t>of </a:t>
            </a:r>
            <a:r>
              <a:rPr lang="en-US" sz="2800" i="1" dirty="0" smtClean="0"/>
              <a:t>Sub-Heading “DDA Borrowing Staff”</a:t>
            </a:r>
            <a:endParaRPr lang="en-US" sz="2400" b="1" i="1" dirty="0"/>
          </a:p>
        </p:txBody>
      </p:sp>
      <p:pic>
        <p:nvPicPr>
          <p:cNvPr id="16" name="Content Placeholder 15"/>
          <p:cNvPicPr>
            <a:picLocks noGrp="1" noChangeAspect="1"/>
          </p:cNvPicPr>
          <p:nvPr>
            <p:ph sz="half" idx="1"/>
          </p:nvPr>
        </p:nvPicPr>
        <p:blipFill>
          <a:blip r:embed="rId2"/>
          <a:stretch>
            <a:fillRect/>
          </a:stretch>
        </p:blipFill>
        <p:spPr>
          <a:xfrm>
            <a:off x="609600" y="1752600"/>
            <a:ext cx="4116987" cy="4191000"/>
          </a:xfrm>
          <a:prstGeom prst="rect">
            <a:avLst/>
          </a:prstGeom>
        </p:spPr>
      </p:pic>
      <p:sp>
        <p:nvSpPr>
          <p:cNvPr id="15" name="Content Placeholder 14"/>
          <p:cNvSpPr>
            <a:spLocks noGrp="1"/>
          </p:cNvSpPr>
          <p:nvPr>
            <p:ph sz="half" idx="2"/>
          </p:nvPr>
        </p:nvSpPr>
        <p:spPr/>
        <p:txBody>
          <a:bodyPr>
            <a:normAutofit lnSpcReduction="10000"/>
          </a:bodyPr>
          <a:lstStyle/>
          <a:p>
            <a:pPr>
              <a:buFont typeface="Wingdings" panose="05000000000000000000" pitchFamily="2" charset="2"/>
              <a:buChar char="v"/>
            </a:pPr>
            <a:r>
              <a:rPr lang="en-US" sz="1400" dirty="0" smtClean="0">
                <a:solidFill>
                  <a:srgbClr val="7030A0"/>
                </a:solidFill>
              </a:rPr>
              <a:t>Daily Borrowing Staff Tasks </a:t>
            </a:r>
            <a:r>
              <a:rPr lang="en-US" sz="1400" dirty="0" smtClean="0"/>
              <a:t>– Contains instructions and resources for various tasks conducted daily or very frequently. Examples include 30 day old OCLC requests, Overdues, International orders, recall, renewals, etc. </a:t>
            </a:r>
            <a:r>
              <a:rPr lang="en-US" sz="1400" dirty="0"/>
              <a:t> </a:t>
            </a:r>
            <a:endParaRPr lang="en-US" sz="1400" dirty="0" smtClean="0"/>
          </a:p>
          <a:p>
            <a:pPr>
              <a:buFont typeface="Wingdings" panose="05000000000000000000" pitchFamily="2" charset="2"/>
              <a:buChar char="v"/>
            </a:pPr>
            <a:r>
              <a:rPr lang="en-US" sz="1400" dirty="0" smtClean="0">
                <a:solidFill>
                  <a:srgbClr val="7030A0"/>
                </a:solidFill>
              </a:rPr>
              <a:t>Borrowing Management Tasks </a:t>
            </a:r>
            <a:r>
              <a:rPr lang="en-US" sz="1400" dirty="0" smtClean="0"/>
              <a:t>– Contains info. pertinent to borrowing managers such as IDS workflow information, updating OCLC custom holdings and purchasing IFLA vouchers.</a:t>
            </a:r>
          </a:p>
          <a:p>
            <a:pPr>
              <a:buFont typeface="Wingdings" panose="05000000000000000000" pitchFamily="2" charset="2"/>
              <a:buChar char="v"/>
            </a:pPr>
            <a:r>
              <a:rPr lang="en-US" sz="1400" dirty="0" smtClean="0">
                <a:solidFill>
                  <a:srgbClr val="7030A0"/>
                </a:solidFill>
              </a:rPr>
              <a:t>Borrowing Polices </a:t>
            </a:r>
            <a:r>
              <a:rPr lang="en-US" sz="1400" dirty="0" smtClean="0"/>
              <a:t>– Policy info. on ordering theses, cancelling requests.</a:t>
            </a:r>
          </a:p>
          <a:p>
            <a:pPr>
              <a:buFont typeface="Wingdings" panose="05000000000000000000" pitchFamily="2" charset="2"/>
              <a:buChar char="v"/>
            </a:pPr>
            <a:r>
              <a:rPr lang="en-US" sz="1400" dirty="0" smtClean="0">
                <a:solidFill>
                  <a:srgbClr val="7030A0"/>
                </a:solidFill>
              </a:rPr>
              <a:t>Technical Resources </a:t>
            </a:r>
            <a:r>
              <a:rPr lang="en-US" sz="1400" dirty="0" smtClean="0"/>
              <a:t>– Info. on ordering technical reports and locating them in our collection and online.</a:t>
            </a:r>
          </a:p>
          <a:p>
            <a:pPr>
              <a:buFont typeface="Wingdings" panose="05000000000000000000" pitchFamily="2" charset="2"/>
              <a:buChar char="v"/>
            </a:pPr>
            <a:r>
              <a:rPr lang="en-US" sz="1400" dirty="0" smtClean="0">
                <a:solidFill>
                  <a:srgbClr val="7030A0"/>
                </a:solidFill>
              </a:rPr>
              <a:t>Worldshare </a:t>
            </a:r>
            <a:r>
              <a:rPr lang="en-US" sz="1400" dirty="0" smtClean="0"/>
              <a:t>– Link to Worldshare and instructions.</a:t>
            </a:r>
          </a:p>
          <a:p>
            <a:pPr>
              <a:buFont typeface="Wingdings" panose="05000000000000000000" pitchFamily="2" charset="2"/>
              <a:buChar char="v"/>
            </a:pPr>
            <a:r>
              <a:rPr lang="en-US" sz="1400" dirty="0" smtClean="0">
                <a:solidFill>
                  <a:srgbClr val="7030A0"/>
                </a:solidFill>
              </a:rPr>
              <a:t>International Resources </a:t>
            </a:r>
            <a:r>
              <a:rPr lang="en-US" sz="1400" dirty="0" smtClean="0"/>
              <a:t>– Info. organized by country with instructions for ordering from libraries and searching various resources for foreign publications.</a:t>
            </a:r>
            <a:endParaRPr lang="en-US" sz="1400" dirty="0"/>
          </a:p>
        </p:txBody>
      </p:sp>
    </p:spTree>
    <p:extLst>
      <p:ext uri="{BB962C8B-B14F-4D97-AF65-F5344CB8AC3E}">
        <p14:creationId xmlns:p14="http://schemas.microsoft.com/office/powerpoint/2010/main" val="2133841930"/>
      </p:ext>
    </p:extLst>
  </p:cSld>
  <p:clrMapOvr>
    <a:masterClrMapping/>
  </p:clrMapOvr>
  <p:transition spd="slow">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Section II: DDA </a:t>
            </a:r>
            <a:r>
              <a:rPr lang="en-US" sz="2800" dirty="0"/>
              <a:t>Staff Resources </a:t>
            </a:r>
            <a:r>
              <a:rPr lang="en-US" sz="2800" dirty="0">
                <a:sym typeface="Wingdings" panose="05000000000000000000" pitchFamily="2" charset="2"/>
              </a:rPr>
              <a:t></a:t>
            </a:r>
            <a:r>
              <a:rPr lang="en-US" sz="2800" i="1" dirty="0"/>
              <a:t>DDA Borrowing Staff </a:t>
            </a:r>
            <a:r>
              <a:rPr lang="en-US" sz="2800" dirty="0"/>
              <a:t>section:  </a:t>
            </a:r>
            <a:r>
              <a:rPr lang="en-US" sz="2800" b="1" i="1" dirty="0" smtClean="0"/>
              <a:t>Daily Borrowing Staff Tasks</a:t>
            </a:r>
            <a:endParaRPr lang="en-US" sz="2800" dirty="0"/>
          </a:p>
        </p:txBody>
      </p:sp>
      <p:sp>
        <p:nvSpPr>
          <p:cNvPr id="4" name="Content Placeholder 3"/>
          <p:cNvSpPr>
            <a:spLocks noGrp="1"/>
          </p:cNvSpPr>
          <p:nvPr>
            <p:ph sz="half" idx="2"/>
          </p:nvPr>
        </p:nvSpPr>
        <p:spPr/>
        <p:txBody>
          <a:bodyPr>
            <a:normAutofit fontScale="92500" lnSpcReduction="10000"/>
          </a:bodyPr>
          <a:lstStyle/>
          <a:p>
            <a:pPr>
              <a:buFont typeface="Wingdings" panose="05000000000000000000" pitchFamily="2" charset="2"/>
              <a:buChar char="v"/>
            </a:pPr>
            <a:r>
              <a:rPr lang="en-US" sz="1600" dirty="0" smtClean="0"/>
              <a:t>Section contains instructions and policies around tasks that are either done on a daily basis or very frequently by all borrowing staff, not just the borrowing managers.</a:t>
            </a:r>
          </a:p>
          <a:p>
            <a:pPr marL="0" indent="0">
              <a:buNone/>
            </a:pPr>
            <a:endParaRPr lang="en-US" sz="1600" dirty="0" smtClean="0"/>
          </a:p>
          <a:p>
            <a:pPr>
              <a:buFont typeface="Wingdings" panose="05000000000000000000" pitchFamily="2" charset="2"/>
              <a:buChar char="v"/>
            </a:pPr>
            <a:r>
              <a:rPr lang="en-US" sz="1600" dirty="0" smtClean="0"/>
              <a:t>Tasks are labeled according to their queue or process and when applicable include information on the type of task such as ordering or processing, depending on our staff lingo. </a:t>
            </a:r>
          </a:p>
          <a:p>
            <a:pPr>
              <a:buFont typeface="Wingdings" panose="05000000000000000000" pitchFamily="2" charset="2"/>
              <a:buChar char="v"/>
            </a:pPr>
            <a:endParaRPr lang="en-US" sz="1600" dirty="0"/>
          </a:p>
          <a:p>
            <a:pPr>
              <a:buFont typeface="Wingdings" panose="05000000000000000000" pitchFamily="2" charset="2"/>
              <a:buChar char="v"/>
            </a:pPr>
            <a:r>
              <a:rPr lang="en-US" sz="1600" dirty="0" smtClean="0"/>
              <a:t>Striving for intuitive labeling so content can be located quickly.</a:t>
            </a:r>
          </a:p>
          <a:p>
            <a:pPr marL="0" indent="0">
              <a:buNone/>
            </a:pPr>
            <a:endParaRPr lang="en-US" sz="1600" dirty="0"/>
          </a:p>
          <a:p>
            <a:pPr>
              <a:buFont typeface="Wingdings" panose="05000000000000000000" pitchFamily="2" charset="2"/>
              <a:buChar char="v"/>
            </a:pPr>
            <a:r>
              <a:rPr lang="en-US" sz="1600" dirty="0" smtClean="0"/>
              <a:t>Tasks such as 30 day old OCLC requests, copyright clearance, and renewals are done daily while others are done rather frequently but not always daily, e.g. CRL demand purchasing, borrowing overdues, recalls.</a:t>
            </a:r>
            <a:endParaRPr lang="en-US" sz="1600" dirty="0"/>
          </a:p>
        </p:txBody>
      </p:sp>
      <p:pic>
        <p:nvPicPr>
          <p:cNvPr id="5" name="Content Placeholder 4"/>
          <p:cNvPicPr>
            <a:picLocks noGrp="1"/>
          </p:cNvPicPr>
          <p:nvPr>
            <p:ph sz="half" idx="1"/>
          </p:nvPr>
        </p:nvPicPr>
        <p:blipFill>
          <a:blip r:embed="rId2"/>
          <a:stretch>
            <a:fillRect/>
          </a:stretch>
        </p:blipFill>
        <p:spPr>
          <a:xfrm>
            <a:off x="741840" y="1417638"/>
            <a:ext cx="4028571" cy="2095238"/>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685942" y="3562164"/>
            <a:ext cx="2738120" cy="989330"/>
          </a:xfrm>
          <a:prstGeom prst="rect">
            <a:avLst/>
          </a:prstGeom>
        </p:spPr>
      </p:pic>
      <p:pic>
        <p:nvPicPr>
          <p:cNvPr id="1026" name="Picture 2" descr="C:\Users\vonbergd\AppData\Local\Temp\SNAGHTMLeffefb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034" y="4526419"/>
            <a:ext cx="1419225" cy="4381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a:stretch>
            <a:fillRect/>
          </a:stretch>
        </p:blipFill>
        <p:spPr>
          <a:xfrm>
            <a:off x="685942" y="4876800"/>
            <a:ext cx="1723810" cy="752381"/>
          </a:xfrm>
          <a:prstGeom prst="rect">
            <a:avLst/>
          </a:prstGeom>
        </p:spPr>
      </p:pic>
    </p:spTree>
    <p:extLst>
      <p:ext uri="{BB962C8B-B14F-4D97-AF65-F5344CB8AC3E}">
        <p14:creationId xmlns:p14="http://schemas.microsoft.com/office/powerpoint/2010/main" val="2009517493"/>
      </p:ext>
    </p:extLst>
  </p:cSld>
  <p:clrMapOvr>
    <a:masterClrMapping/>
  </p:clrMapOvr>
  <p:transition spd="slow">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8077200" cy="1143000"/>
          </a:xfrm>
        </p:spPr>
        <p:txBody>
          <a:bodyPr>
            <a:normAutofit/>
          </a:bodyPr>
          <a:lstStyle/>
          <a:p>
            <a:r>
              <a:rPr lang="en-US" sz="2800" dirty="0" smtClean="0"/>
              <a:t>Section II: DDA </a:t>
            </a:r>
            <a:r>
              <a:rPr lang="en-US" sz="2800" dirty="0"/>
              <a:t>Staff Resources </a:t>
            </a:r>
            <a:r>
              <a:rPr lang="en-US" sz="2800" dirty="0" smtClean="0">
                <a:sym typeface="Wingdings" panose="05000000000000000000" pitchFamily="2" charset="2"/>
              </a:rPr>
              <a:t></a:t>
            </a:r>
            <a:r>
              <a:rPr lang="en-US" sz="2800" i="1" dirty="0" smtClean="0"/>
              <a:t>DDA </a:t>
            </a:r>
            <a:r>
              <a:rPr lang="en-US" sz="2800" i="1" dirty="0"/>
              <a:t>Borrowing </a:t>
            </a:r>
            <a:r>
              <a:rPr lang="en-US" sz="2800" i="1" dirty="0" smtClean="0"/>
              <a:t>Staff </a:t>
            </a:r>
            <a:r>
              <a:rPr lang="en-US" sz="2800" dirty="0" smtClean="0"/>
              <a:t>section:  </a:t>
            </a:r>
            <a:r>
              <a:rPr lang="en-US" sz="2800" b="1" i="1" dirty="0" smtClean="0"/>
              <a:t>Borrowing Management Tasks</a:t>
            </a:r>
            <a:endParaRPr lang="en-US" sz="2800" b="1" i="1" dirty="0"/>
          </a:p>
        </p:txBody>
      </p:sp>
      <p:pic>
        <p:nvPicPr>
          <p:cNvPr id="5" name="Content Placeholder 4"/>
          <p:cNvPicPr>
            <a:picLocks noGrp="1" noChangeAspect="1"/>
          </p:cNvPicPr>
          <p:nvPr>
            <p:ph sz="half" idx="1"/>
          </p:nvPr>
        </p:nvPicPr>
        <p:blipFill>
          <a:blip r:embed="rId2"/>
          <a:stretch>
            <a:fillRect/>
          </a:stretch>
        </p:blipFill>
        <p:spPr>
          <a:xfrm>
            <a:off x="685800" y="1600200"/>
            <a:ext cx="4038600" cy="3733800"/>
          </a:xfrm>
          <a:prstGeom prst="rect">
            <a:avLst/>
          </a:prstGeom>
        </p:spPr>
      </p:pic>
      <p:sp>
        <p:nvSpPr>
          <p:cNvPr id="4" name="Content Placeholder 3"/>
          <p:cNvSpPr>
            <a:spLocks noGrp="1"/>
          </p:cNvSpPr>
          <p:nvPr>
            <p:ph sz="half" idx="2"/>
          </p:nvPr>
        </p:nvSpPr>
        <p:spPr/>
        <p:txBody>
          <a:bodyPr>
            <a:normAutofit/>
          </a:bodyPr>
          <a:lstStyle/>
          <a:p>
            <a:pPr marL="0" indent="0">
              <a:buNone/>
            </a:pPr>
            <a:r>
              <a:rPr lang="en-US" sz="1600" dirty="0" smtClean="0">
                <a:solidFill>
                  <a:srgbClr val="0070C0"/>
                </a:solidFill>
              </a:rPr>
              <a:t>IDS Project Workflow Toolkit </a:t>
            </a:r>
            <a:r>
              <a:rPr lang="en-US" sz="1600" dirty="0" smtClean="0"/>
              <a:t>— </a:t>
            </a:r>
            <a:r>
              <a:rPr lang="en-US" sz="1400" dirty="0" smtClean="0"/>
              <a:t>Contains basic information about the IDS project and links to their tool kit.</a:t>
            </a:r>
          </a:p>
          <a:p>
            <a:pPr marL="0" indent="0">
              <a:buNone/>
            </a:pPr>
            <a:r>
              <a:rPr lang="en-US" sz="1600" dirty="0" smtClean="0">
                <a:solidFill>
                  <a:srgbClr val="0070C0"/>
                </a:solidFill>
              </a:rPr>
              <a:t>Monitoring Special Queues </a:t>
            </a:r>
            <a:r>
              <a:rPr lang="en-US" sz="1600" dirty="0" smtClean="0"/>
              <a:t>– </a:t>
            </a:r>
            <a:r>
              <a:rPr lang="en-US" sz="1400" dirty="0" smtClean="0"/>
              <a:t>Instructions and policies around borrowing queues with specific issues that need to be dealt with by borrowing managers.</a:t>
            </a:r>
          </a:p>
          <a:p>
            <a:pPr marL="0" indent="0">
              <a:buNone/>
            </a:pPr>
            <a:r>
              <a:rPr lang="en-US" sz="1600" dirty="0" smtClean="0">
                <a:solidFill>
                  <a:srgbClr val="0070C0"/>
                </a:solidFill>
              </a:rPr>
              <a:t>OCLC Custom Holdings Groups </a:t>
            </a:r>
            <a:r>
              <a:rPr lang="en-US" sz="1600" dirty="0" smtClean="0"/>
              <a:t>– </a:t>
            </a:r>
            <a:r>
              <a:rPr lang="en-US" sz="1400" dirty="0" smtClean="0"/>
              <a:t>List of our OCLC Custom Holdings Groups readily available for viewing.</a:t>
            </a:r>
          </a:p>
          <a:p>
            <a:pPr marL="0" indent="0">
              <a:buNone/>
            </a:pPr>
            <a:r>
              <a:rPr lang="en-US" sz="1600" dirty="0" smtClean="0">
                <a:solidFill>
                  <a:srgbClr val="0070C0"/>
                </a:solidFill>
              </a:rPr>
              <a:t>Purchasing IFLA Vouchers from OCLC </a:t>
            </a:r>
            <a:r>
              <a:rPr lang="en-US" sz="1600" dirty="0" smtClean="0"/>
              <a:t>– </a:t>
            </a:r>
            <a:r>
              <a:rPr lang="en-US" sz="1400" dirty="0" smtClean="0"/>
              <a:t>Instructions for purchasing IFLA vouchers from OCLC so we can fill borrowing requests for items from foreign, non-OCLC libraries.</a:t>
            </a:r>
          </a:p>
          <a:p>
            <a:pPr marL="0" indent="0">
              <a:buNone/>
            </a:pPr>
            <a:r>
              <a:rPr lang="en-US" sz="1600" dirty="0" smtClean="0">
                <a:solidFill>
                  <a:srgbClr val="0070C0"/>
                </a:solidFill>
              </a:rPr>
              <a:t>Updating SHRS Participant Information </a:t>
            </a:r>
            <a:r>
              <a:rPr lang="en-US" sz="1600" dirty="0" smtClean="0"/>
              <a:t>– </a:t>
            </a:r>
            <a:r>
              <a:rPr lang="en-US" sz="1400" dirty="0" smtClean="0">
                <a:solidFill>
                  <a:srgbClr val="003300"/>
                </a:solidFill>
              </a:rPr>
              <a:t>Instructions for adding and removing libraries from our SHRS consortia in OCLC custom holdings in ILLIAD.</a:t>
            </a:r>
            <a:endParaRPr lang="en-US" sz="1400" dirty="0">
              <a:solidFill>
                <a:srgbClr val="003300"/>
              </a:solidFill>
            </a:endParaRPr>
          </a:p>
        </p:txBody>
      </p:sp>
    </p:spTree>
    <p:extLst>
      <p:ext uri="{BB962C8B-B14F-4D97-AF65-F5344CB8AC3E}">
        <p14:creationId xmlns:p14="http://schemas.microsoft.com/office/powerpoint/2010/main" val="915133677"/>
      </p:ext>
    </p:extLst>
  </p:cSld>
  <p:clrMapOvr>
    <a:masterClrMapping/>
  </p:clrMapOvr>
  <p:transition spd="slow">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Feedback from Borrowing Staff on the “DDA Staff Resources” section:</a:t>
            </a:r>
            <a:endParaRPr lang="en-US" sz="3200" dirty="0"/>
          </a:p>
        </p:txBody>
      </p:sp>
      <p:sp>
        <p:nvSpPr>
          <p:cNvPr id="3" name="Content Placeholder 2"/>
          <p:cNvSpPr>
            <a:spLocks noGrp="1"/>
          </p:cNvSpPr>
          <p:nvPr>
            <p:ph idx="1"/>
          </p:nvPr>
        </p:nvSpPr>
        <p:spPr/>
        <p:txBody>
          <a:bodyPr>
            <a:normAutofit/>
          </a:bodyPr>
          <a:lstStyle/>
          <a:p>
            <a:pPr marL="0" indent="0">
              <a:buNone/>
            </a:pPr>
            <a:r>
              <a:rPr lang="en-US" sz="1800" dirty="0" smtClean="0"/>
              <a:t>Feedback received from my colleagues who handle difficult borrowing and management tasks:</a:t>
            </a:r>
          </a:p>
          <a:p>
            <a:pPr marL="0" indent="0">
              <a:buNone/>
            </a:pPr>
            <a:endParaRPr lang="en-US" sz="1600" dirty="0"/>
          </a:p>
          <a:p>
            <a:pPr marL="0" indent="0">
              <a:buNone/>
            </a:pPr>
            <a:r>
              <a:rPr lang="en-US" sz="1600" i="1" dirty="0" smtClean="0"/>
              <a:t>“</a:t>
            </a:r>
            <a:r>
              <a:rPr lang="en-US" sz="1600" i="1" dirty="0"/>
              <a:t>I think it is well organized and easy to find things. It is easy to navigate through the site using either menu. The heading names are intuitive as is the organization. </a:t>
            </a:r>
            <a:r>
              <a:rPr lang="en-US" sz="1600" dirty="0" smtClean="0"/>
              <a:t>“</a:t>
            </a:r>
          </a:p>
          <a:p>
            <a:pPr marL="0" indent="0">
              <a:buNone/>
            </a:pPr>
            <a:endParaRPr lang="en-US" sz="1600" dirty="0"/>
          </a:p>
          <a:p>
            <a:pPr marL="0" indent="0">
              <a:buNone/>
            </a:pPr>
            <a:r>
              <a:rPr lang="en-US" sz="1600" i="1" dirty="0" smtClean="0"/>
              <a:t>“The </a:t>
            </a:r>
            <a:r>
              <a:rPr lang="en-US" sz="1600" i="1" dirty="0"/>
              <a:t>front page is so clean looking and you can quickly assess the alphabetical order---which is reassuring that I won’t be spending too much time figuring out the organization. I like that you can search by tasks alphabetically AND using the search queue. I like that within the explanation of tasks links serve as </a:t>
            </a:r>
            <a:r>
              <a:rPr lang="en-US" sz="1600" i="1" dirty="0" smtClean="0"/>
              <a:t>cross-section—For </a:t>
            </a:r>
            <a:r>
              <a:rPr lang="en-US" sz="1600" i="1" dirty="0"/>
              <a:t>example, you can link on Demand Purchase Program within </a:t>
            </a:r>
            <a:r>
              <a:rPr lang="en-US" sz="1600" i="1" dirty="0" smtClean="0"/>
              <a:t>ETHOS”</a:t>
            </a:r>
          </a:p>
          <a:p>
            <a:pPr marL="0" indent="0">
              <a:buNone/>
            </a:pPr>
            <a:endParaRPr lang="en-US" sz="1600" dirty="0"/>
          </a:p>
          <a:p>
            <a:pPr marL="0" indent="0">
              <a:buNone/>
            </a:pPr>
            <a:endParaRPr lang="en-US" sz="1600" dirty="0"/>
          </a:p>
          <a:p>
            <a:pPr marL="0" indent="0">
              <a:buNone/>
            </a:pPr>
            <a:endParaRPr lang="en-US" sz="1600" dirty="0"/>
          </a:p>
        </p:txBody>
      </p:sp>
    </p:spTree>
    <p:extLst>
      <p:ext uri="{BB962C8B-B14F-4D97-AF65-F5344CB8AC3E}">
        <p14:creationId xmlns:p14="http://schemas.microsoft.com/office/powerpoint/2010/main" val="216160948"/>
      </p:ext>
    </p:extLst>
  </p:cSld>
  <p:clrMapOvr>
    <a:masterClrMapping/>
  </p:clrMapOvr>
  <p:transition spd="slow">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Section III: OC (Office Coordinator)—</a:t>
            </a:r>
            <a:r>
              <a:rPr lang="en-US" sz="3600" i="1" dirty="0" smtClean="0"/>
              <a:t>Description of Sub-Headings</a:t>
            </a:r>
            <a:endParaRPr lang="en-US" sz="3600" i="1" dirty="0"/>
          </a:p>
        </p:txBody>
      </p:sp>
      <p:pic>
        <p:nvPicPr>
          <p:cNvPr id="12" name="Content Placeholder 11"/>
          <p:cNvPicPr>
            <a:picLocks noGrp="1" noChangeAspect="1"/>
          </p:cNvPicPr>
          <p:nvPr>
            <p:ph sz="half" idx="1"/>
          </p:nvPr>
        </p:nvPicPr>
        <p:blipFill>
          <a:blip r:embed="rId2"/>
          <a:stretch>
            <a:fillRect/>
          </a:stretch>
        </p:blipFill>
        <p:spPr>
          <a:xfrm>
            <a:off x="899067" y="1600200"/>
            <a:ext cx="3612066" cy="4525963"/>
          </a:xfrm>
          <a:prstGeom prst="rect">
            <a:avLst/>
          </a:prstGeom>
        </p:spPr>
      </p:pic>
      <p:sp>
        <p:nvSpPr>
          <p:cNvPr id="11" name="Content Placeholder 10"/>
          <p:cNvSpPr>
            <a:spLocks noGrp="1"/>
          </p:cNvSpPr>
          <p:nvPr>
            <p:ph sz="half" idx="2"/>
          </p:nvPr>
        </p:nvSpPr>
        <p:spPr/>
        <p:txBody>
          <a:bodyPr>
            <a:normAutofit/>
          </a:bodyPr>
          <a:lstStyle/>
          <a:p>
            <a:pPr marL="0" indent="0">
              <a:buNone/>
            </a:pPr>
            <a:r>
              <a:rPr lang="en-US" sz="1600" b="1" dirty="0" smtClean="0">
                <a:solidFill>
                  <a:srgbClr val="003300"/>
                </a:solidFill>
              </a:rPr>
              <a:t>Third Section – OC Office Coordinator Instructions:</a:t>
            </a:r>
          </a:p>
          <a:p>
            <a:pPr>
              <a:buFont typeface="Wingdings" panose="05000000000000000000" pitchFamily="2" charset="2"/>
              <a:buChar char="v"/>
            </a:pPr>
            <a:r>
              <a:rPr lang="en-US" sz="1400" dirty="0" smtClean="0">
                <a:solidFill>
                  <a:srgbClr val="003300"/>
                </a:solidFill>
              </a:rPr>
              <a:t>Many of our section headings such as </a:t>
            </a:r>
            <a:r>
              <a:rPr lang="en-US" sz="1400" dirty="0" smtClean="0">
                <a:solidFill>
                  <a:srgbClr val="0070C0"/>
                </a:solidFill>
              </a:rPr>
              <a:t>“FedEx instructions”, “Fines and Charges”, “Proxy Cards” </a:t>
            </a:r>
            <a:r>
              <a:rPr lang="en-US" sz="1400" dirty="0" smtClean="0">
                <a:solidFill>
                  <a:srgbClr val="003300"/>
                </a:solidFill>
              </a:rPr>
              <a:t>and </a:t>
            </a:r>
            <a:r>
              <a:rPr lang="en-US" sz="1400" dirty="0" smtClean="0">
                <a:solidFill>
                  <a:srgbClr val="0070C0"/>
                </a:solidFill>
              </a:rPr>
              <a:t>“Resends”</a:t>
            </a:r>
            <a:r>
              <a:rPr lang="en-US" sz="1400" dirty="0" smtClean="0">
                <a:solidFill>
                  <a:srgbClr val="003300"/>
                </a:solidFill>
              </a:rPr>
              <a:t> are self explanatory but here is an explanation of some that might be less intuitive:</a:t>
            </a:r>
          </a:p>
          <a:p>
            <a:pPr marL="0" indent="0">
              <a:buNone/>
            </a:pPr>
            <a:r>
              <a:rPr lang="en-US" sz="1200" b="1" dirty="0" smtClean="0">
                <a:solidFill>
                  <a:srgbClr val="0070C0"/>
                </a:solidFill>
              </a:rPr>
              <a:t>AHSL Instructions </a:t>
            </a:r>
            <a:r>
              <a:rPr lang="en-US" sz="1200" b="1" dirty="0" smtClean="0">
                <a:solidFill>
                  <a:srgbClr val="003300"/>
                </a:solidFill>
              </a:rPr>
              <a:t>– </a:t>
            </a:r>
            <a:r>
              <a:rPr lang="en-US" sz="1200" dirty="0" smtClean="0">
                <a:solidFill>
                  <a:srgbClr val="003300"/>
                </a:solidFill>
              </a:rPr>
              <a:t>Instructions related to sending and receiving ILL items from our Health Sciences Library</a:t>
            </a:r>
            <a:r>
              <a:rPr lang="en-US" sz="1200" dirty="0" smtClean="0">
                <a:solidFill>
                  <a:srgbClr val="7030A0"/>
                </a:solidFill>
              </a:rPr>
              <a:t>.</a:t>
            </a:r>
          </a:p>
          <a:p>
            <a:pPr marL="0" indent="0">
              <a:buNone/>
            </a:pPr>
            <a:r>
              <a:rPr lang="en-US" sz="1200" b="1" dirty="0" smtClean="0">
                <a:solidFill>
                  <a:srgbClr val="7030A0"/>
                </a:solidFill>
              </a:rPr>
              <a:t>E-Mail Templates – </a:t>
            </a:r>
            <a:r>
              <a:rPr lang="en-US" sz="1200" dirty="0" smtClean="0">
                <a:solidFill>
                  <a:srgbClr val="003300"/>
                </a:solidFill>
              </a:rPr>
              <a:t>Contains the text of various e-mail messages we routinely send to customers.</a:t>
            </a:r>
          </a:p>
          <a:p>
            <a:pPr marL="0" indent="0">
              <a:buNone/>
            </a:pPr>
            <a:r>
              <a:rPr lang="en-US" sz="1200" b="1" dirty="0" smtClean="0">
                <a:solidFill>
                  <a:srgbClr val="0070C0"/>
                </a:solidFill>
              </a:rPr>
              <a:t>Pay Document Delivery and UAiR </a:t>
            </a:r>
            <a:r>
              <a:rPr lang="en-US" sz="1200" b="1" dirty="0" smtClean="0">
                <a:solidFill>
                  <a:srgbClr val="003300"/>
                </a:solidFill>
              </a:rPr>
              <a:t>– </a:t>
            </a:r>
            <a:r>
              <a:rPr lang="en-US" sz="1200" dirty="0" smtClean="0">
                <a:solidFill>
                  <a:srgbClr val="003300"/>
                </a:solidFill>
              </a:rPr>
              <a:t>Instructions for processing paid document delivery requests for items whose citations are found online through our University of Arizona Institutional Repository (UAiR).</a:t>
            </a:r>
          </a:p>
          <a:p>
            <a:pPr marL="0" indent="0">
              <a:buNone/>
            </a:pPr>
            <a:r>
              <a:rPr lang="en-US" sz="1200" b="1" dirty="0" smtClean="0">
                <a:solidFill>
                  <a:srgbClr val="0070C0"/>
                </a:solidFill>
              </a:rPr>
              <a:t>Video Streaming OC Instructions </a:t>
            </a:r>
            <a:r>
              <a:rPr lang="en-US" sz="1200" dirty="0" smtClean="0">
                <a:solidFill>
                  <a:srgbClr val="003300"/>
                </a:solidFill>
              </a:rPr>
              <a:t>– Contains instructions and tips for customer service staff that aid them in answering questions around our video streaming service.</a:t>
            </a:r>
            <a:endParaRPr lang="en-US" sz="1200" dirty="0" smtClean="0">
              <a:solidFill>
                <a:srgbClr val="0070C0"/>
              </a:solidFill>
            </a:endParaRPr>
          </a:p>
          <a:p>
            <a:pPr marL="0" indent="0">
              <a:buNone/>
            </a:pPr>
            <a:endParaRPr lang="en-US" sz="1200" b="1" dirty="0">
              <a:solidFill>
                <a:srgbClr val="7030A0"/>
              </a:solidFill>
            </a:endParaRPr>
          </a:p>
        </p:txBody>
      </p:sp>
    </p:spTree>
    <p:extLst>
      <p:ext uri="{BB962C8B-B14F-4D97-AF65-F5344CB8AC3E}">
        <p14:creationId xmlns:p14="http://schemas.microsoft.com/office/powerpoint/2010/main" val="3924757272"/>
      </p:ext>
    </p:extLst>
  </p:cSld>
  <p:clrMapOvr>
    <a:masterClrMapping/>
  </p:clrMapOvr>
  <p:transition spd="slow">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Section III: OC (Office Coordinator)—</a:t>
            </a:r>
            <a:r>
              <a:rPr lang="en-US" sz="2800" i="1" dirty="0"/>
              <a:t>Description of </a:t>
            </a:r>
            <a:r>
              <a:rPr lang="en-US" sz="2800" i="1" dirty="0" smtClean="0"/>
              <a:t>Sub-Heading “Fines and Charges”</a:t>
            </a:r>
            <a:endParaRPr lang="en-US" sz="2800" i="1" dirty="0"/>
          </a:p>
        </p:txBody>
      </p:sp>
      <p:sp>
        <p:nvSpPr>
          <p:cNvPr id="4" name="Content Placeholder 3"/>
          <p:cNvSpPr>
            <a:spLocks noGrp="1"/>
          </p:cNvSpPr>
          <p:nvPr>
            <p:ph sz="half" idx="2"/>
          </p:nvPr>
        </p:nvSpPr>
        <p:spPr/>
        <p:txBody>
          <a:bodyPr>
            <a:normAutofit/>
          </a:bodyPr>
          <a:lstStyle/>
          <a:p>
            <a:r>
              <a:rPr lang="en-US" sz="2400" dirty="0" smtClean="0"/>
              <a:t>This sub-section contains instructions for adding and reducing customer fines.</a:t>
            </a:r>
          </a:p>
          <a:p>
            <a:r>
              <a:rPr lang="en-US" sz="2400" dirty="0" smtClean="0"/>
              <a:t>Headings in this sub-section were labeled as we refer to them which is basically in terms of their respective functions.</a:t>
            </a:r>
            <a:endParaRPr lang="en-US" sz="2400" dirty="0"/>
          </a:p>
        </p:txBody>
      </p:sp>
      <p:pic>
        <p:nvPicPr>
          <p:cNvPr id="11" name="Content Placeholder 8"/>
          <p:cNvPicPr>
            <a:picLocks noGrp="1" noChangeAspect="1"/>
          </p:cNvPicPr>
          <p:nvPr>
            <p:ph sz="half" idx="1"/>
          </p:nvPr>
        </p:nvPicPr>
        <p:blipFill>
          <a:blip r:embed="rId2"/>
          <a:stretch>
            <a:fillRect/>
          </a:stretch>
        </p:blipFill>
        <p:spPr>
          <a:xfrm>
            <a:off x="600484" y="2057400"/>
            <a:ext cx="4297680" cy="2209795"/>
          </a:xfrm>
          <a:prstGeom prst="rect">
            <a:avLst/>
          </a:prstGeom>
        </p:spPr>
      </p:pic>
    </p:spTree>
    <p:extLst>
      <p:ext uri="{BB962C8B-B14F-4D97-AF65-F5344CB8AC3E}">
        <p14:creationId xmlns:p14="http://schemas.microsoft.com/office/powerpoint/2010/main" val="1320914350"/>
      </p:ext>
    </p:extLst>
  </p:cSld>
  <p:clrMapOvr>
    <a:masterClrMapping/>
  </p:clrMapOvr>
  <p:transition spd="slow">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Section III: OC (Office Coordinator)—</a:t>
            </a:r>
            <a:r>
              <a:rPr lang="en-US" sz="3200" i="1" dirty="0"/>
              <a:t>Description of Sub-Heading </a:t>
            </a:r>
            <a:r>
              <a:rPr lang="en-US" sz="3200" i="1" dirty="0" smtClean="0"/>
              <a:t>“Receiving Articles”</a:t>
            </a:r>
            <a:endParaRPr lang="en-US" sz="3200" i="1" dirty="0"/>
          </a:p>
        </p:txBody>
      </p:sp>
      <p:pic>
        <p:nvPicPr>
          <p:cNvPr id="5" name="Content Placeholder 4"/>
          <p:cNvPicPr>
            <a:picLocks noGrp="1" noChangeAspect="1"/>
          </p:cNvPicPr>
          <p:nvPr>
            <p:ph sz="half" idx="1"/>
          </p:nvPr>
        </p:nvPicPr>
        <p:blipFill>
          <a:blip r:embed="rId2"/>
          <a:stretch>
            <a:fillRect/>
          </a:stretch>
        </p:blipFill>
        <p:spPr>
          <a:xfrm>
            <a:off x="685800" y="1828800"/>
            <a:ext cx="4038600" cy="3962400"/>
          </a:xfrm>
          <a:prstGeom prst="rect">
            <a:avLst/>
          </a:prstGeom>
        </p:spPr>
      </p:pic>
      <p:sp>
        <p:nvSpPr>
          <p:cNvPr id="4" name="Content Placeholder 3"/>
          <p:cNvSpPr>
            <a:spLocks noGrp="1"/>
          </p:cNvSpPr>
          <p:nvPr>
            <p:ph sz="half" idx="2"/>
          </p:nvPr>
        </p:nvSpPr>
        <p:spPr/>
        <p:txBody>
          <a:bodyPr>
            <a:normAutofit/>
          </a:bodyPr>
          <a:lstStyle/>
          <a:p>
            <a:r>
              <a:rPr lang="en-US" sz="2400" dirty="0" smtClean="0"/>
              <a:t>Contains instructions for receiving various types of articles from vendors with different delivery methods.</a:t>
            </a:r>
          </a:p>
          <a:p>
            <a:r>
              <a:rPr lang="en-US" sz="2400" dirty="0" smtClean="0"/>
              <a:t>Our lingo and the function of the task has been incorporated into the sub-headings.</a:t>
            </a:r>
            <a:endParaRPr lang="en-US" sz="2400" dirty="0"/>
          </a:p>
        </p:txBody>
      </p:sp>
    </p:spTree>
    <p:extLst>
      <p:ext uri="{BB962C8B-B14F-4D97-AF65-F5344CB8AC3E}">
        <p14:creationId xmlns:p14="http://schemas.microsoft.com/office/powerpoint/2010/main" val="426588656"/>
      </p:ext>
    </p:extLst>
  </p:cSld>
  <p:clrMapOvr>
    <a:masterClrMapping/>
  </p:clrMapOvr>
  <p:transition spd="slow">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Section III: OC (Office Coordinator)—</a:t>
            </a:r>
            <a:r>
              <a:rPr lang="en-US" sz="3200" i="1" dirty="0"/>
              <a:t>Description of Sub-Heading </a:t>
            </a:r>
            <a:r>
              <a:rPr lang="en-US" sz="3200" i="1" dirty="0" smtClean="0"/>
              <a:t>“Other OC Instructions and Templates”</a:t>
            </a:r>
            <a:endParaRPr lang="en-US" sz="3200" i="1" dirty="0"/>
          </a:p>
        </p:txBody>
      </p:sp>
      <p:pic>
        <p:nvPicPr>
          <p:cNvPr id="5" name="Content Placeholder 4"/>
          <p:cNvPicPr>
            <a:picLocks noGrp="1" noChangeAspect="1"/>
          </p:cNvPicPr>
          <p:nvPr>
            <p:ph sz="half" idx="1"/>
          </p:nvPr>
        </p:nvPicPr>
        <p:blipFill>
          <a:blip r:embed="rId2"/>
          <a:stretch>
            <a:fillRect/>
          </a:stretch>
        </p:blipFill>
        <p:spPr>
          <a:xfrm>
            <a:off x="971049" y="1600200"/>
            <a:ext cx="3468102" cy="4525963"/>
          </a:xfrm>
          <a:prstGeom prst="rect">
            <a:avLst/>
          </a:prstGeom>
        </p:spPr>
      </p:pic>
      <p:sp>
        <p:nvSpPr>
          <p:cNvPr id="4" name="Content Placeholder 3"/>
          <p:cNvSpPr>
            <a:spLocks noGrp="1"/>
          </p:cNvSpPr>
          <p:nvPr>
            <p:ph sz="half" idx="2"/>
          </p:nvPr>
        </p:nvSpPr>
        <p:spPr/>
        <p:txBody>
          <a:bodyPr/>
          <a:lstStyle/>
          <a:p>
            <a:r>
              <a:rPr lang="en-US" sz="2000" dirty="0" smtClean="0"/>
              <a:t>Sub-section contains instructions and resources that didn’t quite fit into one of our key categories on the front page.</a:t>
            </a:r>
          </a:p>
          <a:p>
            <a:r>
              <a:rPr lang="en-US" sz="2000" dirty="0" smtClean="0"/>
              <a:t>Separated out by instructions, resources and templates, based on content and function.</a:t>
            </a:r>
          </a:p>
          <a:p>
            <a:r>
              <a:rPr lang="en-US" sz="2000" dirty="0" smtClean="0"/>
              <a:t>These items can be located through our search box due to the naming of each heading staying true to our in-house language and the function.</a:t>
            </a:r>
          </a:p>
          <a:p>
            <a:pPr marL="0" indent="0">
              <a:buNone/>
            </a:pPr>
            <a:endParaRPr lang="en-US" dirty="0"/>
          </a:p>
        </p:txBody>
      </p:sp>
    </p:spTree>
    <p:extLst>
      <p:ext uri="{BB962C8B-B14F-4D97-AF65-F5344CB8AC3E}">
        <p14:creationId xmlns:p14="http://schemas.microsoft.com/office/powerpoint/2010/main" val="3903689254"/>
      </p:ext>
    </p:extLst>
  </p:cSld>
  <p:clrMapOvr>
    <a:masterClrMapping/>
  </p:clrMapOvr>
  <p:transition spd="slow">
    <p:wipe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Feedback </a:t>
            </a:r>
            <a:r>
              <a:rPr lang="en-US" sz="3200" dirty="0" smtClean="0"/>
              <a:t>from resource sharing staff on “Office Coordinator Instructions” section:</a:t>
            </a:r>
            <a:endParaRPr lang="en-US" sz="3200" dirty="0"/>
          </a:p>
        </p:txBody>
      </p:sp>
      <p:sp>
        <p:nvSpPr>
          <p:cNvPr id="3" name="Content Placeholder 2"/>
          <p:cNvSpPr>
            <a:spLocks noGrp="1"/>
          </p:cNvSpPr>
          <p:nvPr>
            <p:ph idx="1"/>
          </p:nvPr>
        </p:nvSpPr>
        <p:spPr/>
        <p:txBody>
          <a:bodyPr>
            <a:normAutofit/>
          </a:bodyPr>
          <a:lstStyle/>
          <a:p>
            <a:pPr marL="0" indent="0">
              <a:buNone/>
            </a:pPr>
            <a:r>
              <a:rPr lang="en-US" sz="1800" dirty="0" smtClean="0"/>
              <a:t>Feedback received from ILL staff in my department who handle customer tasks (which we call Office Coordinator or OC):</a:t>
            </a:r>
          </a:p>
          <a:p>
            <a:pPr marL="0" indent="0">
              <a:buNone/>
            </a:pPr>
            <a:endParaRPr lang="en-US" sz="1400" dirty="0"/>
          </a:p>
          <a:p>
            <a:pPr marL="0" indent="0">
              <a:buNone/>
            </a:pPr>
            <a:r>
              <a:rPr lang="en-US" sz="1400" i="1" dirty="0" smtClean="0"/>
              <a:t>“The </a:t>
            </a:r>
            <a:r>
              <a:rPr lang="en-US" sz="1400" i="1" dirty="0"/>
              <a:t>front page is so clean/ This area especially benefits from the search box---OC has so many nuances and the search box really helps me cut to the chase.  I like the Q/A aspects of some of the sections (see Proxy Card OC information). But when appropriate there is text Receiving Articles that need to be scanned. Some of us are visual and some of us want to read instructions and the pages in this area seems to consider the different ways we process information and I really appreciate that</a:t>
            </a:r>
            <a:r>
              <a:rPr lang="en-US" sz="1400" i="1" dirty="0" smtClean="0"/>
              <a:t>.”</a:t>
            </a:r>
          </a:p>
          <a:p>
            <a:pPr marL="0" indent="0">
              <a:buNone/>
            </a:pPr>
            <a:endParaRPr lang="en-US" sz="1600" i="1" dirty="0"/>
          </a:p>
          <a:p>
            <a:pPr marL="0" indent="0">
              <a:buNone/>
            </a:pPr>
            <a:r>
              <a:rPr lang="en-US" sz="1400" i="1" dirty="0" smtClean="0"/>
              <a:t>“The </a:t>
            </a:r>
            <a:r>
              <a:rPr lang="en-US" sz="1400" i="1" dirty="0"/>
              <a:t>right decision has been made to focus on </a:t>
            </a:r>
            <a:r>
              <a:rPr lang="en-US" sz="1400" i="1" dirty="0" smtClean="0"/>
              <a:t>content.”</a:t>
            </a:r>
          </a:p>
          <a:p>
            <a:pPr marL="0" indent="0">
              <a:buNone/>
            </a:pPr>
            <a:endParaRPr lang="en-US" sz="1400" i="1" dirty="0"/>
          </a:p>
          <a:p>
            <a:pPr marL="0" indent="0">
              <a:buNone/>
            </a:pPr>
            <a:r>
              <a:rPr lang="en-US" sz="1400" i="1" dirty="0" smtClean="0"/>
              <a:t>“</a:t>
            </a:r>
            <a:r>
              <a:rPr lang="en-US" sz="1400" i="1" dirty="0"/>
              <a:t>It is easy to use, headings are clear and contains good, helpful information.  I find it is easy to find the information I need- so easy access, and very detailed step by step instructions.    I use it all the time with no problem</a:t>
            </a:r>
            <a:r>
              <a:rPr lang="en-US" sz="1400" i="1" dirty="0" smtClean="0"/>
              <a:t>.”</a:t>
            </a:r>
            <a:endParaRPr lang="en-US" sz="1400" i="1" dirty="0"/>
          </a:p>
          <a:p>
            <a:pPr marL="0" indent="0">
              <a:buNone/>
            </a:pPr>
            <a:endParaRPr lang="en-US" sz="1600" i="1" dirty="0" smtClean="0"/>
          </a:p>
          <a:p>
            <a:pPr marL="0" indent="0">
              <a:buNone/>
            </a:pPr>
            <a:endParaRPr lang="en-US" sz="1600" i="1" dirty="0"/>
          </a:p>
        </p:txBody>
      </p:sp>
    </p:spTree>
    <p:extLst>
      <p:ext uri="{BB962C8B-B14F-4D97-AF65-F5344CB8AC3E}">
        <p14:creationId xmlns:p14="http://schemas.microsoft.com/office/powerpoint/2010/main" val="452171104"/>
      </p:ext>
    </p:extLst>
  </p:cSld>
  <p:clrMapOvr>
    <a:masterClrMapping/>
  </p:clrMapOvr>
  <p:transition spd="slow">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Presentation Outline</a:t>
            </a:r>
            <a:endParaRPr lang="en-US" sz="3600" dirty="0"/>
          </a:p>
        </p:txBody>
      </p:sp>
      <p:sp>
        <p:nvSpPr>
          <p:cNvPr id="3" name="Content Placeholder 2"/>
          <p:cNvSpPr>
            <a:spLocks noGrp="1"/>
          </p:cNvSpPr>
          <p:nvPr>
            <p:ph sz="half" idx="1"/>
          </p:nvPr>
        </p:nvSpPr>
        <p:spPr>
          <a:xfrm>
            <a:off x="685800" y="1371600"/>
            <a:ext cx="4038600" cy="5486400"/>
          </a:xfrm>
        </p:spPr>
        <p:txBody>
          <a:bodyPr>
            <a:noAutofit/>
          </a:bodyPr>
          <a:lstStyle/>
          <a:p>
            <a:pPr marL="571500" indent="-571500">
              <a:buAutoNum type="romanUcPeriod"/>
            </a:pPr>
            <a:r>
              <a:rPr lang="en-US" sz="1400" b="1" dirty="0" smtClean="0"/>
              <a:t>ILL Borrowing Statistics from UA Libraries</a:t>
            </a:r>
            <a:r>
              <a:rPr lang="en-US" sz="1400" dirty="0" smtClean="0"/>
              <a:t>	</a:t>
            </a:r>
          </a:p>
          <a:p>
            <a:pPr marL="571500" indent="-571500">
              <a:buAutoNum type="romanUcPeriod"/>
            </a:pPr>
            <a:r>
              <a:rPr lang="en-US" sz="1400" b="1" dirty="0" smtClean="0"/>
              <a:t>Training Process at UA Libraries</a:t>
            </a:r>
          </a:p>
          <a:p>
            <a:pPr marL="971550" lvl="1" indent="-571500">
              <a:buFont typeface="+mj-lt"/>
              <a:buAutoNum type="alphaUcPeriod"/>
            </a:pPr>
            <a:r>
              <a:rPr lang="en-US" sz="1400" dirty="0" smtClean="0"/>
              <a:t>Orientation</a:t>
            </a:r>
          </a:p>
          <a:p>
            <a:pPr marL="971550" lvl="1" indent="-571500">
              <a:buFont typeface="+mj-lt"/>
              <a:buAutoNum type="alphaUcPeriod"/>
            </a:pPr>
            <a:r>
              <a:rPr lang="en-US" sz="1400" dirty="0" smtClean="0"/>
              <a:t>Documentation</a:t>
            </a:r>
          </a:p>
          <a:p>
            <a:pPr marL="971550" lvl="1" indent="-571500">
              <a:buFont typeface="+mj-lt"/>
              <a:buAutoNum type="alphaUcPeriod"/>
            </a:pPr>
            <a:r>
              <a:rPr lang="en-US" sz="1400" dirty="0" smtClean="0"/>
              <a:t>Hands on Experience</a:t>
            </a:r>
          </a:p>
          <a:p>
            <a:pPr marL="971550" lvl="1" indent="-571500">
              <a:buFont typeface="+mj-lt"/>
              <a:buAutoNum type="alphaUcPeriod"/>
            </a:pPr>
            <a:r>
              <a:rPr lang="en-US" sz="1400" dirty="0" smtClean="0"/>
              <a:t>Post Training Assessment</a:t>
            </a:r>
          </a:p>
          <a:p>
            <a:pPr marL="0" indent="0">
              <a:buNone/>
            </a:pPr>
            <a:r>
              <a:rPr lang="en-US" sz="1400" b="1" dirty="0" smtClean="0"/>
              <a:t>III. New Training Site</a:t>
            </a:r>
          </a:p>
          <a:p>
            <a:pPr marL="857250" lvl="1" indent="-457200">
              <a:buFont typeface="+mj-lt"/>
              <a:buAutoNum type="alphaUcPeriod"/>
            </a:pPr>
            <a:r>
              <a:rPr lang="en-US" sz="1400" dirty="0" smtClean="0"/>
              <a:t>Background</a:t>
            </a:r>
          </a:p>
          <a:p>
            <a:pPr marL="857250" lvl="1" indent="-457200">
              <a:buFont typeface="+mj-lt"/>
              <a:buAutoNum type="alphaUcPeriod"/>
            </a:pPr>
            <a:r>
              <a:rPr lang="en-US" sz="1400" dirty="0" smtClean="0"/>
              <a:t>Screenshots</a:t>
            </a:r>
          </a:p>
          <a:p>
            <a:pPr marL="0" indent="0">
              <a:buNone/>
            </a:pPr>
            <a:r>
              <a:rPr lang="en-US" sz="1400" b="1" dirty="0" smtClean="0"/>
              <a:t>IV. Section I:  “AIS Searching Resources”</a:t>
            </a:r>
            <a:r>
              <a:rPr lang="en-US" sz="1400" dirty="0"/>
              <a:t>	</a:t>
            </a:r>
            <a:endParaRPr lang="en-US" sz="1400" dirty="0" smtClean="0"/>
          </a:p>
          <a:p>
            <a:pPr lvl="1" indent="-342900">
              <a:buAutoNum type="alphaUcPeriod"/>
            </a:pPr>
            <a:r>
              <a:rPr lang="en-US" sz="1400" dirty="0" smtClean="0"/>
              <a:t>Description of Sub-Headings</a:t>
            </a:r>
          </a:p>
          <a:p>
            <a:pPr lvl="1" indent="-342900">
              <a:buAutoNum type="alphaUcPeriod"/>
            </a:pPr>
            <a:r>
              <a:rPr lang="en-US" sz="1400" dirty="0" smtClean="0"/>
              <a:t>View of “Basic Training Documents” Sub-Heading</a:t>
            </a:r>
          </a:p>
          <a:p>
            <a:pPr lvl="1" indent="-342900">
              <a:buAutoNum type="alphaUcPeriod"/>
            </a:pPr>
            <a:r>
              <a:rPr lang="en-US" sz="1400" dirty="0" smtClean="0"/>
              <a:t>View of “Borrowing Searching---Instructions and Resources” Sub-Heading</a:t>
            </a:r>
          </a:p>
          <a:p>
            <a:pPr lvl="2" indent="-342900">
              <a:buFont typeface="+mj-lt"/>
              <a:buAutoNum type="arabicPeriod"/>
            </a:pPr>
            <a:r>
              <a:rPr lang="en-US" sz="1400" dirty="0" smtClean="0"/>
              <a:t>Sub-Section “Articles and Book Chapters—Instructions”</a:t>
            </a:r>
          </a:p>
          <a:p>
            <a:pPr lvl="2" indent="-342900">
              <a:buFont typeface="+mj-lt"/>
              <a:buAutoNum type="arabicPeriod"/>
            </a:pPr>
            <a:r>
              <a:rPr lang="en-US" sz="1400" dirty="0" smtClean="0"/>
              <a:t>Sub-Section “Articles and Book Chapters---Resources”</a:t>
            </a:r>
          </a:p>
          <a:p>
            <a:pPr marL="400050" lvl="1" indent="0">
              <a:buNone/>
            </a:pPr>
            <a:r>
              <a:rPr lang="en-US" sz="1400" dirty="0" smtClean="0"/>
              <a:t>D. Feedback from AIS searching staff on “AIS Searching Resources” section</a:t>
            </a:r>
          </a:p>
          <a:p>
            <a:pPr marL="0" indent="0">
              <a:buNone/>
            </a:pPr>
            <a:endParaRPr lang="en-US" sz="2600" dirty="0" smtClean="0"/>
          </a:p>
          <a:p>
            <a:pPr lvl="1" indent="-342900">
              <a:buAutoNum type="alphaUcPeriod"/>
            </a:pPr>
            <a:endParaRPr lang="en-US" sz="1800" dirty="0" smtClean="0"/>
          </a:p>
          <a:p>
            <a:pPr marL="0" indent="0">
              <a:buNone/>
            </a:pPr>
            <a:endParaRPr lang="en-US" sz="2200" dirty="0" smtClean="0"/>
          </a:p>
          <a:p>
            <a:pPr marL="0" indent="0">
              <a:buNone/>
            </a:pPr>
            <a:r>
              <a:rPr lang="en-US" sz="2200" dirty="0" smtClean="0"/>
              <a:t>		</a:t>
            </a:r>
          </a:p>
        </p:txBody>
      </p:sp>
      <p:sp>
        <p:nvSpPr>
          <p:cNvPr id="6" name="Content Placeholder 5"/>
          <p:cNvSpPr>
            <a:spLocks noGrp="1"/>
          </p:cNvSpPr>
          <p:nvPr>
            <p:ph sz="half" idx="2"/>
          </p:nvPr>
        </p:nvSpPr>
        <p:spPr>
          <a:xfrm>
            <a:off x="4876800" y="1417638"/>
            <a:ext cx="4038600" cy="4983162"/>
          </a:xfrm>
        </p:spPr>
        <p:txBody>
          <a:bodyPr>
            <a:normAutofit lnSpcReduction="10000"/>
          </a:bodyPr>
          <a:lstStyle/>
          <a:p>
            <a:pPr marL="0" indent="0">
              <a:buNone/>
            </a:pPr>
            <a:r>
              <a:rPr lang="en-US" sz="1400" b="1" dirty="0"/>
              <a:t>V. Section II:  “DDA Staff Resources”</a:t>
            </a:r>
          </a:p>
          <a:p>
            <a:pPr lvl="1" indent="-342900">
              <a:buAutoNum type="alphaUcPeriod"/>
            </a:pPr>
            <a:r>
              <a:rPr lang="en-US" sz="1400" dirty="0"/>
              <a:t>Description of Sub Headings.</a:t>
            </a:r>
          </a:p>
          <a:p>
            <a:pPr lvl="1" indent="-342900">
              <a:buAutoNum type="alphaUcPeriod"/>
            </a:pPr>
            <a:r>
              <a:rPr lang="en-US" sz="1400" dirty="0"/>
              <a:t>Description of Sub Heading “DDA Borrowing Staff”</a:t>
            </a:r>
          </a:p>
          <a:p>
            <a:pPr lvl="2" indent="-342900">
              <a:buFont typeface="+mj-lt"/>
              <a:buAutoNum type="arabicPeriod"/>
            </a:pPr>
            <a:r>
              <a:rPr lang="en-US" sz="1400" dirty="0"/>
              <a:t>Description of Sub-Section “Daily Borrowing Staff Tasks”</a:t>
            </a:r>
          </a:p>
          <a:p>
            <a:pPr lvl="2" indent="-342900">
              <a:buFont typeface="+mj-lt"/>
              <a:buAutoNum type="arabicPeriod"/>
            </a:pPr>
            <a:r>
              <a:rPr lang="en-US" sz="1400" dirty="0"/>
              <a:t>Description of Sub-Section “Borrowing Management Tasks”</a:t>
            </a:r>
          </a:p>
          <a:p>
            <a:pPr lvl="1" indent="-342900">
              <a:buAutoNum type="alphaUcPeriod" startAt="3"/>
            </a:pPr>
            <a:r>
              <a:rPr lang="en-US" sz="1400" dirty="0"/>
              <a:t>Feedback from DDA Borrowing Staff on the “DDA Staff Resources” section</a:t>
            </a:r>
          </a:p>
          <a:p>
            <a:pPr marL="0" indent="0">
              <a:buNone/>
            </a:pPr>
            <a:r>
              <a:rPr lang="en-US" sz="1400" b="1" dirty="0"/>
              <a:t>VI. Section III:  OC (Office Coordinator) Instructions</a:t>
            </a:r>
          </a:p>
          <a:p>
            <a:pPr marL="857250" lvl="1" indent="-457200">
              <a:buAutoNum type="alphaUcPeriod"/>
            </a:pPr>
            <a:r>
              <a:rPr lang="en-US" sz="1400" dirty="0"/>
              <a:t>Description of Sub-Headings</a:t>
            </a:r>
          </a:p>
          <a:p>
            <a:pPr marL="857250" lvl="1" indent="-457200">
              <a:buAutoNum type="alphaUcPeriod"/>
            </a:pPr>
            <a:r>
              <a:rPr lang="en-US" sz="1400" dirty="0"/>
              <a:t>Description of Sub-Heading “Fines and Charges”</a:t>
            </a:r>
          </a:p>
          <a:p>
            <a:pPr marL="857250" lvl="1" indent="-457200">
              <a:buAutoNum type="alphaUcPeriod"/>
            </a:pPr>
            <a:r>
              <a:rPr lang="en-US" sz="1400" dirty="0"/>
              <a:t>Description of  Sub-Heading “Receiving Articles”</a:t>
            </a:r>
          </a:p>
          <a:p>
            <a:pPr marL="857250" lvl="1" indent="-457200">
              <a:buAutoNum type="alphaUcPeriod"/>
            </a:pPr>
            <a:r>
              <a:rPr lang="en-US" sz="1400" dirty="0"/>
              <a:t>Description of Sub-Heading “Other OC Instructions and Templates”</a:t>
            </a:r>
          </a:p>
          <a:p>
            <a:pPr marL="857250" lvl="1" indent="-457200">
              <a:buAutoNum type="alphaUcPeriod"/>
            </a:pPr>
            <a:r>
              <a:rPr lang="en-US" sz="1400" dirty="0"/>
              <a:t>Feedback from staff on “OC (Office Coordinator) Instructions section</a:t>
            </a:r>
          </a:p>
          <a:p>
            <a:pPr marL="571500" indent="-571500">
              <a:buAutoNum type="romanUcPeriod" startAt="7"/>
            </a:pPr>
            <a:r>
              <a:rPr lang="en-US" sz="1400" b="1" dirty="0"/>
              <a:t>Conclusion</a:t>
            </a:r>
          </a:p>
          <a:p>
            <a:pPr marL="0" indent="0">
              <a:buNone/>
            </a:pPr>
            <a:endParaRPr lang="en-US" dirty="0"/>
          </a:p>
        </p:txBody>
      </p:sp>
    </p:spTree>
    <p:extLst>
      <p:ext uri="{BB962C8B-B14F-4D97-AF65-F5344CB8AC3E}">
        <p14:creationId xmlns:p14="http://schemas.microsoft.com/office/powerpoint/2010/main" val="1927925590"/>
      </p:ext>
    </p:extLst>
  </p:cSld>
  <p:clrMapOvr>
    <a:masterClrMapping/>
  </p:clrMapOvr>
  <p:transition spd="slow">
    <p:wipe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Next steps for sections used by DDA staff:  “DDA Staff Resources” and “Office Coordinator Instructions”</a:t>
            </a:r>
            <a:endParaRPr lang="en-US" sz="2800" dirty="0"/>
          </a:p>
        </p:txBody>
      </p:sp>
      <p:sp>
        <p:nvSpPr>
          <p:cNvPr id="3" name="Content Placeholder 2"/>
          <p:cNvSpPr>
            <a:spLocks noGrp="1"/>
          </p:cNvSpPr>
          <p:nvPr>
            <p:ph idx="1"/>
          </p:nvPr>
        </p:nvSpPr>
        <p:spPr/>
        <p:txBody>
          <a:bodyPr>
            <a:normAutofit/>
          </a:bodyPr>
          <a:lstStyle/>
          <a:p>
            <a:r>
              <a:rPr lang="en-US" sz="2400" dirty="0" smtClean="0"/>
              <a:t>Discuss findability issues at our working group meeting and work together to make certain pages easier to locate.</a:t>
            </a:r>
          </a:p>
          <a:p>
            <a:pPr marL="0" indent="0">
              <a:buNone/>
            </a:pPr>
            <a:endParaRPr lang="en-US" sz="2400" dirty="0" smtClean="0"/>
          </a:p>
          <a:p>
            <a:r>
              <a:rPr lang="en-US" sz="2400" dirty="0" smtClean="0"/>
              <a:t>Seek immediate feedback from new staff undergoing training.</a:t>
            </a:r>
          </a:p>
          <a:p>
            <a:pPr marL="0" indent="0">
              <a:buNone/>
            </a:pPr>
            <a:endParaRPr lang="en-US" sz="2400" dirty="0" smtClean="0"/>
          </a:p>
          <a:p>
            <a:r>
              <a:rPr lang="en-US" sz="2400" dirty="0" smtClean="0"/>
              <a:t>Check in more regularly with DDA staff on how the site is working for them and seek ongoing suggestions for improvement.</a:t>
            </a:r>
          </a:p>
          <a:p>
            <a:endParaRPr lang="en-US" sz="2800" dirty="0" smtClean="0"/>
          </a:p>
          <a:p>
            <a:endParaRPr lang="en-US" sz="2800" dirty="0" smtClean="0"/>
          </a:p>
          <a:p>
            <a:pPr marL="0" indent="0">
              <a:buNone/>
            </a:pPr>
            <a:endParaRPr lang="en-US" sz="2800" dirty="0"/>
          </a:p>
        </p:txBody>
      </p:sp>
    </p:spTree>
    <p:extLst>
      <p:ext uri="{BB962C8B-B14F-4D97-AF65-F5344CB8AC3E}">
        <p14:creationId xmlns:p14="http://schemas.microsoft.com/office/powerpoint/2010/main" val="2404833173"/>
      </p:ext>
    </p:extLst>
  </p:cSld>
  <p:clrMapOvr>
    <a:masterClrMapping/>
  </p:clrMapOvr>
  <p:transition spd="slow">
    <p:wipe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&amp; Summary</a:t>
            </a:r>
            <a:endParaRPr lang="en-US" dirty="0"/>
          </a:p>
        </p:txBody>
      </p:sp>
      <p:sp>
        <p:nvSpPr>
          <p:cNvPr id="3" name="Content Placeholder 2"/>
          <p:cNvSpPr>
            <a:spLocks noGrp="1"/>
          </p:cNvSpPr>
          <p:nvPr>
            <p:ph idx="1"/>
          </p:nvPr>
        </p:nvSpPr>
        <p:spPr/>
        <p:txBody>
          <a:bodyPr/>
          <a:lstStyle/>
          <a:p>
            <a:r>
              <a:rPr lang="en-US" sz="2000" dirty="0" smtClean="0"/>
              <a:t>Overall, staff find the headings to be intuitive.</a:t>
            </a:r>
          </a:p>
          <a:p>
            <a:r>
              <a:rPr lang="en-US" sz="2000" dirty="0" smtClean="0"/>
              <a:t>Landing page with headings is preferred to the side-bar navigation of the 2010 site.</a:t>
            </a:r>
          </a:p>
          <a:p>
            <a:r>
              <a:rPr lang="en-US" sz="2000" dirty="0" smtClean="0"/>
              <a:t>Search box picks up keywords from page content and headings, contributing to quick findability.</a:t>
            </a:r>
          </a:p>
          <a:p>
            <a:r>
              <a:rPr lang="en-US" sz="2000" dirty="0" smtClean="0"/>
              <a:t>Continuously seeking feedback from all staff on better labeling, organization and layout will help maintain a clearer, more usable structure.</a:t>
            </a:r>
          </a:p>
          <a:p>
            <a:r>
              <a:rPr lang="en-US" sz="2000" dirty="0" smtClean="0"/>
              <a:t>Continually a work in progress as new searchers are trained and new information is added that needs to be accommodated to fit into the structure.</a:t>
            </a:r>
          </a:p>
          <a:p>
            <a:endParaRPr lang="en-US" dirty="0"/>
          </a:p>
        </p:txBody>
      </p:sp>
    </p:spTree>
    <p:extLst>
      <p:ext uri="{BB962C8B-B14F-4D97-AF65-F5344CB8AC3E}">
        <p14:creationId xmlns:p14="http://schemas.microsoft.com/office/powerpoint/2010/main" val="1855676452"/>
      </p:ext>
    </p:extLst>
  </p:cSld>
  <p:clrMapOvr>
    <a:masterClrMapping/>
  </p:clrMapOvr>
  <p:transition spd="slow">
    <p:wipe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QUESTIONS?</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Contact information:</a:t>
            </a:r>
          </a:p>
          <a:p>
            <a:pPr marL="0" indent="0">
              <a:buNone/>
            </a:pPr>
            <a:endParaRPr lang="en-US" sz="2400" dirty="0" smtClean="0"/>
          </a:p>
          <a:p>
            <a:pPr marL="0" indent="0">
              <a:buNone/>
            </a:pPr>
            <a:r>
              <a:rPr lang="en-US" sz="2000" dirty="0" smtClean="0"/>
              <a:t>Dana Von Berg</a:t>
            </a:r>
          </a:p>
          <a:p>
            <a:pPr marL="0" indent="0">
              <a:buNone/>
            </a:pPr>
            <a:r>
              <a:rPr lang="en-US" sz="2000" dirty="0" smtClean="0"/>
              <a:t>Library Information Associate Senior</a:t>
            </a:r>
          </a:p>
          <a:p>
            <a:pPr marL="0" indent="0">
              <a:buNone/>
            </a:pPr>
            <a:r>
              <a:rPr lang="en-US" sz="2000" dirty="0" smtClean="0"/>
              <a:t>Delivery, Description &amp; Acquisitions</a:t>
            </a:r>
          </a:p>
          <a:p>
            <a:pPr marL="0" indent="0">
              <a:buNone/>
            </a:pPr>
            <a:r>
              <a:rPr lang="en-US" sz="2000" dirty="0" smtClean="0"/>
              <a:t>University of Arizona Libraries</a:t>
            </a:r>
          </a:p>
          <a:p>
            <a:pPr marL="0" indent="0">
              <a:buNone/>
            </a:pPr>
            <a:r>
              <a:rPr lang="en-US" sz="2000" dirty="0" smtClean="0"/>
              <a:t>1510 E. University Blvd.</a:t>
            </a:r>
          </a:p>
          <a:p>
            <a:pPr marL="0" indent="0">
              <a:buNone/>
            </a:pPr>
            <a:r>
              <a:rPr lang="en-US" sz="2000" dirty="0" smtClean="0"/>
              <a:t>Tucson, AZ  85721-0055</a:t>
            </a:r>
          </a:p>
          <a:p>
            <a:pPr marL="0" indent="0">
              <a:buNone/>
            </a:pPr>
            <a:r>
              <a:rPr lang="en-US" sz="2000" dirty="0" smtClean="0"/>
              <a:t>Phone:  520-621-8753</a:t>
            </a:r>
          </a:p>
          <a:p>
            <a:pPr marL="0" indent="0">
              <a:buNone/>
            </a:pPr>
            <a:r>
              <a:rPr lang="en-US" sz="2000" dirty="0" smtClean="0"/>
              <a:t>E-mail:  </a:t>
            </a:r>
            <a:r>
              <a:rPr lang="en-US" sz="2000" dirty="0" smtClean="0">
                <a:hlinkClick r:id="rId2"/>
              </a:rPr>
              <a:t>vonbergd@email.arizona.edu</a:t>
            </a:r>
            <a:endParaRPr lang="en-US" sz="2000" dirty="0" smtClean="0"/>
          </a:p>
          <a:p>
            <a:pPr marL="0" indent="0">
              <a:buNone/>
            </a:pPr>
            <a:endParaRPr lang="en-US" sz="2000" dirty="0"/>
          </a:p>
        </p:txBody>
      </p:sp>
    </p:spTree>
    <p:extLst>
      <p:ext uri="{BB962C8B-B14F-4D97-AF65-F5344CB8AC3E}">
        <p14:creationId xmlns:p14="http://schemas.microsoft.com/office/powerpoint/2010/main" val="1258155073"/>
      </p:ext>
    </p:extLst>
  </p:cSld>
  <p:clrMapOvr>
    <a:masterClrMapping/>
  </p:clrMapOvr>
  <p:transition spd="slow">
    <p:wipe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Appendix 1: Trainee Self Assessment Form</a:t>
            </a:r>
            <a:endParaRPr lang="en-US" dirty="0"/>
          </a:p>
        </p:txBody>
      </p:sp>
      <p:pic>
        <p:nvPicPr>
          <p:cNvPr id="4" name="Content Placeholder 3"/>
          <p:cNvPicPr>
            <a:picLocks noGrp="1" noChangeAspect="1"/>
          </p:cNvPicPr>
          <p:nvPr>
            <p:ph idx="1"/>
          </p:nvPr>
        </p:nvPicPr>
        <p:blipFill>
          <a:blip r:embed="rId2"/>
          <a:stretch>
            <a:fillRect/>
          </a:stretch>
        </p:blipFill>
        <p:spPr>
          <a:xfrm>
            <a:off x="1981200" y="1597025"/>
            <a:ext cx="5148751" cy="4498975"/>
          </a:xfrm>
          <a:prstGeom prst="rect">
            <a:avLst/>
          </a:prstGeom>
        </p:spPr>
      </p:pic>
    </p:spTree>
    <p:extLst>
      <p:ext uri="{BB962C8B-B14F-4D97-AF65-F5344CB8AC3E}">
        <p14:creationId xmlns:p14="http://schemas.microsoft.com/office/powerpoint/2010/main" val="979133053"/>
      </p:ext>
    </p:extLst>
  </p:cSld>
  <p:clrMapOvr>
    <a:masterClrMapping/>
  </p:clrMapOvr>
  <p:transition spd="slow">
    <p:wipe di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Appendix </a:t>
            </a:r>
            <a:r>
              <a:rPr lang="en-US" dirty="0" smtClean="0"/>
              <a:t>2: Assessment of ILL Training and Trainer</a:t>
            </a:r>
            <a:endParaRPr lang="en-US" dirty="0"/>
          </a:p>
        </p:txBody>
      </p:sp>
      <p:pic>
        <p:nvPicPr>
          <p:cNvPr id="4" name="Content Placeholder 3"/>
          <p:cNvPicPr>
            <a:picLocks noGrp="1" noChangeAspect="1"/>
          </p:cNvPicPr>
          <p:nvPr>
            <p:ph idx="1"/>
          </p:nvPr>
        </p:nvPicPr>
        <p:blipFill>
          <a:blip r:embed="rId2"/>
          <a:stretch>
            <a:fillRect/>
          </a:stretch>
        </p:blipFill>
        <p:spPr>
          <a:xfrm>
            <a:off x="2133600" y="1597025"/>
            <a:ext cx="5486400" cy="4727575"/>
          </a:xfrm>
          <a:prstGeom prst="rect">
            <a:avLst/>
          </a:prstGeom>
        </p:spPr>
      </p:pic>
    </p:spTree>
    <p:extLst>
      <p:ext uri="{BB962C8B-B14F-4D97-AF65-F5344CB8AC3E}">
        <p14:creationId xmlns:p14="http://schemas.microsoft.com/office/powerpoint/2010/main" val="3404268226"/>
      </p:ext>
    </p:extLst>
  </p:cSld>
  <p:clrMapOvr>
    <a:masterClrMapping/>
  </p:clrMapOvr>
  <p:transition spd="slow">
    <p:wipe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Appendix 3:  Survey to assess “AIS Searching Resources” section</a:t>
            </a:r>
            <a:endParaRPr lang="en-US" dirty="0"/>
          </a:p>
        </p:txBody>
      </p:sp>
      <p:pic>
        <p:nvPicPr>
          <p:cNvPr id="8" name="Content Placeholder 7"/>
          <p:cNvPicPr>
            <a:picLocks noGrp="1" noChangeAspect="1"/>
          </p:cNvPicPr>
          <p:nvPr>
            <p:ph idx="1"/>
          </p:nvPr>
        </p:nvPicPr>
        <p:blipFill>
          <a:blip r:embed="rId2"/>
          <a:stretch>
            <a:fillRect/>
          </a:stretch>
        </p:blipFill>
        <p:spPr>
          <a:xfrm>
            <a:off x="1600200" y="1752600"/>
            <a:ext cx="5715000" cy="4724400"/>
          </a:xfrm>
          <a:prstGeom prst="rect">
            <a:avLst/>
          </a:prstGeom>
        </p:spPr>
      </p:pic>
    </p:spTree>
    <p:extLst>
      <p:ext uri="{BB962C8B-B14F-4D97-AF65-F5344CB8AC3E}">
        <p14:creationId xmlns:p14="http://schemas.microsoft.com/office/powerpoint/2010/main" val="2194124913"/>
      </p:ext>
    </p:extLst>
  </p:cSld>
  <p:clrMapOvr>
    <a:masterClrMapping/>
  </p:clrMapOvr>
  <p:transition spd="slow">
    <p:wipe di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Appendix 4:  Article &amp; Book Chapter Process Flowchart</a:t>
            </a:r>
            <a:endParaRPr lang="en-US" sz="4000" dirty="0"/>
          </a:p>
        </p:txBody>
      </p:sp>
      <p:pic>
        <p:nvPicPr>
          <p:cNvPr id="4" name="Content Placeholder 3"/>
          <p:cNvPicPr>
            <a:picLocks noGrp="1" noChangeAspect="1"/>
          </p:cNvPicPr>
          <p:nvPr>
            <p:ph idx="1"/>
          </p:nvPr>
        </p:nvPicPr>
        <p:blipFill>
          <a:blip r:embed="rId2"/>
          <a:stretch>
            <a:fillRect/>
          </a:stretch>
        </p:blipFill>
        <p:spPr>
          <a:xfrm>
            <a:off x="1066800" y="1597025"/>
            <a:ext cx="7772399" cy="5108575"/>
          </a:xfrm>
          <a:prstGeom prst="rect">
            <a:avLst/>
          </a:prstGeom>
        </p:spPr>
      </p:pic>
    </p:spTree>
    <p:extLst>
      <p:ext uri="{BB962C8B-B14F-4D97-AF65-F5344CB8AC3E}">
        <p14:creationId xmlns:p14="http://schemas.microsoft.com/office/powerpoint/2010/main" val="2068870681"/>
      </p:ext>
    </p:extLst>
  </p:cSld>
  <p:clrMapOvr>
    <a:masterClrMapping/>
  </p:clrMapOvr>
  <p:transition spd="slow">
    <p:wipe di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Appendix </a:t>
            </a:r>
            <a:r>
              <a:rPr lang="en-US" dirty="0" smtClean="0"/>
              <a:t>5:  Borrowing Loan Process </a:t>
            </a:r>
            <a:r>
              <a:rPr lang="en-US" dirty="0"/>
              <a:t>Flowchart</a:t>
            </a:r>
          </a:p>
        </p:txBody>
      </p:sp>
      <p:pic>
        <p:nvPicPr>
          <p:cNvPr id="4" name="Content Placeholder 3"/>
          <p:cNvPicPr>
            <a:picLocks noGrp="1" noChangeAspect="1"/>
          </p:cNvPicPr>
          <p:nvPr>
            <p:ph idx="1"/>
          </p:nvPr>
        </p:nvPicPr>
        <p:blipFill>
          <a:blip r:embed="rId2"/>
          <a:stretch>
            <a:fillRect/>
          </a:stretch>
        </p:blipFill>
        <p:spPr>
          <a:xfrm>
            <a:off x="1143000" y="1412633"/>
            <a:ext cx="6248400" cy="4988168"/>
          </a:xfrm>
          <a:prstGeom prst="rect">
            <a:avLst/>
          </a:prstGeom>
        </p:spPr>
      </p:pic>
    </p:spTree>
    <p:extLst>
      <p:ext uri="{BB962C8B-B14F-4D97-AF65-F5344CB8AC3E}">
        <p14:creationId xmlns:p14="http://schemas.microsoft.com/office/powerpoint/2010/main" val="2703150613"/>
      </p:ext>
    </p:extLst>
  </p:cSld>
  <p:clrMapOvr>
    <a:masterClrMapping/>
  </p:clrMapOvr>
  <p:transition spd="slow">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fontScale="90000"/>
          </a:bodyPr>
          <a:lstStyle/>
          <a:p>
            <a:r>
              <a:rPr lang="en-US" sz="3600" dirty="0" smtClean="0"/>
              <a:t>ILL Borrowing Searching Statistics (Data based on July 1-Dec. 31, 2015)</a:t>
            </a:r>
            <a:endParaRPr lang="en-US" sz="3600" dirty="0"/>
          </a:p>
        </p:txBody>
      </p:sp>
      <p:sp>
        <p:nvSpPr>
          <p:cNvPr id="5" name="Content Placeholder 4"/>
          <p:cNvSpPr>
            <a:spLocks noGrp="1"/>
          </p:cNvSpPr>
          <p:nvPr>
            <p:ph idx="1"/>
            <p:custDataLst>
              <p:tags r:id="rId3"/>
            </p:custDataLst>
          </p:nvPr>
        </p:nvSpPr>
        <p:spPr>
          <a:xfrm>
            <a:off x="762000" y="1524000"/>
            <a:ext cx="8077200" cy="4297363"/>
          </a:xfrm>
        </p:spPr>
        <p:txBody>
          <a:bodyPr>
            <a:normAutofit/>
          </a:bodyPr>
          <a:lstStyle/>
          <a:p>
            <a:pPr marL="857250" lvl="1">
              <a:lnSpc>
                <a:spcPct val="150000"/>
              </a:lnSpc>
              <a:buFont typeface="Wingdings" panose="05000000000000000000" pitchFamily="2" charset="2"/>
              <a:buChar char="Ø"/>
            </a:pPr>
            <a:r>
              <a:rPr lang="en-US" sz="1600" dirty="0" smtClean="0"/>
              <a:t>Number of Staff:  					</a:t>
            </a:r>
            <a:r>
              <a:rPr lang="en-US" sz="1600" b="1" dirty="0" smtClean="0">
                <a:solidFill>
                  <a:srgbClr val="00B050"/>
                </a:solidFill>
              </a:rPr>
              <a:t>12</a:t>
            </a:r>
          </a:p>
          <a:p>
            <a:pPr marL="857250" lvl="1">
              <a:lnSpc>
                <a:spcPct val="150000"/>
              </a:lnSpc>
              <a:buFont typeface="Wingdings" panose="05000000000000000000" pitchFamily="2" charset="2"/>
              <a:buChar char="Ø"/>
            </a:pPr>
            <a:r>
              <a:rPr lang="en-US" sz="1600" dirty="0"/>
              <a:t>Total number of </a:t>
            </a:r>
            <a:r>
              <a:rPr lang="en-US" sz="1600" dirty="0" smtClean="0"/>
              <a:t>scheduled searching hrs. per week		</a:t>
            </a:r>
            <a:r>
              <a:rPr lang="en-US" sz="1600" b="1" dirty="0" smtClean="0">
                <a:solidFill>
                  <a:srgbClr val="00B050"/>
                </a:solidFill>
              </a:rPr>
              <a:t>46</a:t>
            </a:r>
          </a:p>
          <a:p>
            <a:pPr marL="857250" lvl="1">
              <a:lnSpc>
                <a:spcPct val="150000"/>
              </a:lnSpc>
              <a:buFont typeface="Wingdings" panose="05000000000000000000" pitchFamily="2" charset="2"/>
              <a:buChar char="Ø"/>
            </a:pPr>
            <a:r>
              <a:rPr lang="en-US" sz="1600" dirty="0" smtClean="0"/>
              <a:t>Avg. Weekly Hours Searched (per staff member): 		</a:t>
            </a:r>
            <a:r>
              <a:rPr lang="en-US" sz="1600" b="1" dirty="0" smtClean="0">
                <a:solidFill>
                  <a:srgbClr val="00B050"/>
                </a:solidFill>
              </a:rPr>
              <a:t>4</a:t>
            </a:r>
          </a:p>
          <a:p>
            <a:pPr marL="857250" lvl="1">
              <a:lnSpc>
                <a:spcPct val="150000"/>
              </a:lnSpc>
              <a:buFont typeface="Wingdings" panose="05000000000000000000" pitchFamily="2" charset="2"/>
              <a:buChar char="Ø"/>
            </a:pPr>
            <a:r>
              <a:rPr lang="en-US" sz="1600" dirty="0" smtClean="0"/>
              <a:t>Avg. Monthly Volume of Incoming Requests:			</a:t>
            </a:r>
            <a:r>
              <a:rPr lang="en-US" sz="1600" b="1" dirty="0" smtClean="0">
                <a:solidFill>
                  <a:srgbClr val="00B050"/>
                </a:solidFill>
              </a:rPr>
              <a:t>4,000  </a:t>
            </a:r>
          </a:p>
          <a:p>
            <a:pPr marL="857250" lvl="1">
              <a:lnSpc>
                <a:spcPct val="150000"/>
              </a:lnSpc>
              <a:buFont typeface="Wingdings" panose="05000000000000000000" pitchFamily="2" charset="2"/>
              <a:buChar char="Ø"/>
            </a:pPr>
            <a:r>
              <a:rPr lang="en-US" sz="1600" dirty="0" smtClean="0"/>
              <a:t>Number and percentage of requests searched by Access Svcs. Staff:   </a:t>
            </a:r>
            <a:r>
              <a:rPr lang="en-US" sz="1600" b="1" dirty="0" smtClean="0">
                <a:solidFill>
                  <a:srgbClr val="00B050"/>
                </a:solidFill>
              </a:rPr>
              <a:t>63%</a:t>
            </a:r>
          </a:p>
          <a:p>
            <a:pPr marL="857250" lvl="1">
              <a:lnSpc>
                <a:spcPct val="150000"/>
              </a:lnSpc>
              <a:buFont typeface="Wingdings" panose="05000000000000000000" pitchFamily="2" charset="2"/>
              <a:buChar char="Ø"/>
            </a:pPr>
            <a:r>
              <a:rPr lang="en-US" sz="1600" dirty="0" smtClean="0"/>
              <a:t>Turn around time in days (Article Requests): 		</a:t>
            </a:r>
            <a:r>
              <a:rPr lang="en-US" sz="1600" dirty="0"/>
              <a:t>	</a:t>
            </a:r>
            <a:r>
              <a:rPr lang="en-US" sz="1600" dirty="0" smtClean="0">
                <a:solidFill>
                  <a:srgbClr val="00B050"/>
                </a:solidFill>
              </a:rPr>
              <a:t>2.05</a:t>
            </a:r>
            <a:r>
              <a:rPr lang="en-US" sz="1600" dirty="0" smtClean="0"/>
              <a:t>	</a:t>
            </a:r>
          </a:p>
          <a:p>
            <a:pPr marL="857250" lvl="1">
              <a:lnSpc>
                <a:spcPct val="150000"/>
              </a:lnSpc>
              <a:buFont typeface="Wingdings" panose="05000000000000000000" pitchFamily="2" charset="2"/>
              <a:buChar char="Ø"/>
            </a:pPr>
            <a:r>
              <a:rPr lang="en-US" sz="1600" dirty="0" smtClean="0"/>
              <a:t>Turn around time in days (Loan Requests):			</a:t>
            </a:r>
            <a:r>
              <a:rPr lang="en-US" sz="1600" dirty="0" smtClean="0">
                <a:solidFill>
                  <a:srgbClr val="00B050"/>
                </a:solidFill>
              </a:rPr>
              <a:t>8.75</a:t>
            </a:r>
            <a:r>
              <a:rPr lang="en-US" sz="1600" dirty="0" smtClean="0"/>
              <a:t>	</a:t>
            </a:r>
          </a:p>
          <a:p>
            <a:pPr marL="857250" lvl="1">
              <a:lnSpc>
                <a:spcPct val="150000"/>
              </a:lnSpc>
              <a:buFont typeface="Wingdings" panose="05000000000000000000" pitchFamily="2" charset="2"/>
              <a:buChar char="Ø"/>
            </a:pPr>
            <a:r>
              <a:rPr lang="en-US" sz="1600" dirty="0" smtClean="0"/>
              <a:t>Turn around time in days (Doc Del Articles):			</a:t>
            </a:r>
            <a:r>
              <a:rPr lang="en-US" sz="1600" dirty="0" smtClean="0">
                <a:solidFill>
                  <a:srgbClr val="00B050"/>
                </a:solidFill>
              </a:rPr>
              <a:t>1.46</a:t>
            </a:r>
          </a:p>
          <a:p>
            <a:pPr marL="571500" lvl="1" indent="0">
              <a:lnSpc>
                <a:spcPct val="150000"/>
              </a:lnSpc>
              <a:buNone/>
            </a:pPr>
            <a:endParaRPr lang="en-US" sz="1600" dirty="0">
              <a:solidFill>
                <a:srgbClr val="00B050"/>
              </a:solidFill>
            </a:endParaRPr>
          </a:p>
          <a:p>
            <a:pPr marL="571500" lvl="1" indent="0">
              <a:lnSpc>
                <a:spcPct val="150000"/>
              </a:lnSpc>
              <a:buNone/>
            </a:pPr>
            <a:r>
              <a:rPr lang="en-US" sz="1600" b="1" i="1" dirty="0" smtClean="0">
                <a:solidFill>
                  <a:srgbClr val="00B050"/>
                </a:solidFill>
              </a:rPr>
              <a:t>NOTE:  Turnaround Time is from request submission to receipt.</a:t>
            </a:r>
          </a:p>
        </p:txBody>
      </p:sp>
    </p:spTree>
    <p:custDataLst>
      <p:tags r:id="rId1"/>
    </p:custDataLst>
    <p:extLst>
      <p:ext uri="{BB962C8B-B14F-4D97-AF65-F5344CB8AC3E}">
        <p14:creationId xmlns:p14="http://schemas.microsoft.com/office/powerpoint/2010/main" val="1572765000"/>
      </p:ext>
    </p:extLst>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fontScale="90000"/>
          </a:bodyPr>
          <a:lstStyle/>
          <a:p>
            <a:r>
              <a:rPr lang="en-US" sz="4000" dirty="0" smtClean="0"/>
              <a:t>Training Process at UA Libraries--</a:t>
            </a:r>
            <a:r>
              <a:rPr lang="en-US" sz="4000" b="1" i="1" dirty="0" smtClean="0"/>
              <a:t>Orientation</a:t>
            </a:r>
            <a:endParaRPr lang="en-US" sz="4000" b="1" i="1" dirty="0"/>
          </a:p>
        </p:txBody>
      </p:sp>
      <p:sp>
        <p:nvSpPr>
          <p:cNvPr id="5" name="Content Placeholder 4"/>
          <p:cNvSpPr>
            <a:spLocks noGrp="1"/>
          </p:cNvSpPr>
          <p:nvPr>
            <p:ph idx="1"/>
            <p:custDataLst>
              <p:tags r:id="rId3"/>
            </p:custDataLst>
          </p:nvPr>
        </p:nvSpPr>
        <p:spPr/>
        <p:txBody>
          <a:bodyPr>
            <a:normAutofit/>
          </a:bodyPr>
          <a:lstStyle/>
          <a:p>
            <a:pPr marL="457200">
              <a:lnSpc>
                <a:spcPct val="200000"/>
              </a:lnSpc>
              <a:buFont typeface="Wingdings" panose="05000000000000000000" pitchFamily="2" charset="2"/>
              <a:buChar char="v"/>
            </a:pPr>
            <a:r>
              <a:rPr lang="en-US" sz="2000" dirty="0" smtClean="0"/>
              <a:t>ILL Overview</a:t>
            </a:r>
          </a:p>
          <a:p>
            <a:pPr marL="857250" lvl="1">
              <a:lnSpc>
                <a:spcPct val="200000"/>
              </a:lnSpc>
              <a:buFont typeface="Wingdings" panose="05000000000000000000" pitchFamily="2" charset="2"/>
              <a:buChar char="v"/>
            </a:pPr>
            <a:r>
              <a:rPr lang="en-US" sz="1600" dirty="0" smtClean="0"/>
              <a:t>Processes</a:t>
            </a:r>
          </a:p>
          <a:p>
            <a:pPr marL="857250" lvl="1">
              <a:lnSpc>
                <a:spcPct val="200000"/>
              </a:lnSpc>
              <a:buFont typeface="Wingdings" panose="05000000000000000000" pitchFamily="2" charset="2"/>
              <a:buChar char="v"/>
            </a:pPr>
            <a:r>
              <a:rPr lang="en-US" sz="1600" dirty="0" smtClean="0"/>
              <a:t>Request Types</a:t>
            </a:r>
          </a:p>
          <a:p>
            <a:pPr marL="857250" lvl="1">
              <a:lnSpc>
                <a:spcPct val="200000"/>
              </a:lnSpc>
              <a:buFont typeface="Wingdings" panose="05000000000000000000" pitchFamily="2" charset="2"/>
              <a:buChar char="v"/>
            </a:pPr>
            <a:r>
              <a:rPr lang="en-US" sz="1600" dirty="0" smtClean="0"/>
              <a:t>Consortial Agreements</a:t>
            </a:r>
          </a:p>
          <a:p>
            <a:pPr marL="857250" lvl="1">
              <a:lnSpc>
                <a:spcPct val="200000"/>
              </a:lnSpc>
              <a:buFont typeface="Wingdings" panose="05000000000000000000" pitchFamily="2" charset="2"/>
              <a:buChar char="v"/>
            </a:pPr>
            <a:r>
              <a:rPr lang="en-US" sz="1600" dirty="0" smtClean="0"/>
              <a:t>Next Step:  Online tutorials</a:t>
            </a:r>
          </a:p>
          <a:p>
            <a:pPr marL="571500" lvl="1" indent="0">
              <a:buNone/>
            </a:pPr>
            <a:endParaRPr lang="en-US" sz="1600" dirty="0" smtClean="0"/>
          </a:p>
        </p:txBody>
      </p:sp>
    </p:spTree>
    <p:custDataLst>
      <p:tags r:id="rId1"/>
    </p:custDataLst>
    <p:extLst>
      <p:ext uri="{BB962C8B-B14F-4D97-AF65-F5344CB8AC3E}">
        <p14:creationId xmlns:p14="http://schemas.microsoft.com/office/powerpoint/2010/main" val="3105236295"/>
      </p:ext>
    </p:extLst>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Training </a:t>
            </a:r>
            <a:r>
              <a:rPr lang="en-US" sz="4000" dirty="0" smtClean="0"/>
              <a:t>Process at UA Libraries -- </a:t>
            </a:r>
            <a:r>
              <a:rPr lang="en-US" sz="4000" b="1" i="1" dirty="0" smtClean="0"/>
              <a:t>Documentation</a:t>
            </a:r>
            <a:endParaRPr lang="en-US" sz="4000" b="1" i="1" dirty="0"/>
          </a:p>
        </p:txBody>
      </p:sp>
      <p:sp>
        <p:nvSpPr>
          <p:cNvPr id="3" name="Content Placeholder 2"/>
          <p:cNvSpPr>
            <a:spLocks noGrp="1"/>
          </p:cNvSpPr>
          <p:nvPr>
            <p:ph idx="1"/>
          </p:nvPr>
        </p:nvSpPr>
        <p:spPr>
          <a:xfrm>
            <a:off x="762000" y="1524000"/>
            <a:ext cx="8077200" cy="4297363"/>
          </a:xfrm>
        </p:spPr>
        <p:txBody>
          <a:bodyPr>
            <a:normAutofit/>
          </a:bodyPr>
          <a:lstStyle/>
          <a:p>
            <a:pPr>
              <a:buFont typeface="Wingdings" panose="05000000000000000000" pitchFamily="2" charset="2"/>
              <a:buChar char="v"/>
            </a:pPr>
            <a:r>
              <a:rPr lang="en-US" sz="2000" dirty="0" smtClean="0"/>
              <a:t>Basic Training Documents</a:t>
            </a:r>
          </a:p>
          <a:p>
            <a:pPr lvl="1">
              <a:buFont typeface="Wingdings" panose="05000000000000000000" pitchFamily="2" charset="2"/>
              <a:buChar char="v"/>
            </a:pPr>
            <a:r>
              <a:rPr lang="en-US" sz="1800" dirty="0" smtClean="0"/>
              <a:t>Loans</a:t>
            </a:r>
          </a:p>
          <a:p>
            <a:pPr lvl="1">
              <a:buFont typeface="Wingdings" panose="05000000000000000000" pitchFamily="2" charset="2"/>
              <a:buChar char="v"/>
            </a:pPr>
            <a:r>
              <a:rPr lang="en-US" sz="1800" dirty="0" smtClean="0"/>
              <a:t>Articles</a:t>
            </a:r>
          </a:p>
          <a:p>
            <a:pPr lvl="1">
              <a:buFont typeface="Wingdings" panose="05000000000000000000" pitchFamily="2" charset="2"/>
              <a:buChar char="v"/>
            </a:pPr>
            <a:r>
              <a:rPr lang="en-US" sz="1800" dirty="0" smtClean="0"/>
              <a:t>Document Delivery</a:t>
            </a:r>
          </a:p>
          <a:p>
            <a:pPr lvl="1">
              <a:buFont typeface="Wingdings" panose="05000000000000000000" pitchFamily="2" charset="2"/>
              <a:buChar char="v"/>
            </a:pPr>
            <a:endParaRPr lang="en-US" sz="1800" dirty="0"/>
          </a:p>
          <a:p>
            <a:pPr>
              <a:buFont typeface="Wingdings" panose="05000000000000000000" pitchFamily="2" charset="2"/>
              <a:buChar char="v"/>
            </a:pPr>
            <a:r>
              <a:rPr lang="en-US" sz="2000" dirty="0" smtClean="0"/>
              <a:t>Checklist</a:t>
            </a:r>
            <a:endParaRPr lang="en-US" sz="2000" dirty="0"/>
          </a:p>
          <a:p>
            <a:pPr lvl="1">
              <a:buFont typeface="Wingdings" panose="05000000000000000000" pitchFamily="2" charset="2"/>
              <a:buChar char="v"/>
            </a:pPr>
            <a:endParaRPr lang="en-US" sz="2000" dirty="0" smtClean="0"/>
          </a:p>
          <a:p>
            <a:pPr>
              <a:buFont typeface="Wingdings" panose="05000000000000000000" pitchFamily="2" charset="2"/>
              <a:buChar char="v"/>
            </a:pPr>
            <a:r>
              <a:rPr lang="en-US" sz="2000" dirty="0" smtClean="0"/>
              <a:t>Flowcharts</a:t>
            </a:r>
          </a:p>
          <a:p>
            <a:pPr marL="0" indent="0">
              <a:buNone/>
            </a:pPr>
            <a:endParaRPr lang="en-US" sz="2000" dirty="0"/>
          </a:p>
          <a:p>
            <a:pPr>
              <a:buFont typeface="Wingdings" panose="05000000000000000000" pitchFamily="2" charset="2"/>
              <a:buChar char="v"/>
            </a:pPr>
            <a:r>
              <a:rPr lang="en-US" sz="2000" dirty="0" smtClean="0"/>
              <a:t>Request Lifecycle</a:t>
            </a:r>
          </a:p>
        </p:txBody>
      </p:sp>
    </p:spTree>
    <p:extLst>
      <p:ext uri="{BB962C8B-B14F-4D97-AF65-F5344CB8AC3E}">
        <p14:creationId xmlns:p14="http://schemas.microsoft.com/office/powerpoint/2010/main" val="3702515578"/>
      </p:ext>
    </p:extLst>
  </p:cSld>
  <p:clrMapOvr>
    <a:masterClrMapping/>
  </p:clrMapOvr>
  <p:transition spd="slow">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Training Process at UA Libraries – </a:t>
            </a:r>
            <a:r>
              <a:rPr lang="en-US" sz="3600" b="1" i="1" dirty="0" smtClean="0"/>
              <a:t>Hands On Experience</a:t>
            </a:r>
            <a:endParaRPr lang="en-US" sz="3600" b="1" i="1"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sz="2000" b="1" dirty="0" smtClean="0"/>
              <a:t>Practice sessions </a:t>
            </a:r>
          </a:p>
          <a:p>
            <a:pPr lvl="1">
              <a:buFont typeface="Wingdings" panose="05000000000000000000" pitchFamily="2" charset="2"/>
              <a:buChar char="v"/>
            </a:pPr>
            <a:r>
              <a:rPr lang="en-US" sz="1800" dirty="0" smtClean="0"/>
              <a:t>One to One Training</a:t>
            </a:r>
          </a:p>
          <a:p>
            <a:pPr lvl="1">
              <a:buFont typeface="Wingdings" panose="05000000000000000000" pitchFamily="2" charset="2"/>
              <a:buChar char="v"/>
            </a:pPr>
            <a:r>
              <a:rPr lang="en-US" sz="1800" dirty="0" smtClean="0"/>
              <a:t>Separate training queues created</a:t>
            </a:r>
          </a:p>
          <a:p>
            <a:pPr lvl="1">
              <a:buFont typeface="Wingdings" panose="05000000000000000000" pitchFamily="2" charset="2"/>
              <a:buChar char="v"/>
            </a:pPr>
            <a:r>
              <a:rPr lang="en-US" sz="1800" dirty="0" smtClean="0"/>
              <a:t>Loans then Articles</a:t>
            </a:r>
          </a:p>
          <a:p>
            <a:pPr lvl="1">
              <a:buFont typeface="Wingdings" panose="05000000000000000000" pitchFamily="2" charset="2"/>
              <a:buChar char="v"/>
            </a:pPr>
            <a:r>
              <a:rPr lang="en-US" sz="1800" dirty="0" smtClean="0"/>
              <a:t>Checklist of request types and examples are followed</a:t>
            </a:r>
          </a:p>
          <a:p>
            <a:pPr lvl="1">
              <a:buFont typeface="Wingdings" panose="05000000000000000000" pitchFamily="2" charset="2"/>
              <a:buChar char="v"/>
            </a:pPr>
            <a:r>
              <a:rPr lang="en-US" sz="1800" dirty="0" smtClean="0"/>
              <a:t>Fake requests created for items not covered</a:t>
            </a:r>
          </a:p>
          <a:p>
            <a:pPr lvl="1">
              <a:buFont typeface="Wingdings" panose="05000000000000000000" pitchFamily="2" charset="2"/>
              <a:buChar char="v"/>
            </a:pPr>
            <a:r>
              <a:rPr lang="en-US" sz="1800" dirty="0" smtClean="0"/>
              <a:t>Generally 1.5 hours in length 3 times per week</a:t>
            </a:r>
          </a:p>
          <a:p>
            <a:pPr lvl="1">
              <a:buFont typeface="Wingdings" panose="05000000000000000000" pitchFamily="2" charset="2"/>
              <a:buChar char="v"/>
            </a:pPr>
            <a:r>
              <a:rPr lang="en-US" sz="1800" dirty="0" smtClean="0"/>
              <a:t>Training usually takes 4-6 weeks, meeting 1-3 times per week depending on schedules</a:t>
            </a:r>
          </a:p>
          <a:p>
            <a:pPr marL="457200" lvl="1" indent="0">
              <a:buNone/>
            </a:pPr>
            <a:endParaRPr lang="en-US" sz="1200" dirty="0"/>
          </a:p>
        </p:txBody>
      </p:sp>
    </p:spTree>
    <p:extLst>
      <p:ext uri="{BB962C8B-B14F-4D97-AF65-F5344CB8AC3E}">
        <p14:creationId xmlns:p14="http://schemas.microsoft.com/office/powerpoint/2010/main" val="2164726469"/>
      </p:ext>
    </p:extLst>
  </p:cSld>
  <p:clrMapOvr>
    <a:masterClrMapping/>
  </p:clrMapOvr>
  <p:transition spd="slow">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Post Training Assessment</a:t>
            </a:r>
            <a:endParaRPr lang="en-US" sz="3600" dirty="0"/>
          </a:p>
        </p:txBody>
      </p:sp>
      <p:sp>
        <p:nvSpPr>
          <p:cNvPr id="3" name="Content Placeholder 2"/>
          <p:cNvSpPr>
            <a:spLocks noGrp="1"/>
          </p:cNvSpPr>
          <p:nvPr>
            <p:ph idx="1"/>
          </p:nvPr>
        </p:nvSpPr>
        <p:spPr/>
        <p:txBody>
          <a:bodyPr>
            <a:normAutofit/>
          </a:bodyPr>
          <a:lstStyle/>
          <a:p>
            <a:pPr lvl="2">
              <a:buFont typeface="Wingdings" panose="05000000000000000000" pitchFamily="2" charset="2"/>
              <a:buChar char="v"/>
            </a:pPr>
            <a:r>
              <a:rPr lang="en-US" sz="2000" dirty="0" smtClean="0"/>
              <a:t> Time frame</a:t>
            </a:r>
          </a:p>
          <a:p>
            <a:pPr lvl="2">
              <a:buFont typeface="Wingdings" panose="05000000000000000000" pitchFamily="2" charset="2"/>
              <a:buChar char="v"/>
            </a:pPr>
            <a:endParaRPr lang="en-US" sz="2000" dirty="0"/>
          </a:p>
          <a:p>
            <a:pPr lvl="2">
              <a:buFont typeface="Wingdings" panose="05000000000000000000" pitchFamily="2" charset="2"/>
              <a:buChar char="v"/>
            </a:pPr>
            <a:r>
              <a:rPr lang="en-US" sz="2000" dirty="0" smtClean="0"/>
              <a:t>Self-Assessment</a:t>
            </a:r>
          </a:p>
          <a:p>
            <a:pPr lvl="2">
              <a:buFont typeface="Wingdings" panose="05000000000000000000" pitchFamily="2" charset="2"/>
              <a:buChar char="v"/>
            </a:pPr>
            <a:endParaRPr lang="en-US" sz="2000" dirty="0"/>
          </a:p>
          <a:p>
            <a:pPr lvl="2">
              <a:buFont typeface="Wingdings" panose="05000000000000000000" pitchFamily="2" charset="2"/>
              <a:buChar char="v"/>
            </a:pPr>
            <a:r>
              <a:rPr lang="en-US" sz="2000" dirty="0" smtClean="0"/>
              <a:t>Training Assessment</a:t>
            </a:r>
          </a:p>
          <a:p>
            <a:pPr marL="914400" lvl="2" indent="0">
              <a:buNone/>
            </a:pPr>
            <a:endParaRPr lang="en-US" sz="2000" dirty="0"/>
          </a:p>
          <a:p>
            <a:pPr marL="914400" lvl="2" indent="0">
              <a:buNone/>
            </a:pPr>
            <a:r>
              <a:rPr lang="en-US" sz="1400" dirty="0" smtClean="0"/>
              <a:t>* Copies of the self-assessment and training assessments included in the Appendices.</a:t>
            </a:r>
          </a:p>
        </p:txBody>
      </p:sp>
    </p:spTree>
    <p:extLst>
      <p:ext uri="{BB962C8B-B14F-4D97-AF65-F5344CB8AC3E}">
        <p14:creationId xmlns:p14="http://schemas.microsoft.com/office/powerpoint/2010/main" val="1995742339"/>
      </p:ext>
    </p:extLst>
  </p:cSld>
  <p:clrMapOvr>
    <a:masterClrMapping/>
  </p:clrMapOvr>
  <p:transition spd="slow">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Training Site--</a:t>
            </a:r>
            <a:r>
              <a:rPr lang="en-US" sz="4000" i="1" dirty="0" smtClean="0"/>
              <a:t>Background</a:t>
            </a:r>
            <a:endParaRPr lang="en-US" sz="4000" i="1" dirty="0"/>
          </a:p>
        </p:txBody>
      </p:sp>
      <p:sp>
        <p:nvSpPr>
          <p:cNvPr id="3" name="Content Placeholder 2"/>
          <p:cNvSpPr>
            <a:spLocks noGrp="1"/>
          </p:cNvSpPr>
          <p:nvPr>
            <p:ph idx="1"/>
          </p:nvPr>
        </p:nvSpPr>
        <p:spPr>
          <a:xfrm>
            <a:off x="762000" y="1596413"/>
            <a:ext cx="8077200" cy="4880587"/>
          </a:xfrm>
        </p:spPr>
        <p:txBody>
          <a:bodyPr/>
          <a:lstStyle/>
          <a:p>
            <a:r>
              <a:rPr lang="en-US" sz="2000" dirty="0" smtClean="0"/>
              <a:t>Switched from SharePoint (SP) 2010 to 2013.</a:t>
            </a:r>
          </a:p>
          <a:p>
            <a:r>
              <a:rPr lang="en-US" sz="2000" dirty="0" smtClean="0"/>
              <a:t>Using the Wiki Page Library instead of an Enterprise Wiki</a:t>
            </a:r>
          </a:p>
          <a:p>
            <a:pPr lvl="1"/>
            <a:r>
              <a:rPr lang="en-US" sz="2000" dirty="0" smtClean="0"/>
              <a:t>Provides us with more flexibility in organizing and grouping content.</a:t>
            </a:r>
          </a:p>
          <a:p>
            <a:pPr lvl="1"/>
            <a:r>
              <a:rPr lang="en-US" sz="2000" dirty="0" smtClean="0"/>
              <a:t>Front page cleaner, less busy</a:t>
            </a:r>
          </a:p>
          <a:p>
            <a:pPr lvl="1"/>
            <a:r>
              <a:rPr lang="en-US" sz="2000" dirty="0" smtClean="0"/>
              <a:t>Intuitive Headings</a:t>
            </a:r>
          </a:p>
          <a:p>
            <a:pPr lvl="3"/>
            <a:r>
              <a:rPr lang="en-US" sz="1600" dirty="0" smtClean="0"/>
              <a:t>Written how people speak</a:t>
            </a:r>
          </a:p>
          <a:p>
            <a:pPr lvl="3"/>
            <a:r>
              <a:rPr lang="en-US" sz="1600" dirty="0" smtClean="0"/>
              <a:t>Brief and to the point (avoid excessive scrolling)</a:t>
            </a:r>
          </a:p>
          <a:p>
            <a:pPr lvl="3"/>
            <a:r>
              <a:rPr lang="en-US" sz="1600" dirty="0" smtClean="0"/>
              <a:t>Including intuitive keywords for faster searching</a:t>
            </a:r>
          </a:p>
          <a:p>
            <a:pPr lvl="1"/>
            <a:r>
              <a:rPr lang="en-US" sz="2000" dirty="0" smtClean="0"/>
              <a:t>Side navigation matches landing page</a:t>
            </a:r>
          </a:p>
          <a:p>
            <a:pPr lvl="1"/>
            <a:r>
              <a:rPr lang="en-US" sz="2000" dirty="0" smtClean="0"/>
              <a:t>Links added in more than one location</a:t>
            </a:r>
          </a:p>
          <a:p>
            <a:pPr marL="400050"/>
            <a:r>
              <a:rPr lang="en-US" sz="2400" dirty="0" smtClean="0"/>
              <a:t>Front page content kept to a minimum</a:t>
            </a:r>
          </a:p>
          <a:p>
            <a:pPr marL="800100" lvl="1"/>
            <a:r>
              <a:rPr lang="en-US" sz="2000" dirty="0" smtClean="0"/>
              <a:t>Grouped into 3 main sections</a:t>
            </a:r>
          </a:p>
          <a:p>
            <a:pPr marL="800100" lvl="1"/>
            <a:r>
              <a:rPr lang="en-US" sz="2000" dirty="0" smtClean="0"/>
              <a:t>Contains sub-sections that link to many resources</a:t>
            </a:r>
            <a:endParaRPr lang="en-US" sz="2000" dirty="0"/>
          </a:p>
          <a:p>
            <a:pPr marL="0" indent="0">
              <a:buNone/>
            </a:pPr>
            <a:endParaRPr lang="en-US" dirty="0"/>
          </a:p>
        </p:txBody>
      </p:sp>
    </p:spTree>
    <p:extLst>
      <p:ext uri="{BB962C8B-B14F-4D97-AF65-F5344CB8AC3E}">
        <p14:creationId xmlns:p14="http://schemas.microsoft.com/office/powerpoint/2010/main" val="1302623150"/>
      </p:ext>
    </p:extLst>
  </p:cSld>
  <p:clrMapOvr>
    <a:masterClrMapping/>
  </p:clrMapOvr>
  <p:transition spd="slow">
    <p:wipe dir="d"/>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8&quot; unique_id=&quot;10970&quot;&gt;&lt;/object&gt;&lt;object type=&quot;2&quot; unique_id=&quot;10971&quot;&gt;&lt;object type=&quot;3&quot; unique_id=&quot;10972&quot;&gt;&lt;property id=&quot;20148&quot; value=&quot;5&quot;/&gt;&lt;property id=&quot;20300&quot; value=&quot;Slide 1 - &amp;quot;Creating an ILL Training Resource Site/Wiki with Users in Mind&amp;quot;&quot;/&gt;&lt;property id=&quot;20307&quot; value=&quot;259&quot;/&gt;&lt;/object&gt;&lt;object type=&quot;3&quot; unique_id=&quot;11264&quot;&gt;&lt;property id=&quot;20148&quot; value=&quot;5&quot;/&gt;&lt;property id=&quot;20300&quot; value=&quot;Slide 5 - &amp;quot;Training Process at UA Libraries--Orientation&amp;quot;&quot;/&gt;&lt;property id=&quot;20307&quot; value=&quot;288&quot;/&gt;&lt;/object&gt;&lt;object type=&quot;3&quot; unique_id=&quot;11265&quot;&gt;&lt;property id=&quot;20148&quot; value=&quot;5&quot;/&gt;&lt;property id=&quot;20300&quot; value=&quot;Slide 15 - &amp;quot;Section I:  AIS Searching Resources Borrowing Searching---Instructions and ResourcesView of  Subsections “Articl&quot;/&gt;&lt;property id=&quot;20307&quot; value=&quot;289&quot;/&gt;&lt;/object&gt;&lt;object type=&quot;3&quot; unique_id=&quot;11603&quot;&gt;&lt;property id=&quot;20148&quot; value=&quot;5&quot;/&gt;&lt;property id=&quot;20300&quot; value=&quot;Slide 6 - &amp;quot;Training Process at UA Libraries -- Documentation&amp;quot;&quot;/&gt;&lt;property id=&quot;20307&quot; value=&quot;291&quot;/&gt;&lt;/object&gt;&lt;object type=&quot;3&quot; unique_id=&quot;11605&quot;&gt;&lt;property id=&quot;20148&quot; value=&quot;5&quot;/&gt;&lt;property id=&quot;20300&quot; value=&quot;Slide 12 - &amp;quot;Section I:  AIS Searching Resources – Descriptions of Sub-Headings&amp;quot;&quot;/&gt;&lt;property id=&quot;20307&quot; value=&quot;293&quot;/&gt;&lt;/object&gt;&lt;object type=&quot;3&quot; unique_id=&quot;12329&quot;&gt;&lt;property id=&quot;20148&quot; value=&quot;5&quot;/&gt;&lt;property id=&quot;20300&quot; value=&quot;Slide 8 - &amp;quot;Post Training Assessment&amp;quot;&quot;/&gt;&lt;property id=&quot;20307&quot; value=&quot;294&quot;/&gt;&lt;/object&gt;&lt;object type=&quot;3&quot; unique_id=&quot;12330&quot;&gt;&lt;property id=&quot;20148&quot; value=&quot;5&quot;/&gt;&lt;property id=&quot;20300&quot; value=&quot;Slide 13 - &amp;quot;Section I:  AIS Searching Resources – View of “Basic Training Documents” Sub-Heading&amp;quot;&quot;/&gt;&lt;property id=&quot;20307&quot; value=&quot;295&quot;/&gt;&lt;/object&gt;&lt;object type=&quot;3&quot; unique_id=&quot;12331&quot;&gt;&lt;property id=&quot;20148&quot; value=&quot;5&quot;/&gt;&lt;property id=&quot;20300&quot; value=&quot;Slide 7 - &amp;quot;Training Process at UA Libraries – Hands On Experience&amp;quot;&quot;/&gt;&lt;property id=&quot;20307&quot; value=&quot;296&quot;/&gt;&lt;/object&gt;&lt;object type=&quot;3&quot; unique_id=&quot;12332&quot;&gt;&lt;property id=&quot;20148&quot; value=&quot;5&quot;/&gt;&lt;property id=&quot;20300&quot; value=&quot;Slide 14 - &amp;quot;Section I:  AIS Searching Resources – View of “Borrowing Searching---Instructions and Resources” Sub-Heading&amp;quot;&quot;/&gt;&lt;property id=&quot;20307&quot; value=&quot;297&quot;/&gt;&lt;/object&gt;&lt;object type=&quot;3&quot; unique_id=&quot;12736&quot;&gt;&lt;property id=&quot;20148&quot; value=&quot;5&quot;/&gt;&lt;property id=&quot;20300&quot; value=&quot;Slide 4 - &amp;quot;ILL Borrowing Searching Statistics (Data based on July 1-Dec. 31, 2015)&amp;quot;&quot;/&gt;&lt;property id=&quot;20307&quot; value=&quot;298&quot;/&gt;&lt;/object&gt;&lt;object type=&quot;3&quot; unique_id=&quot;13153&quot;&gt;&lt;property id=&quot;20148&quot; value=&quot;5&quot;/&gt;&lt;property id=&quot;20300&quot; value=&quot;Slide 21 - &amp;quot;Section II:  DDA Staff Resources—Description of Sub-Heading “DDA Borrowing Staff”&amp;quot;&quot;/&gt;&lt;property id=&quot;20307&quot; value=&quot;299&quot;/&gt;&lt;/object&gt;&lt;object type=&quot;3&quot; unique_id=&quot;18111&quot;&gt;&lt;property id=&quot;20148&quot; value=&quot;5&quot;/&gt;&lt;property id=&quot;20300&quot; value=&quot;Slide 9 - &amp;quot;New Training Site--Background&amp;quot;&quot;/&gt;&lt;property id=&quot;20307&quot; value=&quot;300&quot;/&gt;&lt;/object&gt;&lt;object type=&quot;3&quot; unique_id=&quot;18762&quot;&gt;&lt;property id=&quot;20148&quot; value=&quot;5&quot;/&gt;&lt;property id=&quot;20300&quot; value=&quot;Slide 10 - &amp;quot;OLD SharePoint 2010 site:&amp;quot;&quot;/&gt;&lt;property id=&quot;20307&quot; value=&quot;301&quot;/&gt;&lt;/object&gt;&lt;object type=&quot;3&quot; unique_id=&quot;18932&quot;&gt;&lt;property id=&quot;20148&quot; value=&quot;5&quot;/&gt;&lt;property id=&quot;20300&quot; value=&quot;Slide 11 - &amp;quot;NEW SharePoint 2013 site:&amp;quot;&quot;/&gt;&lt;property id=&quot;20307&quot; value=&quot;303&quot;/&gt;&lt;/object&gt;&lt;object type=&quot;3&quot; unique_id=&quot;19130&quot;&gt;&lt;property id=&quot;20148&quot; value=&quot;5&quot;/&gt;&lt;property id=&quot;20300&quot; value=&quot;Slide 20 - &amp;quot;Section II:  DDA Staff Resources—Description of Sub-Headings&amp;quot;&quot;/&gt;&lt;property id=&quot;20307&quot; value=&quot;304&quot;/&gt;&lt;/object&gt;&lt;object type=&quot;3&quot; unique_id=&quot;19682&quot;&gt;&lt;property id=&quot;20148&quot; value=&quot;5&quot;/&gt;&lt;property id=&quot;20300&quot; value=&quot;Slide 23 - &amp;quot;Section II: DDA Staff Resources DDA Borrowing Staff section:  Borrowing Management Tasks&amp;quot;&quot;/&gt;&lt;property id=&quot;20307&quot; value=&quot;305&quot;/&gt;&lt;/object&gt;&lt;object type=&quot;3&quot; unique_id=&quot;19803&quot;&gt;&lt;property id=&quot;20148&quot; value=&quot;5&quot;/&gt;&lt;property id=&quot;20300&quot; value=&quot;Slide 22 - &amp;quot;Section II: DDA Staff Resources DDA Borrowing Staff section:  Daily Borrowing Staff Tasks&amp;quot;&quot;/&gt;&lt;property id=&quot;20307&quot; value=&quot;306&quot;/&gt;&lt;/object&gt;&lt;object type=&quot;3&quot; unique_id=&quot;19804&quot;&gt;&lt;property id=&quot;20148&quot; value=&quot;5&quot;/&gt;&lt;property id=&quot;20300&quot; value=&quot;Slide 16 - &amp;quot;Feedback from Searching Staff on “AIS Searchers” section :&amp;quot;&quot;/&gt;&lt;property id=&quot;20307&quot; value=&quot;307&quot;/&gt;&lt;/object&gt;&lt;object type=&quot;3&quot; unique_id=&quot;19965&quot;&gt;&lt;property id=&quot;20148&quot; value=&quot;5&quot;/&gt;&lt;property id=&quot;20300&quot; value=&quot;Slide 17 - &amp;quot;Results from AIS Searcher Survey:&amp;quot;&quot;/&gt;&lt;property id=&quot;20307&quot; value=&quot;308&quot;/&gt;&lt;/object&gt;&lt;object type=&quot;3&quot; unique_id=&quot;20164&quot;&gt;&lt;property id=&quot;20148&quot; value=&quot;5&quot;/&gt;&lt;property id=&quot;20300&quot; value=&quot;Slide 24 - &amp;quot;Feedback from Borrowing Staff on the “DDA Staff Resources” section:&amp;quot;&quot;/&gt;&lt;property id=&quot;20307&quot; value=&quot;309&quot;/&gt;&lt;/object&gt;&lt;object type=&quot;3&quot; unique_id=&quot;20165&quot;&gt;&lt;property id=&quot;20148&quot; value=&quot;5&quot;/&gt;&lt;property id=&quot;20300&quot; value=&quot;Slide 29 - &amp;quot;Feedback from resource sharing staff on “Office Coordinator Instructions” section:&amp;quot;&quot;/&gt;&lt;property id=&quot;20307&quot; value=&quot;310&quot;/&gt;&lt;/object&gt;&lt;object type=&quot;3&quot; unique_id=&quot;21486&quot;&gt;&lt;property id=&quot;20148&quot; value=&quot;5&quot;/&gt;&lt;property id=&quot;20300&quot; value=&quot;Slide 25 - &amp;quot;Section III: OC (Office Coordinator)—Description of Sub-Headings&amp;quot;&quot;/&gt;&lt;property id=&quot;20307&quot; value=&quot;311&quot;/&gt;&lt;/object&gt;&lt;object type=&quot;3&quot; unique_id=&quot;21861&quot;&gt;&lt;property id=&quot;20148&quot; value=&quot;5&quot;/&gt;&lt;property id=&quot;20300&quot; value=&quot;Slide 26 - &amp;quot;Section III: OC (Office Coordinator)—Description of Sub-Heading “Fines and Charges”&amp;quot;&quot;/&gt;&lt;property id=&quot;20307&quot; value=&quot;312&quot;/&gt;&lt;/object&gt;&lt;object type=&quot;3&quot; unique_id=&quot;21862&quot;&gt;&lt;property id=&quot;20148&quot; value=&quot;5&quot;/&gt;&lt;property id=&quot;20300&quot; value=&quot;Slide 27 - &amp;quot;Section III: OC (Office Coordinator)—Description of Sub-Heading “Receiving Articles”&amp;quot;&quot;/&gt;&lt;property id=&quot;20307&quot; value=&quot;313&quot;/&gt;&lt;/object&gt;&lt;object type=&quot;3&quot; unique_id=&quot;21863&quot;&gt;&lt;property id=&quot;20148&quot; value=&quot;5&quot;/&gt;&lt;property id=&quot;20300&quot; value=&quot;Slide 28 - &amp;quot;Section III: OC (Office Coordinator)—Description of Sub-Heading “Other OC Instructions and Templates”&amp;quot;&quot;/&gt;&lt;property id=&quot;20307&quot; value=&quot;314&quot;/&gt;&lt;/object&gt;&lt;object type=&quot;3&quot; unique_id=&quot;22012&quot;&gt;&lt;property id=&quot;20148&quot; value=&quot;5&quot;/&gt;&lt;property id=&quot;20300&quot; value=&quot;Slide 2 - &amp;quot;Presentation goals&amp;quot;&quot;/&gt;&lt;property id=&quot;20307&quot; value=&quot;316&quot;/&gt;&lt;/object&gt;&lt;object type=&quot;3&quot; unique_id=&quot;22013&quot;&gt;&lt;property id=&quot;20148&quot; value=&quot;5&quot;/&gt;&lt;property id=&quot;20300&quot; value=&quot;Slide 3 - &amp;quot;Presentation Outline&amp;quot;&quot;/&gt;&lt;property id=&quot;20307&quot; value=&quot;315&quot;/&gt;&lt;/object&gt;&lt;object type=&quot;3&quot; unique_id=&quot;24161&quot;&gt;&lt;property id=&quot;20148&quot; value=&quot;5&quot;/&gt;&lt;property id=&quot;20300&quot; value=&quot;Slide 31 - &amp;quot;Conclusion &amp;amp; Summary&amp;quot;&quot;/&gt;&lt;property id=&quot;20307&quot; value=&quot;317&quot;/&gt;&lt;/object&gt;&lt;object type=&quot;3&quot; unique_id=&quot;24162&quot;&gt;&lt;property id=&quot;20148&quot; value=&quot;5&quot;/&gt;&lt;property id=&quot;20300&quot; value=&quot;Slide 32 - &amp;quot;QUESTIONS? &amp;quot;&quot;/&gt;&lt;property id=&quot;20307&quot; value=&quot;318&quot;/&gt;&lt;/object&gt;&lt;object type=&quot;3&quot; unique_id=&quot;24163&quot;&gt;&lt;property id=&quot;20148&quot; value=&quot;5&quot;/&gt;&lt;property id=&quot;20300&quot; value=&quot;Slide 33 - &amp;quot;Appendix 1: Trainee Self Assessment Form&amp;quot;&quot;/&gt;&lt;property id=&quot;20307&quot; value=&quot;319&quot;/&gt;&lt;/object&gt;&lt;object type=&quot;3&quot; unique_id=&quot;24368&quot;&gt;&lt;property id=&quot;20148&quot; value=&quot;5&quot;/&gt;&lt;property id=&quot;20300&quot; value=&quot;Slide 34 - &amp;quot;Appendix 2: Assessment of ILL Training and Trainer&amp;quot;&quot;/&gt;&lt;property id=&quot;20307&quot; value=&quot;320&quot;/&gt;&lt;/object&gt;&lt;object type=&quot;3&quot; unique_id=&quot;24369&quot;&gt;&lt;property id=&quot;20148&quot; value=&quot;5&quot;/&gt;&lt;property id=&quot;20300&quot; value=&quot;Slide 35 - &amp;quot;Appendix 3:  Survey to assess “AIS Searching Resources” section&amp;quot;&quot;/&gt;&lt;property id=&quot;20307&quot; value=&quot;321&quot;/&gt;&lt;/object&gt;&lt;object type=&quot;3&quot; unique_id=&quot;26070&quot;&gt;&lt;property id=&quot;20148&quot; value=&quot;5&quot;/&gt;&lt;property id=&quot;20300&quot; value=&quot;Slide 18 - &amp;quot;Results from AIS Searcher Survey (continued):&amp;quot;&quot;/&gt;&lt;property id=&quot;20307&quot; value=&quot;322&quot;/&gt;&lt;/object&gt;&lt;object type=&quot;3&quot; unique_id=&quot;27016&quot;&gt;&lt;property id=&quot;20148&quot; value=&quot;5&quot;/&gt;&lt;property id=&quot;20300&quot; value=&quot;Slide 19 - &amp;quot;Next Steps for “AIS Searching Resources” Section:&amp;quot;&quot;/&gt;&lt;property id=&quot;20307&quot; value=&quot;323&quot;/&gt;&lt;/object&gt;&lt;object type=&quot;3&quot; unique_id=&quot;28061&quot;&gt;&lt;property id=&quot;20148&quot; value=&quot;5&quot;/&gt;&lt;property id=&quot;20300&quot; value=&quot;Slide 30 - &amp;quot;Next steps for sections used by DDA staff:  “DDA Staff Resources” and “Office Coordinator Instructions”&amp;quot;&quot;/&gt;&lt;property id=&quot;20307&quot; value=&quot;324&quot;/&gt;&lt;/object&gt;&lt;object type=&quot;3&quot; unique_id=&quot;29198&quot;&gt;&lt;property id=&quot;20148&quot; value=&quot;5&quot;/&gt;&lt;property id=&quot;20300&quot; value=&quot;Slide 36 - &amp;quot;Appendix 4:  Article &amp;amp; Book Chapter Process Flowchart&amp;quot;&quot;/&gt;&lt;property id=&quot;20307&quot; value=&quot;325&quot;/&gt;&lt;/object&gt;&lt;object type=&quot;3&quot; unique_id=&quot;29199&quot;&gt;&lt;property id=&quot;20148&quot; value=&quot;5&quot;/&gt;&lt;property id=&quot;20300&quot; value=&quot;Slide 37 - &amp;quot;Appendix 5:  Borrowing LoanProcess Flowchart&amp;quot;&quot;/&gt;&lt;property id=&quot;20307&quot; value=&quot;326&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1.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2.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3.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2.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3.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4.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5.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6.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7.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8.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9.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heme/theme1.xml><?xml version="1.0" encoding="utf-8"?>
<a:theme xmlns:a="http://schemas.openxmlformats.org/drawingml/2006/main" name="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BBC8FAA-EEEF-4048-9536-A7C4512102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Training presentation</Template>
  <TotalTime>0</TotalTime>
  <Words>2699</Words>
  <Application>Microsoft Office PowerPoint</Application>
  <PresentationFormat>On-screen Show (4:3)</PresentationFormat>
  <Paragraphs>288</Paragraphs>
  <Slides>37</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Courier New</vt:lpstr>
      <vt:lpstr>Georgia</vt:lpstr>
      <vt:lpstr>Wingdings</vt:lpstr>
      <vt:lpstr>Training</vt:lpstr>
      <vt:lpstr>Creating an ILL Training Resource Site/Wiki with Users in Mind</vt:lpstr>
      <vt:lpstr>Presentation goals</vt:lpstr>
      <vt:lpstr>Presentation Outline</vt:lpstr>
      <vt:lpstr>ILL Borrowing Searching Statistics (Data based on July 1-Dec. 31, 2015)</vt:lpstr>
      <vt:lpstr>Training Process at UA Libraries--Orientation</vt:lpstr>
      <vt:lpstr>Training Process at UA Libraries -- Documentation</vt:lpstr>
      <vt:lpstr>Training Process at UA Libraries – Hands On Experience</vt:lpstr>
      <vt:lpstr>Post Training Assessment</vt:lpstr>
      <vt:lpstr>New Training Site--Background</vt:lpstr>
      <vt:lpstr>OLD SharePoint 2010 site:</vt:lpstr>
      <vt:lpstr>NEW SharePoint 2013 site:</vt:lpstr>
      <vt:lpstr>Section I:  AIS Searching Resources – Descriptions of Sub-Headings</vt:lpstr>
      <vt:lpstr>Section I:  AIS Searching Resources – View of “Basic Training Documents” Sub-Heading</vt:lpstr>
      <vt:lpstr>Section I:  AIS Searching Resources – View of “Borrowing Searching---Instructions and Resources” Sub-Heading</vt:lpstr>
      <vt:lpstr>Section I:  AIS Searching Resources Borrowing Searching---Instructions and ResourcesView of  Subsections “Article and Books Chapters—Instructions &amp; Resources</vt:lpstr>
      <vt:lpstr>Feedback from Searching Staff on “AIS Searchers” section :</vt:lpstr>
      <vt:lpstr>Results from AIS Searcher Survey:</vt:lpstr>
      <vt:lpstr>Results from AIS Searcher Survey (continued):</vt:lpstr>
      <vt:lpstr>Next Steps for “AIS Searching Resources” Section:</vt:lpstr>
      <vt:lpstr>Section II:  DDA Staff Resources—Description of Sub-Headings</vt:lpstr>
      <vt:lpstr>Section II:  DDA Staff Resources—Description of Sub-Heading “DDA Borrowing Staff”</vt:lpstr>
      <vt:lpstr>Section II: DDA Staff Resources DDA Borrowing Staff section:  Daily Borrowing Staff Tasks</vt:lpstr>
      <vt:lpstr>Section II: DDA Staff Resources DDA Borrowing Staff section:  Borrowing Management Tasks</vt:lpstr>
      <vt:lpstr>Feedback from Borrowing Staff on the “DDA Staff Resources” section:</vt:lpstr>
      <vt:lpstr>Section III: OC (Office Coordinator)—Description of Sub-Headings</vt:lpstr>
      <vt:lpstr>Section III: OC (Office Coordinator)—Description of Sub-Heading “Fines and Charges”</vt:lpstr>
      <vt:lpstr>Section III: OC (Office Coordinator)—Description of Sub-Heading “Receiving Articles”</vt:lpstr>
      <vt:lpstr>Section III: OC (Office Coordinator)—Description of Sub-Heading “Other OC Instructions and Templates”</vt:lpstr>
      <vt:lpstr>Feedback from resource sharing staff on “Office Coordinator Instructions” section:</vt:lpstr>
      <vt:lpstr>Next steps for sections used by DDA staff:  “DDA Staff Resources” and “Office Coordinator Instructions”</vt:lpstr>
      <vt:lpstr>Conclusion &amp; Summary</vt:lpstr>
      <vt:lpstr>QUESTIONS? </vt:lpstr>
      <vt:lpstr>Appendix 1: Trainee Self Assessment Form</vt:lpstr>
      <vt:lpstr>Appendix 2: Assessment of ILL Training and Trainer</vt:lpstr>
      <vt:lpstr>Appendix 3:  Survey to assess “AIS Searching Resources” section</vt:lpstr>
      <vt:lpstr>Appendix 4:  Article &amp; Book Chapter Process Flowchart</vt:lpstr>
      <vt:lpstr>Appendix 5:  Borrowing Loan Process Flowchart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2016-07-14T22:30:54Z</dcterms:created>
  <dcterms:modified xsi:type="dcterms:W3CDTF">2018-12-20T20:15:30Z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TC016745579991</vt:lpwstr>
  </property>
</Properties>
</file>