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9" r:id="rId4"/>
    <p:sldId id="275" r:id="rId5"/>
    <p:sldId id="276" r:id="rId6"/>
    <p:sldId id="277" r:id="rId7"/>
    <p:sldId id="278" r:id="rId8"/>
    <p:sldId id="279" r:id="rId9"/>
    <p:sldId id="288" r:id="rId10"/>
    <p:sldId id="280" r:id="rId11"/>
    <p:sldId id="281" r:id="rId12"/>
    <p:sldId id="282" r:id="rId13"/>
    <p:sldId id="283" r:id="rId14"/>
    <p:sldId id="286" r:id="rId15"/>
    <p:sldId id="284" r:id="rId16"/>
    <p:sldId id="287" r:id="rId17"/>
    <p:sldId id="285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684" y="9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therre\Documents\gin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therre\Documents\gin%20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therre\Documents\gin%20cha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600" baseline="0" dirty="0"/>
              <a:t>Get It Now Requests</a:t>
            </a:r>
            <a:br>
              <a:rPr lang="en-US" sz="4600" baseline="0" dirty="0"/>
            </a:br>
            <a:r>
              <a:rPr lang="en-US" sz="4600" baseline="0" dirty="0" smtClean="0"/>
              <a:t>2014/15 </a:t>
            </a:r>
            <a:r>
              <a:rPr lang="en-US" sz="4600" baseline="0" dirty="0"/>
              <a:t>and 2015/16</a:t>
            </a:r>
          </a:p>
        </c:rich>
      </c:tx>
      <c:layout>
        <c:manualLayout>
          <c:xMode val="edge"/>
          <c:yMode val="edge"/>
          <c:x val="0.19325659390626126"/>
          <c:y val="2.57272349612045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701576106859704E-2"/>
          <c:y val="0.21842775684859972"/>
          <c:w val="0.95229842389314034"/>
          <c:h val="0.731419697855574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2015/6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Sheet1!$B$1:$J$1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17</c:v>
                </c:pt>
                <c:pt idx="1">
                  <c:v>29</c:v>
                </c:pt>
                <c:pt idx="2">
                  <c:v>18</c:v>
                </c:pt>
                <c:pt idx="3">
                  <c:v>9</c:v>
                </c:pt>
                <c:pt idx="4">
                  <c:v>3</c:v>
                </c:pt>
                <c:pt idx="5">
                  <c:v>24</c:v>
                </c:pt>
                <c:pt idx="6">
                  <c:v>27</c:v>
                </c:pt>
                <c:pt idx="7">
                  <c:v>39</c:v>
                </c:pt>
                <c:pt idx="8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F2-4CF3-9E41-A48F36CCCE3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2014/5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Sheet1!$B$1:$J$1</c:f>
              <c:strCache>
                <c:ptCount val="9"/>
                <c:pt idx="0">
                  <c:v>Sep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</c:v>
                </c:pt>
                <c:pt idx="1">
                  <c:v>19</c:v>
                </c:pt>
                <c:pt idx="2">
                  <c:v>14</c:v>
                </c:pt>
                <c:pt idx="3">
                  <c:v>2</c:v>
                </c:pt>
                <c:pt idx="4">
                  <c:v>4</c:v>
                </c:pt>
                <c:pt idx="5">
                  <c:v>18</c:v>
                </c:pt>
                <c:pt idx="6">
                  <c:v>25</c:v>
                </c:pt>
                <c:pt idx="7">
                  <c:v>33</c:v>
                </c:pt>
                <c:pt idx="8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F2-4CF3-9E41-A48F36CCC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274480"/>
        <c:axId val="136274088"/>
      </c:lineChart>
      <c:catAx>
        <c:axId val="13627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74088"/>
        <c:crosses val="autoZero"/>
        <c:auto val="1"/>
        <c:lblAlgn val="ctr"/>
        <c:lblOffset val="100"/>
        <c:noMultiLvlLbl val="0"/>
      </c:catAx>
      <c:valAx>
        <c:axId val="13627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27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BB-43A9-A8BA-FF7459334E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BB-43A9-A8BA-FF7459334E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BB-43A9-A8BA-FF7459334E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BB-43A9-A8BA-FF7459334E6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BB-43A9-A8BA-FF7459334E6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BB-43A9-A8BA-FF7459334E6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0BB-43A9-A8BA-FF7459334E6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0BB-43A9-A8BA-FF7459334E64}"/>
              </c:ext>
            </c:extLst>
          </c:dPt>
          <c:dLbls>
            <c:dLbl>
              <c:idx val="0"/>
              <c:layout>
                <c:manualLayout>
                  <c:x val="0.15207780725022105"/>
                  <c:y val="-0.13041808934539181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416584863231621"/>
                      <c:h val="9.5716125184935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BB-43A9-A8BA-FF7459334E64}"/>
                </c:ext>
              </c:extLst>
            </c:dLbl>
            <c:dLbl>
              <c:idx val="1"/>
              <c:layout>
                <c:manualLayout>
                  <c:x val="0.2458001768346596"/>
                  <c:y val="5.063302608869203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557648795226861"/>
                      <c:h val="9.5716125184935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BB-43A9-A8BA-FF7459334E64}"/>
                </c:ext>
              </c:extLst>
            </c:dLbl>
            <c:dLbl>
              <c:idx val="2"/>
              <c:layout>
                <c:manualLayout>
                  <c:x val="-0.15030946065428824"/>
                  <c:y val="8.4388054645360547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812938170527095"/>
                      <c:h val="9.57161251849351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0BB-43A9-A8BA-FF7459334E64}"/>
                </c:ext>
              </c:extLst>
            </c:dLbl>
            <c:dLbl>
              <c:idx val="3"/>
              <c:layout>
                <c:manualLayout>
                  <c:x val="-0.13793103448275862"/>
                  <c:y val="7.518219268146116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060353530079299"/>
                      <c:h val="9.44306703719337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BB-43A9-A8BA-FF7459334E64}"/>
                </c:ext>
              </c:extLst>
            </c:dLbl>
            <c:dLbl>
              <c:idx val="4"/>
              <c:layout>
                <c:manualLayout>
                  <c:x val="-0.24668441975257072"/>
                  <c:y val="2.915227879485228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780871223988244"/>
                      <c:h val="8.04414425799174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0BB-43A9-A8BA-FF7459334E64}"/>
                </c:ext>
              </c:extLst>
            </c:dLbl>
            <c:dLbl>
              <c:idx val="5"/>
              <c:layout>
                <c:manualLayout>
                  <c:x val="-0.26436774647200934"/>
                  <c:y val="-2.301508333597138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27465068192736"/>
                      <c:h val="8.957879217489794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0BB-43A9-A8BA-FF7459334E64}"/>
                </c:ext>
              </c:extLst>
            </c:dLbl>
            <c:dLbl>
              <c:idx val="6"/>
              <c:layout>
                <c:manualLayout>
                  <c:x val="6.3660477453580902E-2"/>
                  <c:y val="0.2452602053063995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Interdisc </a:t>
                    </a:r>
                    <a:fld id="{F4527121-62AF-49B3-8063-7377F2887265}" type="PERCENTAGE">
                      <a:rPr lang="en-US" baseline="0"/>
                      <a:pPr>
                        <a:defRPr sz="2400"/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066723755021339"/>
                      <c:h val="0.120328353402411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0BB-43A9-A8BA-FF7459334E64}"/>
                </c:ext>
              </c:extLst>
            </c:dLbl>
            <c:dLbl>
              <c:idx val="7"/>
              <c:layout>
                <c:manualLayout>
                  <c:x val="7.9575596816976069E-2"/>
                  <c:y val="0.131458340746968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BB-43A9-A8BA-FF7459334E64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Sheet2!$C$3:$C$10</c:f>
              <c:strCache>
                <c:ptCount val="8"/>
                <c:pt idx="0">
                  <c:v>Medical</c:v>
                </c:pt>
                <c:pt idx="1">
                  <c:v>Scientific</c:v>
                </c:pt>
                <c:pt idx="2">
                  <c:v>Education</c:v>
                </c:pt>
                <c:pt idx="3">
                  <c:v>Social Sciences</c:v>
                </c:pt>
                <c:pt idx="4">
                  <c:v>Business</c:v>
                </c:pt>
                <c:pt idx="5">
                  <c:v>Humanities</c:v>
                </c:pt>
                <c:pt idx="6">
                  <c:v>Interdisciplinary</c:v>
                </c:pt>
                <c:pt idx="7">
                  <c:v>Arts</c:v>
                </c:pt>
              </c:strCache>
            </c:strRef>
          </c:cat>
          <c:val>
            <c:numRef>
              <c:f>Sheet2!$D$3:$D$10</c:f>
              <c:numCache>
                <c:formatCode>0.00%</c:formatCode>
                <c:ptCount val="8"/>
                <c:pt idx="0">
                  <c:v>0.3478</c:v>
                </c:pt>
                <c:pt idx="1">
                  <c:v>0.22220000000000001</c:v>
                </c:pt>
                <c:pt idx="2">
                  <c:v>0.1739</c:v>
                </c:pt>
                <c:pt idx="3">
                  <c:v>0.12559999999999999</c:v>
                </c:pt>
                <c:pt idx="4">
                  <c:v>6.2799999999999995E-2</c:v>
                </c:pt>
                <c:pt idx="5">
                  <c:v>3.3799999999999997E-2</c:v>
                </c:pt>
                <c:pt idx="6">
                  <c:v>2.9000000000000001E-2</c:v>
                </c:pt>
                <c:pt idx="7">
                  <c:v>4.7999999999999996E-3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BB-43A9-A8BA-FF7459334E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1-4EF4-B440-42C4C9CAA1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1-4EF4-B440-42C4C9CAA1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1-4EF4-B440-42C4C9CAA1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F1-4EF4-B440-42C4C9CAA14C}"/>
              </c:ext>
            </c:extLst>
          </c:dPt>
          <c:dLbls>
            <c:dLbl>
              <c:idx val="0"/>
              <c:layout>
                <c:manualLayout>
                  <c:x val="0.15642918466967329"/>
                  <c:y val="0.25220790797376741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286429149627323"/>
                      <c:h val="0.107044449632475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6F1-4EF4-B440-42C4C9CAA14C}"/>
                </c:ext>
              </c:extLst>
            </c:dLbl>
            <c:dLbl>
              <c:idx val="1"/>
              <c:layout>
                <c:manualLayout>
                  <c:x val="-9.1846337554224305E-2"/>
                  <c:y val="0.21396753136929131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602959676769376"/>
                      <c:h val="0.12093327956646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6F1-4EF4-B440-42C4C9CAA14C}"/>
                </c:ext>
              </c:extLst>
            </c:dLbl>
            <c:dLbl>
              <c:idx val="2"/>
              <c:layout>
                <c:manualLayout>
                  <c:x val="-0.25788199488278107"/>
                  <c:y val="-5.9435278235126579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620123419152046"/>
                      <c:h val="9.77849466929841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6F1-4EF4-B440-42C4C9CAA14C}"/>
                </c:ext>
              </c:extLst>
            </c:dLbl>
            <c:dLbl>
              <c:idx val="3"/>
              <c:layout>
                <c:manualLayout>
                  <c:x val="0.13981186906046983"/>
                  <c:y val="-6.8716723875545671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349101172108552"/>
                      <c:h val="0.100561331203426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6F1-4EF4-B440-42C4C9CAA14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Sheet4!$A$1:$A$4</c:f>
              <c:strCache>
                <c:ptCount val="4"/>
                <c:pt idx="0">
                  <c:v>Undergrad</c:v>
                </c:pt>
                <c:pt idx="1">
                  <c:v>Graduate</c:v>
                </c:pt>
                <c:pt idx="2">
                  <c:v>Faculty</c:v>
                </c:pt>
                <c:pt idx="3">
                  <c:v>Staff</c:v>
                </c:pt>
              </c:strCache>
            </c:strRef>
          </c:cat>
          <c:val>
            <c:numRef>
              <c:f>Sheet4!$B$1:$B$4</c:f>
              <c:numCache>
                <c:formatCode>0%</c:formatCode>
                <c:ptCount val="4"/>
                <c:pt idx="0">
                  <c:v>0.55000000000000004</c:v>
                </c:pt>
                <c:pt idx="1">
                  <c:v>0.32</c:v>
                </c:pt>
                <c:pt idx="2">
                  <c:v>0.11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F1-4EF4-B440-42C4C9CAA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12/20/2018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12/20/2018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12/20/2018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12/20/2018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12/20/2018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azelejw@miamioh.edu" TargetMode="External"/><Relationship Id="rId2" Type="http://schemas.openxmlformats.org/officeDocument/2006/relationships/hyperlink" Target="mailto:witherre@miamioh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urstsj@miamioh.edu" TargetMode="External"/><Relationship Id="rId4" Type="http://schemas.openxmlformats.org/officeDocument/2006/relationships/hyperlink" Target="mailto:messnekr@miamio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Keeping the Baby AND the Bathwater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Supplementing </a:t>
            </a:r>
            <a:r>
              <a:rPr lang="en-US" b="1" dirty="0"/>
              <a:t>Traditional ILL With an On-Demand Document Delivery Service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812" y="4343400"/>
            <a:ext cx="1561929" cy="22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896046"/>
              </p:ext>
            </p:extLst>
          </p:nvPr>
        </p:nvGraphicFramePr>
        <p:xfrm>
          <a:off x="989012" y="9378"/>
          <a:ext cx="9510713" cy="619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897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Requests by Discipline</a:t>
            </a:r>
            <a:endParaRPr lang="en-US" sz="48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085216"/>
              </p:ext>
            </p:extLst>
          </p:nvPr>
        </p:nvGraphicFramePr>
        <p:xfrm>
          <a:off x="2436812" y="1524000"/>
          <a:ext cx="7181850" cy="5086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14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Publishers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Taylor &amp; Francis (43%)</a:t>
            </a:r>
          </a:p>
          <a:p>
            <a:r>
              <a:rPr lang="en-US" sz="3200" dirty="0" err="1" smtClean="0"/>
              <a:t>WolterKluwers</a:t>
            </a:r>
            <a:r>
              <a:rPr lang="en-US" sz="3200" dirty="0" smtClean="0"/>
              <a:t> (12%)</a:t>
            </a:r>
          </a:p>
          <a:p>
            <a:r>
              <a:rPr lang="en-US" sz="3200" dirty="0" smtClean="0"/>
              <a:t>Elsevier, </a:t>
            </a:r>
            <a:r>
              <a:rPr lang="en-US" sz="3200" dirty="0" err="1" smtClean="0"/>
              <a:t>Informa</a:t>
            </a:r>
            <a:r>
              <a:rPr lang="en-US" sz="3200" dirty="0" smtClean="0"/>
              <a:t>, Nature, Sage, Springer (4% each)</a:t>
            </a:r>
          </a:p>
          <a:p>
            <a:r>
              <a:rPr lang="en-US" sz="3200" dirty="0" smtClean="0"/>
              <a:t>Emerald, Oxford (3% each)</a:t>
            </a:r>
          </a:p>
          <a:p>
            <a:r>
              <a:rPr lang="en-US" sz="3200" dirty="0" err="1" smtClean="0"/>
              <a:t>Karger</a:t>
            </a:r>
            <a:r>
              <a:rPr lang="en-US" sz="3200" dirty="0" smtClean="0"/>
              <a:t>, Future Media (2% each)</a:t>
            </a:r>
          </a:p>
          <a:p>
            <a:r>
              <a:rPr lang="en-US" sz="3200" dirty="0" smtClean="0"/>
              <a:t>Others (15%)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09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Requests by User Type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037247"/>
              </p:ext>
            </p:extLst>
          </p:nvPr>
        </p:nvGraphicFramePr>
        <p:xfrm>
          <a:off x="1796257" y="1676400"/>
          <a:ext cx="9053513" cy="466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9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Occasional Issues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Requests duplicating library holdings</a:t>
            </a:r>
          </a:p>
          <a:p>
            <a:r>
              <a:rPr lang="en-US" sz="3200" dirty="0" smtClean="0"/>
              <a:t>Requests &gt; 8 hours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45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Impact on ILL Non-</a:t>
            </a:r>
            <a:r>
              <a:rPr lang="en-US" sz="4800" dirty="0" err="1" smtClean="0"/>
              <a:t>Returnables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2013/4: 1,819 requests</a:t>
            </a:r>
          </a:p>
          <a:p>
            <a:r>
              <a:rPr lang="en-US" sz="3200" dirty="0" smtClean="0"/>
              <a:t>2015/16: 1,915 requests</a:t>
            </a:r>
          </a:p>
          <a:p>
            <a:r>
              <a:rPr lang="en-US" sz="3200" dirty="0" smtClean="0"/>
              <a:t>16,000 undergrads / 2,700 grads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590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Questions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828800"/>
            <a:ext cx="5181598" cy="4191000"/>
          </a:xfrm>
        </p:spPr>
        <p:txBody>
          <a:bodyPr>
            <a:normAutofit/>
          </a:bodyPr>
          <a:lstStyle/>
          <a:p>
            <a:r>
              <a:rPr lang="en-US" sz="3200" dirty="0"/>
              <a:t>Rob Withers</a:t>
            </a:r>
            <a:br>
              <a:rPr lang="en-US" sz="3200" dirty="0"/>
            </a:br>
            <a:r>
              <a:rPr lang="en-US" sz="3200" dirty="0"/>
              <a:t>Head of Access Services</a:t>
            </a:r>
            <a:br>
              <a:rPr lang="en-US" sz="3200" dirty="0"/>
            </a:br>
            <a:r>
              <a:rPr lang="en-US" sz="3200" dirty="0" smtClean="0">
                <a:hlinkClick r:id="rId2"/>
              </a:rPr>
              <a:t>witherre@miamioh.edu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Jennifer </a:t>
            </a:r>
            <a:r>
              <a:rPr lang="en-US" sz="3200" dirty="0" err="1"/>
              <a:t>Bazeley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Coordinator of Serials</a:t>
            </a:r>
            <a:br>
              <a:rPr lang="en-US" sz="3200" dirty="0"/>
            </a:br>
            <a:r>
              <a:rPr lang="en-US" sz="3200" dirty="0" smtClean="0">
                <a:hlinkClick r:id="rId3"/>
              </a:rPr>
              <a:t>bazelejw@miamioh.edu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6551612" y="1828800"/>
            <a:ext cx="5410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Kevin </a:t>
            </a:r>
            <a:r>
              <a:rPr lang="en-US" sz="3200" dirty="0" err="1" smtClean="0"/>
              <a:t>Messner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Head of Branch Libraries</a:t>
            </a:r>
            <a:br>
              <a:rPr lang="en-US" sz="3200" dirty="0" smtClean="0"/>
            </a:br>
            <a:r>
              <a:rPr lang="en-US" sz="3200" dirty="0" smtClean="0">
                <a:hlinkClick r:id="rId4"/>
              </a:rPr>
              <a:t>messnekr@miamioh.edu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Susan Hurst</a:t>
            </a:r>
            <a:br>
              <a:rPr lang="en-US" sz="3200" dirty="0" smtClean="0"/>
            </a:br>
            <a:r>
              <a:rPr lang="en-US" sz="3200" dirty="0" smtClean="0"/>
              <a:t>Business Librarian</a:t>
            </a:r>
            <a:br>
              <a:rPr lang="en-US" sz="3200" dirty="0" smtClean="0"/>
            </a:br>
            <a:r>
              <a:rPr lang="en-US" sz="3200" dirty="0" smtClean="0">
                <a:hlinkClick r:id="rId5"/>
              </a:rPr>
              <a:t>hurstsj@miamioh.edu</a:t>
            </a:r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03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About Miami University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Selective admissions</a:t>
            </a:r>
          </a:p>
          <a:p>
            <a:r>
              <a:rPr lang="en-US" sz="3200" dirty="0" smtClean="0"/>
              <a:t>Undergraduate emphasis, some grad programs</a:t>
            </a:r>
          </a:p>
          <a:p>
            <a:r>
              <a:rPr lang="en-US" sz="3200" dirty="0" smtClean="0"/>
              <a:t>16,000 undergrads / 2,700 grads</a:t>
            </a:r>
          </a:p>
          <a:p>
            <a:r>
              <a:rPr lang="en-US" sz="3200" dirty="0" smtClean="0"/>
              <a:t>New distance education / travel programs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Pre-Existing Document Delivery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900 </a:t>
            </a:r>
            <a:r>
              <a:rPr lang="en-US" sz="3200" dirty="0" err="1" smtClean="0"/>
              <a:t>Returnables</a:t>
            </a:r>
            <a:r>
              <a:rPr lang="en-US" sz="3200" dirty="0" smtClean="0"/>
              <a:t> / 1,900 Non-</a:t>
            </a:r>
            <a:r>
              <a:rPr lang="en-US" sz="3200" dirty="0" err="1" smtClean="0"/>
              <a:t>Returnables</a:t>
            </a:r>
            <a:r>
              <a:rPr lang="en-US" sz="3200" dirty="0" smtClean="0"/>
              <a:t> / </a:t>
            </a:r>
            <a:r>
              <a:rPr lang="en-US" sz="3200" dirty="0" err="1" smtClean="0"/>
              <a:t>Yr</a:t>
            </a:r>
            <a:endParaRPr lang="en-US" sz="3200" dirty="0" smtClean="0"/>
          </a:p>
          <a:p>
            <a:r>
              <a:rPr lang="en-US" sz="3200" dirty="0" smtClean="0"/>
              <a:t>10,500 </a:t>
            </a:r>
            <a:r>
              <a:rPr lang="en-US" sz="3200" dirty="0" err="1" smtClean="0"/>
              <a:t>Returnables</a:t>
            </a:r>
            <a:r>
              <a:rPr lang="en-US" sz="3200" dirty="0" smtClean="0"/>
              <a:t> thru consortia</a:t>
            </a:r>
          </a:p>
          <a:p>
            <a:r>
              <a:rPr lang="en-US" sz="3200" dirty="0" smtClean="0"/>
              <a:t>Avg. turnaround: 2.67 days (non-</a:t>
            </a:r>
            <a:r>
              <a:rPr lang="en-US" sz="3200" dirty="0" err="1" smtClean="0"/>
              <a:t>returnables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75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Pre-existing Concerns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Increase in expectations about speed</a:t>
            </a:r>
          </a:p>
          <a:p>
            <a:r>
              <a:rPr lang="en-US" sz="3200" dirty="0" smtClean="0"/>
              <a:t>Decrease in interest in print</a:t>
            </a:r>
          </a:p>
          <a:p>
            <a:r>
              <a:rPr lang="en-US" sz="3200" dirty="0" smtClean="0"/>
              <a:t>Flat budget = fewer journal titles locally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37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</a:t>
            </a:r>
            <a:r>
              <a:rPr lang="en-US" sz="4800" dirty="0" err="1" smtClean="0"/>
              <a:t>GetItNow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Integration w/software</a:t>
            </a:r>
          </a:p>
          <a:p>
            <a:r>
              <a:rPr lang="en-US" sz="3200" dirty="0" smtClean="0"/>
              <a:t>Selection of publishers</a:t>
            </a:r>
          </a:p>
          <a:p>
            <a:r>
              <a:rPr lang="en-US" sz="3200" dirty="0" smtClean="0"/>
              <a:t>Quick turnaround time</a:t>
            </a:r>
          </a:p>
          <a:p>
            <a:r>
              <a:rPr lang="en-US" sz="3200" dirty="0" smtClean="0"/>
              <a:t>No reciprocation in delivery time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173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Initial Questions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Scope of service: Just faculty / grad?</a:t>
            </a:r>
          </a:p>
          <a:p>
            <a:r>
              <a:rPr lang="en-US" sz="3200" dirty="0" smtClean="0"/>
              <a:t>Mediated / Unmediated?</a:t>
            </a:r>
          </a:p>
          <a:p>
            <a:r>
              <a:rPr lang="en-US" sz="3200" dirty="0" smtClean="0"/>
              <a:t>Delivery mechanism?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124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Ground Rules for Trial Launch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 to ALL affiliated patrons</a:t>
            </a:r>
          </a:p>
          <a:p>
            <a:r>
              <a:rPr lang="en-US" sz="3200" dirty="0" smtClean="0"/>
              <a:t>Budget: $27k</a:t>
            </a:r>
          </a:p>
          <a:p>
            <a:r>
              <a:rPr lang="en-US" sz="3200" dirty="0" smtClean="0"/>
              <a:t>Max # of requests per day</a:t>
            </a:r>
          </a:p>
        </p:txBody>
      </p:sp>
    </p:spTree>
    <p:extLst>
      <p:ext uri="{BB962C8B-B14F-4D97-AF65-F5344CB8AC3E}">
        <p14:creationId xmlns:p14="http://schemas.microsoft.com/office/powerpoint/2010/main" val="14374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Timeline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1828800"/>
            <a:ext cx="9601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Started discussing article Pay-Per-View in late 2013.</a:t>
            </a:r>
          </a:p>
          <a:p>
            <a:r>
              <a:rPr lang="en-US" sz="3200" dirty="0"/>
              <a:t>Looked at various vendors, including Read Cube.</a:t>
            </a:r>
          </a:p>
          <a:p>
            <a:r>
              <a:rPr lang="en-US" sz="3200" dirty="0"/>
              <a:t>Selected Copyright Clearance Center (CCC) based on ability to work with link resolver &amp; ILLIAD, also a good number of publishers included.</a:t>
            </a:r>
          </a:p>
          <a:p>
            <a:r>
              <a:rPr lang="en-US" sz="3200" dirty="0"/>
              <a:t>Began as a pilot, </a:t>
            </a:r>
            <a:r>
              <a:rPr lang="en-US" sz="3200" dirty="0" err="1"/>
              <a:t>ballparked</a:t>
            </a:r>
            <a:r>
              <a:rPr lang="en-US" sz="3200" dirty="0"/>
              <a:t> $27,000 initial funding as a worst case scenario based on one year of ILL requests at $70 per article.</a:t>
            </a:r>
          </a:p>
          <a:p>
            <a:r>
              <a:rPr lang="en-US" sz="3200" dirty="0"/>
              <a:t>Considered starting as a mediated service, Summer 2014.</a:t>
            </a:r>
          </a:p>
          <a:p>
            <a:r>
              <a:rPr lang="en-US" sz="3200" dirty="0"/>
              <a:t>Decided we needed to go unmediated so patrons could access articles on nights and weekends (the whole point of “Get It Now”).</a:t>
            </a:r>
          </a:p>
          <a:p>
            <a:r>
              <a:rPr lang="en-US" sz="3200" dirty="0"/>
              <a:t>Went unmediated Fall 2014.</a:t>
            </a:r>
          </a:p>
        </p:txBody>
      </p:sp>
    </p:spTree>
    <p:extLst>
      <p:ext uri="{BB962C8B-B14F-4D97-AF65-F5344CB8AC3E}">
        <p14:creationId xmlns:p14="http://schemas.microsoft.com/office/powerpoint/2010/main" val="23027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Deploying </a:t>
            </a:r>
            <a:r>
              <a:rPr lang="en-US" sz="4800" dirty="0" err="1" smtClean="0"/>
              <a:t>GetItNow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828800"/>
            <a:ext cx="7575276" cy="4414838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736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338</Words>
  <Application>Microsoft Office PowerPoint</Application>
  <PresentationFormat>Custom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Palatino Linotype</vt:lpstr>
      <vt:lpstr>Watercolor_16x9</vt:lpstr>
      <vt:lpstr>Keeping the Baby AND the Bathwater</vt:lpstr>
      <vt:lpstr>About Miami University</vt:lpstr>
      <vt:lpstr>Pre-Existing Document Delivery</vt:lpstr>
      <vt:lpstr>Pre-existing Concerns</vt:lpstr>
      <vt:lpstr>Why GetItNow</vt:lpstr>
      <vt:lpstr>Initial Questions</vt:lpstr>
      <vt:lpstr>Ground Rules for Trial Launch</vt:lpstr>
      <vt:lpstr>Timeline</vt:lpstr>
      <vt:lpstr>Deploying GetItNow</vt:lpstr>
      <vt:lpstr>PowerPoint Presentation</vt:lpstr>
      <vt:lpstr>Requests by Discipline</vt:lpstr>
      <vt:lpstr>Publishers</vt:lpstr>
      <vt:lpstr>Requests by User Type</vt:lpstr>
      <vt:lpstr>Occasional Issues</vt:lpstr>
      <vt:lpstr>Impact on ILL Non-Returnables</vt:lpstr>
      <vt:lpstr>Questions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2016-09-07T18:52:59Z</dcterms:created>
  <dcterms:modified xsi:type="dcterms:W3CDTF">2018-12-20T20:18:19Z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