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70" r:id="rId4"/>
    <p:sldId id="271" r:id="rId5"/>
    <p:sldId id="273" r:id="rId6"/>
    <p:sldId id="262" r:id="rId7"/>
    <p:sldId id="277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C1687-A917-4B3D-8B39-9B6C3B355BD6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74DBD-B43E-49D7-BE2F-936BF8A1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06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8E85B-271F-48B3-9553-6C1CDE03970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333CA-8FF7-4550-898B-E991BFAC7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30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33CA-8FF7-4550-898B-E991BFAC7C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40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33CA-8FF7-4550-898B-E991BFAC7C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97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33CA-8FF7-4550-898B-E991BFAC7C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7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1EF8-DB68-4994-90D4-69D1628D1D10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9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92A0-2157-4146-9DFD-721FA7CD90D5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8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CD57-AAAE-4270-87FA-6F5EAFA227F8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6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D5D1-AEB8-45A8-B7EF-6FE8D188BC16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7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D738-EE72-469B-AF0C-A904F747C7F7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2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FF36-24F8-4220-8749-1C1012C59DC9}" type="datetime1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6ED2-FD2B-4F3E-9D6F-253F1D7A67E8}" type="datetime1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7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851-F4EE-417B-BDE6-86225FC096F7}" type="datetime1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8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3107-CDBD-47C9-A2E4-153265225132}" type="datetime1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9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FC2F-7761-4884-A2FD-0FC037FE4C91}" type="datetime1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942-C248-43AE-AFC8-DD73B545AD30}" type="datetime1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6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CC88A-EFB8-4E3E-BFA5-BAB44B595A00}" type="datetime1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ABA67-5DDA-4B1A-B83E-418A2DE3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1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Elizabeth.Sterthaus@erau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208" y="657431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Making the case for Lending Assessment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6526" y="2800372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Or, why do they keep putting my symbol in their lending string?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51146" y="5022937"/>
            <a:ext cx="36951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Liz Sterthaus</a:t>
            </a:r>
          </a:p>
          <a:p>
            <a:r>
              <a:rPr lang="en-US" dirty="0" smtClean="0"/>
              <a:t>Interlibrary Loan Librarian</a:t>
            </a:r>
          </a:p>
          <a:p>
            <a:r>
              <a:rPr lang="en-US" dirty="0" smtClean="0"/>
              <a:t>Embry-Riddle Aeronautical University</a:t>
            </a:r>
          </a:p>
          <a:p>
            <a:r>
              <a:rPr lang="en-US" dirty="0" smtClean="0"/>
              <a:t>Daytona Beach, FL</a:t>
            </a:r>
          </a:p>
          <a:p>
            <a:r>
              <a:rPr lang="en-US" dirty="0" smtClean="0"/>
              <a:t>Elizabeth.Sterthaus@erau.edu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170" y="4790051"/>
            <a:ext cx="30861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4" y="437170"/>
            <a:ext cx="10525131" cy="58884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113" y="1077238"/>
            <a:ext cx="6075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New Student Union to be completed in 2017</a:t>
            </a:r>
            <a:endParaRPr lang="en-US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527" y="4871069"/>
            <a:ext cx="2551441" cy="1606463"/>
          </a:xfrm>
        </p:spPr>
      </p:pic>
      <p:sp>
        <p:nvSpPr>
          <p:cNvPr id="3" name="Rectangle 2"/>
          <p:cNvSpPr/>
          <p:nvPr/>
        </p:nvSpPr>
        <p:spPr>
          <a:xfrm>
            <a:off x="460904" y="198775"/>
            <a:ext cx="111059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bother with Lending Assessment?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644" y="1117372"/>
            <a:ext cx="7511142" cy="50874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47" y="1055970"/>
            <a:ext cx="7736039" cy="55081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03" y="1055970"/>
            <a:ext cx="7577327" cy="568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40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Reasons used on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dirty="0" err="1"/>
              <a:t>FER</a:t>
            </a:r>
            <a:r>
              <a:rPr lang="en-US" sz="2800" dirty="0"/>
              <a:t> has a unique collection.</a:t>
            </a:r>
          </a:p>
          <a:p>
            <a:pPr lvl="1"/>
            <a:r>
              <a:rPr lang="en-US" sz="2800" dirty="0" err="1"/>
              <a:t>FER’s</a:t>
            </a:r>
            <a:r>
              <a:rPr lang="en-US" sz="2800" dirty="0"/>
              <a:t> turnaround time is fast.</a:t>
            </a:r>
          </a:p>
          <a:p>
            <a:pPr lvl="1"/>
            <a:r>
              <a:rPr lang="en-US" sz="2800" dirty="0" err="1"/>
              <a:t>FER</a:t>
            </a:r>
            <a:r>
              <a:rPr lang="en-US" sz="2800" dirty="0"/>
              <a:t> is a part of a free lending and/or reciprocal borrowing group (e.g. </a:t>
            </a:r>
            <a:r>
              <a:rPr lang="en-US" sz="2800" dirty="0" err="1"/>
              <a:t>LVIS</a:t>
            </a:r>
            <a:r>
              <a:rPr lang="en-US" sz="2800" dirty="0"/>
              <a:t>, </a:t>
            </a:r>
            <a:r>
              <a:rPr lang="en-US" sz="2800" dirty="0" err="1"/>
              <a:t>FLIN</a:t>
            </a:r>
            <a:r>
              <a:rPr lang="en-US" sz="2800" dirty="0"/>
              <a:t>, etc.).</a:t>
            </a:r>
          </a:p>
          <a:p>
            <a:pPr lvl="1"/>
            <a:r>
              <a:rPr lang="en-US" sz="2800" dirty="0" err="1"/>
              <a:t>FER</a:t>
            </a:r>
            <a:r>
              <a:rPr lang="en-US" sz="2800" dirty="0"/>
              <a:t> provides clear, scanned copies.</a:t>
            </a:r>
          </a:p>
          <a:p>
            <a:pPr lvl="1"/>
            <a:r>
              <a:rPr lang="en-US" sz="2800" dirty="0" err="1"/>
              <a:t>FER</a:t>
            </a:r>
            <a:r>
              <a:rPr lang="en-US" sz="2800" dirty="0"/>
              <a:t> delivers copies using my preferred delivery methods.</a:t>
            </a:r>
          </a:p>
          <a:p>
            <a:pPr lvl="1"/>
            <a:r>
              <a:rPr lang="en-US" sz="2800" dirty="0"/>
              <a:t>I make my choices randomly in order to distribute my requests to a variety of lending libraries.</a:t>
            </a:r>
          </a:p>
          <a:p>
            <a:pPr lvl="1"/>
            <a:r>
              <a:rPr lang="en-US" sz="2800" dirty="0"/>
              <a:t>No reason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Other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987" y="5047682"/>
            <a:ext cx="2604704" cy="16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36124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Primary Reasons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371" y="5200650"/>
            <a:ext cx="2403478" cy="151330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319" y="969995"/>
            <a:ext cx="7440461" cy="5580346"/>
          </a:xfrm>
        </p:spPr>
      </p:pic>
      <p:sp>
        <p:nvSpPr>
          <p:cNvPr id="5" name="Rectangle 4"/>
          <p:cNvSpPr/>
          <p:nvPr/>
        </p:nvSpPr>
        <p:spPr>
          <a:xfrm>
            <a:off x="11063368" y="426657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55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681"/>
            <a:ext cx="10515600" cy="1325563"/>
          </a:xfrm>
        </p:spPr>
        <p:txBody>
          <a:bodyPr/>
          <a:lstStyle/>
          <a:p>
            <a:r>
              <a:rPr lang="en-US" dirty="0" smtClean="0"/>
              <a:t>What I discovered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4128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Free copies are the primary reason why libraries put us first in the lending string.</a:t>
            </a:r>
          </a:p>
          <a:p>
            <a:pPr lvl="1"/>
            <a:r>
              <a:rPr lang="en-US" sz="2800" dirty="0" smtClean="0"/>
              <a:t>Unique collection was only selected once as a primary reason.</a:t>
            </a:r>
          </a:p>
          <a:p>
            <a:pPr lvl="1"/>
            <a:r>
              <a:rPr lang="en-US" sz="2800" dirty="0" smtClean="0"/>
              <a:t>No negative or positive feedback concerning the condition of our scanned copies or preferred delivery methods.</a:t>
            </a:r>
          </a:p>
          <a:p>
            <a:pPr lvl="1"/>
            <a:r>
              <a:rPr lang="en-US" sz="2800" dirty="0" smtClean="0"/>
              <a:t>90% of the </a:t>
            </a:r>
            <a:r>
              <a:rPr lang="en-US" sz="2800" smtClean="0"/>
              <a:t>respondents indicated </a:t>
            </a:r>
            <a:r>
              <a:rPr lang="en-US" sz="2800" dirty="0" smtClean="0"/>
              <a:t>that they make a conscious choice when considering possible lenders</a:t>
            </a:r>
            <a:r>
              <a:rPr lang="en-US" sz="3200" dirty="0" smtClean="0"/>
              <a:t>.</a:t>
            </a:r>
          </a:p>
          <a:p>
            <a:pPr lvl="1"/>
            <a:endParaRPr lang="en-US" sz="28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372" y="4946226"/>
            <a:ext cx="2608619" cy="164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618" y="5192486"/>
            <a:ext cx="2336867" cy="14713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60" y="0"/>
            <a:ext cx="8885129" cy="666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7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956" y="440281"/>
            <a:ext cx="10515600" cy="1325563"/>
          </a:xfrm>
        </p:spPr>
        <p:txBody>
          <a:bodyPr/>
          <a:lstStyle/>
          <a:p>
            <a:r>
              <a:rPr lang="en-US" dirty="0" smtClean="0"/>
              <a:t>Possible ideas for future Lending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956" y="1765844"/>
            <a:ext cx="10071970" cy="3919968"/>
          </a:xfrm>
        </p:spPr>
        <p:txBody>
          <a:bodyPr/>
          <a:lstStyle/>
          <a:p>
            <a:r>
              <a:rPr lang="en-US" dirty="0" smtClean="0"/>
              <a:t>For Hunt Library ILL:</a:t>
            </a:r>
          </a:p>
          <a:p>
            <a:pPr lvl="1"/>
            <a:r>
              <a:rPr lang="en-US" dirty="0" smtClean="0"/>
              <a:t>Send out a similar survey to Florida libraries only.</a:t>
            </a:r>
          </a:p>
          <a:p>
            <a:pPr lvl="1"/>
            <a:r>
              <a:rPr lang="en-US" dirty="0" smtClean="0"/>
              <a:t>See if I can determine why some libraries do not use us more often.</a:t>
            </a:r>
          </a:p>
          <a:p>
            <a:r>
              <a:rPr lang="en-US" dirty="0" smtClean="0"/>
              <a:t>In general:</a:t>
            </a:r>
          </a:p>
          <a:p>
            <a:pPr lvl="1"/>
            <a:r>
              <a:rPr lang="en-US" dirty="0" smtClean="0"/>
              <a:t>If lending statistics are decreasing, it may be worth it to explore the reasons why.</a:t>
            </a:r>
            <a:endParaRPr lang="en-US" dirty="0"/>
          </a:p>
          <a:p>
            <a:pPr lvl="1"/>
            <a:r>
              <a:rPr lang="en-US" dirty="0" smtClean="0"/>
              <a:t>How do libraries feel about </a:t>
            </a:r>
            <a:r>
              <a:rPr lang="en-US" dirty="0" err="1" smtClean="0"/>
              <a:t>OCLC’s</a:t>
            </a:r>
            <a:r>
              <a:rPr lang="en-US" dirty="0" smtClean="0"/>
              <a:t> new 2-day response time?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556" y="4931230"/>
            <a:ext cx="2632436" cy="16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64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06038"/>
            <a:ext cx="9144000" cy="2351762"/>
          </a:xfrm>
        </p:spPr>
        <p:txBody>
          <a:bodyPr/>
          <a:lstStyle/>
          <a:p>
            <a:r>
              <a:rPr lang="en-US" dirty="0" smtClean="0"/>
              <a:t>Liz Sterthaus</a:t>
            </a:r>
          </a:p>
          <a:p>
            <a:r>
              <a:rPr lang="en-US" dirty="0" smtClean="0"/>
              <a:t>Interlibrary Loan Librarian</a:t>
            </a:r>
          </a:p>
          <a:p>
            <a:r>
              <a:rPr lang="en-US" dirty="0" smtClean="0"/>
              <a:t>Embry-Riddle Aeronautical University</a:t>
            </a:r>
          </a:p>
          <a:p>
            <a:r>
              <a:rPr lang="en-US" dirty="0" smtClean="0">
                <a:hlinkClick r:id="rId2"/>
              </a:rPr>
              <a:t>Elizabeth.Sterthaus@erau.edu</a:t>
            </a:r>
            <a:endParaRPr lang="en-US" dirty="0" smtClean="0"/>
          </a:p>
          <a:p>
            <a:r>
              <a:rPr lang="en-US" dirty="0" smtClean="0"/>
              <a:t>386-323-8774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7342" y="626301"/>
            <a:ext cx="96951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Thank You!</a:t>
            </a:r>
            <a:endParaRPr lang="en-US" sz="80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372" y="4946226"/>
            <a:ext cx="2608619" cy="16424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3225" y="80857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87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1315</TotalTime>
  <Words>274</Words>
  <Application>Microsoft Office PowerPoint</Application>
  <PresentationFormat>Widescreen</PresentationFormat>
  <Paragraphs>40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Making the case for Lending Assessment </vt:lpstr>
      <vt:lpstr>PowerPoint Presentation</vt:lpstr>
      <vt:lpstr>PowerPoint Presentation</vt:lpstr>
      <vt:lpstr>List of Reasons used on the Survey</vt:lpstr>
      <vt:lpstr>Primary Reasons</vt:lpstr>
      <vt:lpstr>What I discovered</vt:lpstr>
      <vt:lpstr>PowerPoint Presentation</vt:lpstr>
      <vt:lpstr>Possible ideas for future Lending Assessment</vt:lpstr>
      <vt:lpstr>PowerPoint Presentation</vt:lpstr>
    </vt:vector>
  </TitlesOfParts>
  <Company>ERAU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case for Lending Assessment</dc:title>
  <dc:creator>Sterthaus, Elizabeth H.</dc:creator>
  <cp:lastModifiedBy>Emily Mason</cp:lastModifiedBy>
  <cp:revision>81</cp:revision>
  <cp:lastPrinted>2015-08-26T13:07:27Z</cp:lastPrinted>
  <dcterms:created xsi:type="dcterms:W3CDTF">2015-07-16T19:13:35Z</dcterms:created>
  <dcterms:modified xsi:type="dcterms:W3CDTF">2018-12-20T20:09:01Z</dcterms:modified>
</cp:coreProperties>
</file>