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264" r:id="rId5"/>
    <p:sldId id="267" r:id="rId6"/>
    <p:sldId id="268" r:id="rId7"/>
    <p:sldId id="269" r:id="rId8"/>
    <p:sldId id="266" r:id="rId9"/>
    <p:sldId id="265" r:id="rId10"/>
    <p:sldId id="273" r:id="rId11"/>
    <p:sldId id="290" r:id="rId12"/>
    <p:sldId id="272" r:id="rId13"/>
    <p:sldId id="270" r:id="rId14"/>
    <p:sldId id="271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2" r:id="rId33"/>
    <p:sldId id="293" r:id="rId3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Beck" initials="SB" lastIdx="0" clrIdx="0">
    <p:extLst>
      <p:ext uri="{19B8F6BF-5375-455C-9EA6-DF929625EA0E}">
        <p15:presenceInfo xmlns:p15="http://schemas.microsoft.com/office/powerpoint/2012/main" userId="Susan Be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3" autoAdjust="0"/>
    <p:restoredTop sz="94284" autoAdjust="0"/>
  </p:normalViewPr>
  <p:slideViewPr>
    <p:cSldViewPr showGuides="1">
      <p:cViewPr varScale="1">
        <p:scale>
          <a:sx n="109" d="100"/>
          <a:sy n="109" d="100"/>
        </p:scale>
        <p:origin x="378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beck\Dropbox\ILL\Cancels\ReqFinishedCancelled2015-2017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beck\Dropbox\ILL\Cancels\ReqFinishedCancelled2015-2017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sabeck\Dropbox\ILL\DocDelFY13-FY17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Borrowing</a:t>
            </a:r>
            <a:r>
              <a:rPr lang="en-US" b="1" baseline="0"/>
              <a:t> Requests, Finished &amp; Cancelled,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May 2013-May 2015</a:t>
            </a:r>
            <a:endParaRPr lang="en-US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44-4273-97D6-442D8B8AB7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44-4273-97D6-442D8B8AB766}"/>
              </c:ext>
            </c:extLst>
          </c:dPt>
          <c:dLbls>
            <c:dLbl>
              <c:idx val="0"/>
              <c:layout>
                <c:manualLayout>
                  <c:x val="5.2452646544181976E-2"/>
                  <c:y val="-0.1907141294838145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44-4273-97D6-442D8B8AB766}"/>
                </c:ext>
              </c:extLst>
            </c:dLbl>
            <c:dLbl>
              <c:idx val="1"/>
              <c:layout>
                <c:manualLayout>
                  <c:x val="-1.8125328083989502E-2"/>
                  <c:y val="8.1456328375619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44-4273-97D6-442D8B8AB766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'Results Table'!$A$26:$A$27</c:f>
              <c:strCache>
                <c:ptCount val="2"/>
                <c:pt idx="0">
                  <c:v>Finished Requests</c:v>
                </c:pt>
                <c:pt idx="1">
                  <c:v>Cancelled Requests</c:v>
                </c:pt>
              </c:strCache>
            </c:strRef>
          </c:cat>
          <c:val>
            <c:numRef>
              <c:f>'Results Table'!$B$26:$B$27</c:f>
              <c:numCache>
                <c:formatCode>0</c:formatCode>
                <c:ptCount val="2"/>
                <c:pt idx="0">
                  <c:v>33093</c:v>
                </c:pt>
                <c:pt idx="1">
                  <c:v>11881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44-4273-97D6-442D8B8AB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Reason for Cancellation, May 2013-May 2015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'Results Table'!$B$1</c:f>
              <c:strCache>
                <c:ptCount val="1"/>
                <c:pt idx="0">
                  <c:v>Number Cancelled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 lIns="38100" tIns="19050" rIns="38100" bIns="19050">
                <a:spAutoFit/>
              </a:bodyPr>
              <a:lstStyle/>
              <a:p>
                <a:pPr>
                  <a:defRPr sz="85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 Table'!$A$2:$A$22</c:f>
              <c:strCache>
                <c:ptCount val="21"/>
                <c:pt idx="0">
                  <c:v>Available in the NMSU Electronic Journals</c:v>
                </c:pt>
                <c:pt idx="1">
                  <c:v>Available in the Stacks</c:v>
                </c:pt>
                <c:pt idx="2">
                  <c:v>Other.</c:v>
                </c:pt>
                <c:pt idx="3">
                  <c:v>This is a duplicate request.</c:v>
                </c:pt>
                <c:pt idx="4">
                  <c:v>Available online</c:v>
                </c:pt>
                <c:pt idx="5">
                  <c:v>We have exhausted all possible sources.</c:v>
                </c:pt>
                <c:pt idx="6">
                  <c:v>Checked Out.</c:v>
                </c:pt>
                <c:pt idx="7">
                  <c:v>We could not fill your request by your deadline. Please reorder if still needed.</c:v>
                </c:pt>
                <c:pt idx="8">
                  <c:v>Unable to verify your request as cited.</c:v>
                </c:pt>
                <c:pt idx="9">
                  <c:v>Undergraduate cost</c:v>
                </c:pt>
                <c:pt idx="10">
                  <c:v>Too new for an interlibrary loan.</c:v>
                </c:pt>
                <c:pt idx="11">
                  <c:v>Available in  Microforms.  Branson Library</c:v>
                </c:pt>
                <c:pt idx="12">
                  <c:v>Unable to Borrow Dissertation.</c:v>
                </c:pt>
                <c:pt idx="13">
                  <c:v>This request is for the abstract which we own. If you actually want the dissertation, please resubmi</c:v>
                </c:pt>
                <c:pt idx="14">
                  <c:v>Non-English</c:v>
                </c:pt>
                <c:pt idx="15">
                  <c:v>Available in Special Collections</c:v>
                </c:pt>
                <c:pt idx="16">
                  <c:v>This item is non-circulating.</c:v>
                </c:pt>
                <c:pt idx="17">
                  <c:v>Available in Reference. See Notes.</c:v>
                </c:pt>
                <c:pt idx="18">
                  <c:v>Available in the Current Periodicals Branson Library</c:v>
                </c:pt>
                <c:pt idx="19">
                  <c:v>Customer Disavowed</c:v>
                </c:pt>
                <c:pt idx="20">
                  <c:v>Cancelled during creation</c:v>
                </c:pt>
              </c:strCache>
            </c:strRef>
          </c:cat>
          <c:val>
            <c:numRef>
              <c:f>'Results Table'!$B$2:$B$22</c:f>
              <c:numCache>
                <c:formatCode>0</c:formatCode>
                <c:ptCount val="21"/>
                <c:pt idx="0">
                  <c:v>2831</c:v>
                </c:pt>
                <c:pt idx="1">
                  <c:v>2700</c:v>
                </c:pt>
                <c:pt idx="2">
                  <c:v>1148</c:v>
                </c:pt>
                <c:pt idx="3">
                  <c:v>1017</c:v>
                </c:pt>
                <c:pt idx="4">
                  <c:v>783</c:v>
                </c:pt>
                <c:pt idx="5">
                  <c:v>501</c:v>
                </c:pt>
                <c:pt idx="6">
                  <c:v>445</c:v>
                </c:pt>
                <c:pt idx="7">
                  <c:v>436</c:v>
                </c:pt>
                <c:pt idx="8">
                  <c:v>411</c:v>
                </c:pt>
                <c:pt idx="9">
                  <c:v>325</c:v>
                </c:pt>
                <c:pt idx="10">
                  <c:v>305</c:v>
                </c:pt>
                <c:pt idx="11">
                  <c:v>225</c:v>
                </c:pt>
                <c:pt idx="12">
                  <c:v>185</c:v>
                </c:pt>
                <c:pt idx="13">
                  <c:v>180</c:v>
                </c:pt>
                <c:pt idx="14">
                  <c:v>161</c:v>
                </c:pt>
                <c:pt idx="15">
                  <c:v>87</c:v>
                </c:pt>
                <c:pt idx="16">
                  <c:v>45</c:v>
                </c:pt>
                <c:pt idx="17">
                  <c:v>43</c:v>
                </c:pt>
                <c:pt idx="18">
                  <c:v>41</c:v>
                </c:pt>
                <c:pt idx="19">
                  <c:v>7</c:v>
                </c:pt>
                <c:pt idx="2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0-4BF7-9667-5E894CCDA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7114064"/>
        <c:axId val="1"/>
      </c:barChart>
      <c:catAx>
        <c:axId val="387114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114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ysClr val="windowText" lastClr="000000"/>
                </a:solidFill>
              </a:rPr>
              <a:t>ILL</a:t>
            </a:r>
            <a:r>
              <a:rPr lang="en-US" sz="2800" b="1" baseline="0" dirty="0">
                <a:solidFill>
                  <a:sysClr val="windowText" lastClr="000000"/>
                </a:solidFill>
              </a:rPr>
              <a:t> Activity, FY11 to FY15</a:t>
            </a:r>
          </a:p>
          <a:p>
            <a:pPr>
              <a:defRPr/>
            </a:pPr>
            <a:endParaRPr lang="en-US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880183521917528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259718360496867E-2"/>
          <c:y val="0.14531512067089175"/>
          <c:w val="0.94386041948949551"/>
          <c:h val="0.76188144164906213"/>
        </c:manualLayout>
      </c:layout>
      <c:lineChart>
        <c:grouping val="standard"/>
        <c:varyColors val="0"/>
        <c:ser>
          <c:idx val="0"/>
          <c:order val="0"/>
          <c:tx>
            <c:strRef>
              <c:f>Sheet1!$A$45</c:f>
              <c:strCache>
                <c:ptCount val="1"/>
                <c:pt idx="0">
                  <c:v>Document Delivery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5000000000000025E-2"/>
                  <c:y val="-2.3148148148148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85-49E7-A0E1-7E70112887F2}"/>
                </c:ext>
              </c:extLst>
            </c:dLbl>
            <c:dLbl>
              <c:idx val="2"/>
              <c:layout>
                <c:manualLayout>
                  <c:x val="-3.888888888888889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85-49E7-A0E1-7E70112887F2}"/>
                </c:ext>
              </c:extLst>
            </c:dLbl>
            <c:dLbl>
              <c:idx val="3"/>
              <c:layout>
                <c:manualLayout>
                  <c:x val="-1.6666666666666666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85-49E7-A0E1-7E70112887F2}"/>
                </c:ext>
              </c:extLst>
            </c:dLbl>
            <c:dLbl>
              <c:idx val="4"/>
              <c:layout>
                <c:manualLayout>
                  <c:x val="-3.6111111111111108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85-49E7-A0E1-7E701128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Sheet1!$B$44:$F$44</c:f>
              <c:strCache>
                <c:ptCount val="5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</c:strCache>
            </c:strRef>
          </c:cat>
          <c:val>
            <c:numRef>
              <c:f>Sheet1!$B$45:$F$45</c:f>
              <c:numCache>
                <c:formatCode>#,##0</c:formatCode>
                <c:ptCount val="5"/>
                <c:pt idx="0">
                  <c:v>9399</c:v>
                </c:pt>
                <c:pt idx="1">
                  <c:v>10374</c:v>
                </c:pt>
                <c:pt idx="2">
                  <c:v>8587</c:v>
                </c:pt>
                <c:pt idx="3">
                  <c:v>8236</c:v>
                </c:pt>
                <c:pt idx="4">
                  <c:v>7799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685-49E7-A0E1-7E70112887F2}"/>
            </c:ext>
          </c:extLst>
        </c:ser>
        <c:ser>
          <c:idx val="1"/>
          <c:order val="1"/>
          <c:tx>
            <c:strRef>
              <c:f>Sheet1!$A$46</c:f>
              <c:strCache>
                <c:ptCount val="1"/>
                <c:pt idx="0">
                  <c:v>Borrowing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666666666666692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85-49E7-A0E1-7E70112887F2}"/>
                </c:ext>
              </c:extLst>
            </c:dLbl>
            <c:dLbl>
              <c:idx val="1"/>
              <c:layout>
                <c:manualLayout>
                  <c:x val="-4.1666666666666664E-2"/>
                  <c:y val="-4.166666666666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85-49E7-A0E1-7E70112887F2}"/>
                </c:ext>
              </c:extLst>
            </c:dLbl>
            <c:dLbl>
              <c:idx val="2"/>
              <c:layout>
                <c:manualLayout>
                  <c:x val="-4.1666666666666664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85-49E7-A0E1-7E70112887F2}"/>
                </c:ext>
              </c:extLst>
            </c:dLbl>
            <c:dLbl>
              <c:idx val="3"/>
              <c:layout>
                <c:manualLayout>
                  <c:x val="-5.5555555555555552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85-49E7-A0E1-7E70112887F2}"/>
                </c:ext>
              </c:extLst>
            </c:dLbl>
            <c:dLbl>
              <c:idx val="4"/>
              <c:layout>
                <c:manualLayout>
                  <c:x val="-3.333333333333343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85-49E7-A0E1-7E701128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Sheet1!$B$44:$F$44</c:f>
              <c:strCache>
                <c:ptCount val="5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</c:strCache>
            </c:strRef>
          </c:cat>
          <c:val>
            <c:numRef>
              <c:f>Sheet1!$B$46:$F$46</c:f>
              <c:numCache>
                <c:formatCode>#,##0</c:formatCode>
                <c:ptCount val="5"/>
                <c:pt idx="0">
                  <c:v>12273</c:v>
                </c:pt>
                <c:pt idx="1">
                  <c:v>11652</c:v>
                </c:pt>
                <c:pt idx="2">
                  <c:v>13757</c:v>
                </c:pt>
                <c:pt idx="3">
                  <c:v>16082</c:v>
                </c:pt>
                <c:pt idx="4">
                  <c:v>16248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685-49E7-A0E1-7E70112887F2}"/>
            </c:ext>
          </c:extLst>
        </c:ser>
        <c:ser>
          <c:idx val="2"/>
          <c:order val="2"/>
          <c:tx>
            <c:strRef>
              <c:f>Sheet1!$A$47</c:f>
              <c:strCache>
                <c:ptCount val="1"/>
                <c:pt idx="0">
                  <c:v>Lending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111111111111137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85-49E7-A0E1-7E70112887F2}"/>
                </c:ext>
              </c:extLst>
            </c:dLbl>
            <c:dLbl>
              <c:idx val="2"/>
              <c:layout>
                <c:manualLayout>
                  <c:x val="-4.1666666666666664E-2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685-49E7-A0E1-7E70112887F2}"/>
                </c:ext>
              </c:extLst>
            </c:dLbl>
            <c:dLbl>
              <c:idx val="3"/>
              <c:layout>
                <c:manualLayout>
                  <c:x val="-4.1666666666666664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685-49E7-A0E1-7E70112887F2}"/>
                </c:ext>
              </c:extLst>
            </c:dLbl>
            <c:dLbl>
              <c:idx val="4"/>
              <c:layout>
                <c:manualLayout>
                  <c:x val="-2.7777777777777981E-2"/>
                  <c:y val="4.16666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685-49E7-A0E1-7E701128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Sheet1!$B$44:$F$44</c:f>
              <c:strCache>
                <c:ptCount val="5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</c:strCache>
            </c:strRef>
          </c:cat>
          <c:val>
            <c:numRef>
              <c:f>Sheet1!$B$47:$F$47</c:f>
              <c:numCache>
                <c:formatCode>#,##0</c:formatCode>
                <c:ptCount val="5"/>
                <c:pt idx="0">
                  <c:v>8125</c:v>
                </c:pt>
                <c:pt idx="1">
                  <c:v>6962</c:v>
                </c:pt>
                <c:pt idx="2">
                  <c:v>13510</c:v>
                </c:pt>
                <c:pt idx="3">
                  <c:v>12278</c:v>
                </c:pt>
                <c:pt idx="4">
                  <c:v>13673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685-49E7-A0E1-7E7011288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649312"/>
        <c:axId val="423649704"/>
      </c:lineChart>
      <c:catAx>
        <c:axId val="42364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649704"/>
        <c:crosses val="autoZero"/>
        <c:auto val="1"/>
        <c:lblAlgn val="ctr"/>
        <c:lblOffset val="100"/>
        <c:noMultiLvlLbl val="0"/>
      </c:catAx>
      <c:valAx>
        <c:axId val="42364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64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Borrowing Requests Finished &amp; Cancelled, May 2015-May 2017   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AF-44CD-BC63-6D4B9E3EC3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AF-44CD-BC63-6D4B9E3EC37F}"/>
              </c:ext>
            </c:extLst>
          </c:dPt>
          <c:dLbls>
            <c:dLbl>
              <c:idx val="0"/>
              <c:layout>
                <c:manualLayout>
                  <c:x val="8.4955398812230534E-2"/>
                  <c:y val="-0.166214009116098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42466348241425"/>
                      <c:h val="0.188950749464668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AF-44CD-BC63-6D4B9E3EC3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'Results Table'!$A$33:$A$34</c:f>
              <c:strCache>
                <c:ptCount val="2"/>
                <c:pt idx="0">
                  <c:v>Requests finished</c:v>
                </c:pt>
                <c:pt idx="1">
                  <c:v>Requests cancelled</c:v>
                </c:pt>
              </c:strCache>
            </c:strRef>
          </c:cat>
          <c:val>
            <c:numRef>
              <c:f>'Results Table'!$B$33:$B$34</c:f>
              <c:numCache>
                <c:formatCode>#,##0</c:formatCode>
                <c:ptCount val="2"/>
                <c:pt idx="0">
                  <c:v>31150</c:v>
                </c:pt>
                <c:pt idx="1">
                  <c:v>5451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AF-44CD-BC63-6D4B9E3EC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0069235266564326"/>
          <c:y val="0.89730372568525307"/>
          <c:w val="0.43856305195893064"/>
          <c:h val="8.5565653329736341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Reason for Cancellation, May 2015-May, 2017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'Results Table'!$B$1</c:f>
              <c:strCache>
                <c:ptCount val="1"/>
                <c:pt idx="0">
                  <c:v>Number Cancelled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 Table'!$A$2:$A$24</c:f>
              <c:strCache>
                <c:ptCount val="23"/>
                <c:pt idx="0">
                  <c:v>Other.</c:v>
                </c:pt>
                <c:pt idx="1">
                  <c:v>This is a duplicate request.</c:v>
                </c:pt>
                <c:pt idx="2">
                  <c:v>Available online</c:v>
                </c:pt>
                <c:pt idx="3">
                  <c:v>We have exhausted all possible sources.</c:v>
                </c:pt>
                <c:pt idx="4">
                  <c:v>Checked Out.</c:v>
                </c:pt>
                <c:pt idx="5">
                  <c:v>Too new for an interlibrary loan.</c:v>
                </c:pt>
                <c:pt idx="6">
                  <c:v>Unable to verify your request as cited.</c:v>
                </c:pt>
                <c:pt idx="7">
                  <c:v>Undergraduate cost</c:v>
                </c:pt>
                <c:pt idx="8">
                  <c:v>Unable to Borrow Dissertation.</c:v>
                </c:pt>
                <c:pt idx="9">
                  <c:v>We could not fill your request by your deadline. Please reorder if still needed.</c:v>
                </c:pt>
                <c:pt idx="10">
                  <c:v>Available in the Stacks</c:v>
                </c:pt>
                <c:pt idx="11">
                  <c:v>Available in the NMSU Electronic Journals</c:v>
                </c:pt>
                <c:pt idx="12">
                  <c:v>Available in Special Collections</c:v>
                </c:pt>
                <c:pt idx="13">
                  <c:v>This request is for the abstract which we own. If you actually want the dissertation, please resubmi</c:v>
                </c:pt>
                <c:pt idx="14">
                  <c:v>This request is for the abstract which we own. If you actually want the dissertation, please resubmit your request</c:v>
                </c:pt>
                <c:pt idx="15">
                  <c:v>Non-English</c:v>
                </c:pt>
                <c:pt idx="16">
                  <c:v>Available in Reference. See Notes.</c:v>
                </c:pt>
                <c:pt idx="17">
                  <c:v>This item is non-circulating.</c:v>
                </c:pt>
                <c:pt idx="18">
                  <c:v>Available in  Microforms.  Branson Library</c:v>
                </c:pt>
                <c:pt idx="19">
                  <c:v>Cancelled by Customer</c:v>
                </c:pt>
                <c:pt idx="20">
                  <c:v>Cancelled during creation</c:v>
                </c:pt>
                <c:pt idx="21">
                  <c:v>Customer Disavowed</c:v>
                </c:pt>
                <c:pt idx="22">
                  <c:v>Available in the Current Periodicals Branson Library</c:v>
                </c:pt>
              </c:strCache>
            </c:strRef>
          </c:cat>
          <c:val>
            <c:numRef>
              <c:f>'Results Table'!$B$2:$B$24</c:f>
              <c:numCache>
                <c:formatCode>0</c:formatCode>
                <c:ptCount val="23"/>
                <c:pt idx="0">
                  <c:v>884</c:v>
                </c:pt>
                <c:pt idx="1">
                  <c:v>758</c:v>
                </c:pt>
                <c:pt idx="2">
                  <c:v>719</c:v>
                </c:pt>
                <c:pt idx="3">
                  <c:v>566</c:v>
                </c:pt>
                <c:pt idx="4">
                  <c:v>438</c:v>
                </c:pt>
                <c:pt idx="5">
                  <c:v>386</c:v>
                </c:pt>
                <c:pt idx="6">
                  <c:v>315</c:v>
                </c:pt>
                <c:pt idx="7">
                  <c:v>255</c:v>
                </c:pt>
                <c:pt idx="8">
                  <c:v>210</c:v>
                </c:pt>
                <c:pt idx="9">
                  <c:v>199</c:v>
                </c:pt>
                <c:pt idx="10">
                  <c:v>137</c:v>
                </c:pt>
                <c:pt idx="11">
                  <c:v>100</c:v>
                </c:pt>
                <c:pt idx="12">
                  <c:v>96</c:v>
                </c:pt>
                <c:pt idx="13">
                  <c:v>92</c:v>
                </c:pt>
                <c:pt idx="14">
                  <c:v>88</c:v>
                </c:pt>
                <c:pt idx="15">
                  <c:v>82</c:v>
                </c:pt>
                <c:pt idx="16">
                  <c:v>29</c:v>
                </c:pt>
                <c:pt idx="17">
                  <c:v>24</c:v>
                </c:pt>
                <c:pt idx="18">
                  <c:v>22</c:v>
                </c:pt>
                <c:pt idx="19">
                  <c:v>3</c:v>
                </c:pt>
                <c:pt idx="20">
                  <c:v>2</c:v>
                </c:pt>
                <c:pt idx="21">
                  <c:v>2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3A-41CD-9A9F-3A80C5CE6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9697880"/>
        <c:axId val="1"/>
      </c:barChart>
      <c:catAx>
        <c:axId val="319697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19697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ILL Activity, FY11 to FY17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436263938345285E-2"/>
          <c:y val="0.10202247191011234"/>
          <c:w val="0.93088645368373535"/>
          <c:h val="0.79361998289539648"/>
        </c:manualLayout>
      </c:layout>
      <c:lineChart>
        <c:grouping val="standard"/>
        <c:varyColors val="0"/>
        <c:ser>
          <c:idx val="0"/>
          <c:order val="0"/>
          <c:tx>
            <c:strRef>
              <c:f>Sheet1!$A$45</c:f>
              <c:strCache>
                <c:ptCount val="1"/>
                <c:pt idx="0">
                  <c:v>Document Delivery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7777777777777765E-2"/>
                  <c:y val="-9.2592592592593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6-46E0-BBEA-8C794BB22DF1}"/>
                </c:ext>
              </c:extLst>
            </c:dLbl>
            <c:dLbl>
              <c:idx val="1"/>
              <c:layout>
                <c:manualLayout>
                  <c:x val="-5.5555555555555552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6-46E0-BBEA-8C794BB22DF1}"/>
                </c:ext>
              </c:extLst>
            </c:dLbl>
            <c:dLbl>
              <c:idx val="2"/>
              <c:layout>
                <c:manualLayout>
                  <c:x val="-3.0555555555555607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26-46E0-BBEA-8C794BB22DF1}"/>
                </c:ext>
              </c:extLst>
            </c:dLbl>
            <c:dLbl>
              <c:idx val="3"/>
              <c:layout>
                <c:manualLayout>
                  <c:x val="0"/>
                  <c:y val="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26-46E0-BBEA-8C794BB22DF1}"/>
                </c:ext>
              </c:extLst>
            </c:dLbl>
            <c:dLbl>
              <c:idx val="5"/>
              <c:layout>
                <c:manualLayout>
                  <c:x val="-5.5555555555555558E-3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26-46E0-BBEA-8C794BB22DF1}"/>
                </c:ext>
              </c:extLst>
            </c:dLbl>
            <c:dLbl>
              <c:idx val="6"/>
              <c:layout>
                <c:manualLayout>
                  <c:x val="0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26-46E0-BBEA-8C794BB22D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Sheet1!$B$44:$H$44</c:f>
              <c:strCache>
                <c:ptCount val="7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  <c:pt idx="6">
                  <c:v>FY17</c:v>
                </c:pt>
              </c:strCache>
            </c:strRef>
          </c:cat>
          <c:val>
            <c:numRef>
              <c:f>Sheet1!$B$45:$H$45</c:f>
              <c:numCache>
                <c:formatCode>#,##0</c:formatCode>
                <c:ptCount val="7"/>
                <c:pt idx="0">
                  <c:v>9399</c:v>
                </c:pt>
                <c:pt idx="1">
                  <c:v>10374</c:v>
                </c:pt>
                <c:pt idx="2">
                  <c:v>8587</c:v>
                </c:pt>
                <c:pt idx="3">
                  <c:v>8236</c:v>
                </c:pt>
                <c:pt idx="4">
                  <c:v>7799</c:v>
                </c:pt>
                <c:pt idx="5">
                  <c:v>9735</c:v>
                </c:pt>
                <c:pt idx="6">
                  <c:v>9599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526-46E0-BBEA-8C794BB22DF1}"/>
            </c:ext>
          </c:extLst>
        </c:ser>
        <c:ser>
          <c:idx val="1"/>
          <c:order val="1"/>
          <c:tx>
            <c:strRef>
              <c:f>Sheet1!$A$46</c:f>
              <c:strCache>
                <c:ptCount val="1"/>
                <c:pt idx="0">
                  <c:v>Borrowing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277777777777777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26-46E0-BBEA-8C794BB22DF1}"/>
                </c:ext>
              </c:extLst>
            </c:dLbl>
            <c:dLbl>
              <c:idx val="1"/>
              <c:layout>
                <c:manualLayout>
                  <c:x val="-5.833333333333333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26-46E0-BBEA-8C794BB22DF1}"/>
                </c:ext>
              </c:extLst>
            </c:dLbl>
            <c:dLbl>
              <c:idx val="2"/>
              <c:layout>
                <c:manualLayout>
                  <c:x val="-3.3333333333333333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26-46E0-BBEA-8C794BB22DF1}"/>
                </c:ext>
              </c:extLst>
            </c:dLbl>
            <c:dLbl>
              <c:idx val="3"/>
              <c:layout>
                <c:manualLayout>
                  <c:x val="-1.1111111111111112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26-46E0-BBEA-8C794BB22DF1}"/>
                </c:ext>
              </c:extLst>
            </c:dLbl>
            <c:dLbl>
              <c:idx val="4"/>
              <c:layout>
                <c:manualLayout>
                  <c:x val="-8.3333333333333332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26-46E0-BBEA-8C794BB22DF1}"/>
                </c:ext>
              </c:extLst>
            </c:dLbl>
            <c:dLbl>
              <c:idx val="5"/>
              <c:layout>
                <c:manualLayout>
                  <c:x val="-5.5555555555555558E-3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26-46E0-BBEA-8C794BB22D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Sheet1!$B$44:$H$44</c:f>
              <c:strCache>
                <c:ptCount val="7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  <c:pt idx="6">
                  <c:v>FY17</c:v>
                </c:pt>
              </c:strCache>
            </c:strRef>
          </c:cat>
          <c:val>
            <c:numRef>
              <c:f>Sheet1!$B$46:$H$46</c:f>
              <c:numCache>
                <c:formatCode>#,##0</c:formatCode>
                <c:ptCount val="7"/>
                <c:pt idx="0">
                  <c:v>12273</c:v>
                </c:pt>
                <c:pt idx="1">
                  <c:v>11652</c:v>
                </c:pt>
                <c:pt idx="2">
                  <c:v>13757</c:v>
                </c:pt>
                <c:pt idx="3">
                  <c:v>16082</c:v>
                </c:pt>
                <c:pt idx="4">
                  <c:v>16248</c:v>
                </c:pt>
                <c:pt idx="5">
                  <c:v>15438</c:v>
                </c:pt>
                <c:pt idx="6">
                  <c:v>14371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526-46E0-BBEA-8C794BB22DF1}"/>
            </c:ext>
          </c:extLst>
        </c:ser>
        <c:ser>
          <c:idx val="2"/>
          <c:order val="2"/>
          <c:tx>
            <c:strRef>
              <c:f>Sheet1!$A$47</c:f>
              <c:strCache>
                <c:ptCount val="1"/>
                <c:pt idx="0">
                  <c:v>Lending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2222222222222215E-2"/>
                  <c:y val="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526-46E0-BBEA-8C794BB22DF1}"/>
                </c:ext>
              </c:extLst>
            </c:dLbl>
            <c:dLbl>
              <c:idx val="1"/>
              <c:layout>
                <c:manualLayout>
                  <c:x val="-5.2777777777777826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526-46E0-BBEA-8C794BB22DF1}"/>
                </c:ext>
              </c:extLst>
            </c:dLbl>
            <c:dLbl>
              <c:idx val="2"/>
              <c:layout>
                <c:manualLayout>
                  <c:x val="5.0925337632079971E-17"/>
                  <c:y val="6.9444444444444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526-46E0-BBEA-8C794BB22DF1}"/>
                </c:ext>
              </c:extLst>
            </c:dLbl>
            <c:dLbl>
              <c:idx val="4"/>
              <c:layout>
                <c:manualLayout>
                  <c:x val="-1.1111111111111112E-2"/>
                  <c:y val="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526-46E0-BBEA-8C794BB22DF1}"/>
                </c:ext>
              </c:extLst>
            </c:dLbl>
            <c:dLbl>
              <c:idx val="5"/>
              <c:layout>
                <c:manualLayout>
                  <c:x val="-3.3333333333333333E-2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526-46E0-BBEA-8C794BB22D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Sheet1!$B$44:$H$44</c:f>
              <c:strCache>
                <c:ptCount val="7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  <c:pt idx="6">
                  <c:v>FY17</c:v>
                </c:pt>
              </c:strCache>
            </c:strRef>
          </c:cat>
          <c:val>
            <c:numRef>
              <c:f>Sheet1!$B$47:$H$47</c:f>
              <c:numCache>
                <c:formatCode>#,##0</c:formatCode>
                <c:ptCount val="7"/>
                <c:pt idx="0">
                  <c:v>8125</c:v>
                </c:pt>
                <c:pt idx="1">
                  <c:v>6962</c:v>
                </c:pt>
                <c:pt idx="2">
                  <c:v>13510</c:v>
                </c:pt>
                <c:pt idx="3">
                  <c:v>12278</c:v>
                </c:pt>
                <c:pt idx="4">
                  <c:v>13673</c:v>
                </c:pt>
                <c:pt idx="5">
                  <c:v>13888</c:v>
                </c:pt>
                <c:pt idx="6">
                  <c:v>10950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9526-46E0-BBEA-8C794BB22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1431840"/>
        <c:axId val="391437744"/>
      </c:lineChart>
      <c:catAx>
        <c:axId val="39143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437744"/>
        <c:crosses val="autoZero"/>
        <c:auto val="1"/>
        <c:lblAlgn val="ctr"/>
        <c:lblOffset val="100"/>
        <c:noMultiLvlLbl val="0"/>
      </c:catAx>
      <c:valAx>
        <c:axId val="39143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43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0.42411</cdr:x>
      <cdr:y>0.85366</cdr:y>
    </cdr:from>
    <cdr:to>
      <cdr:x>0.69629</cdr:x>
      <cdr:y>0.90244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241301B-304D-4EB1-BFCA-13815F044116}"/>
            </a:ext>
          </a:extLst>
        </cdr:cNvPr>
        <cdr:cNvSpPr txBox="1"/>
      </cdr:nvSpPr>
      <cdr:spPr>
        <a:xfrm xmlns:a="http://schemas.openxmlformats.org/drawingml/2006/main">
          <a:off x="5105400" y="5334000"/>
          <a:ext cx="3276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NMSU Library joins Rapid ILL October 2012</a:t>
          </a:r>
        </a:p>
      </cdr:txBody>
    </cdr:sp>
  </cdr:relSizeAnchor>
  <cdr:relSizeAnchor xmlns:cdr="http://schemas.openxmlformats.org/drawingml/2006/chartDrawing">
    <cdr:from>
      <cdr:x>0.04431</cdr:x>
      <cdr:y>0.82927</cdr:y>
    </cdr:from>
    <cdr:to>
      <cdr:x>0.25953</cdr:x>
      <cdr:y>0.90244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441EA6B-E37E-455A-99F1-0FF3736890BF}"/>
            </a:ext>
          </a:extLst>
        </cdr:cNvPr>
        <cdr:cNvSpPr txBox="1"/>
      </cdr:nvSpPr>
      <cdr:spPr>
        <a:xfrm xmlns:a="http://schemas.openxmlformats.org/drawingml/2006/main">
          <a:off x="533400" y="5181600"/>
          <a:ext cx="2590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Largest freshmen class ever begins Fall 2010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0.63057</cdr:x>
      <cdr:y>0.8427</cdr:y>
    </cdr:from>
    <cdr:to>
      <cdr:x>0.97452</cdr:x>
      <cdr:y>0.88764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7391413-6AC7-4BB5-A629-CE00E5FFC9A3}"/>
            </a:ext>
          </a:extLst>
        </cdr:cNvPr>
        <cdr:cNvSpPr txBox="1"/>
      </cdr:nvSpPr>
      <cdr:spPr>
        <a:xfrm xmlns:a="http://schemas.openxmlformats.org/drawingml/2006/main">
          <a:off x="7543800" y="5715000"/>
          <a:ext cx="411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0.64968</cdr:x>
      <cdr:y>0.8427</cdr:y>
    </cdr:from>
    <cdr:to>
      <cdr:x>1</cdr:x>
      <cdr:y>0.88764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A818A63-27AC-4C23-8E86-E7E2776496B0}"/>
            </a:ext>
          </a:extLst>
        </cdr:cNvPr>
        <cdr:cNvSpPr txBox="1"/>
      </cdr:nvSpPr>
      <cdr:spPr>
        <a:xfrm xmlns:a="http://schemas.openxmlformats.org/drawingml/2006/main">
          <a:off x="7772400" y="5715000"/>
          <a:ext cx="419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Enrollment begins &amp; continues to decline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12/20/2018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12/20/2018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7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8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12/20/2018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12/20/2018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12/20/2018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12/20/2018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12/20/2018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12/20/2018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12/20/2018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12/20/2018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12/20/2018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lib.nmsu.edu/" TargetMode="Externa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lickr.com/photos/jcapaldi/8705845276/in/album-72157633397945022/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flickr.com/photos/17599044@N08/4231823500/in/dateposted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ll@lib.nmsu.edu" TargetMode="External"/><Relationship Id="rId2" Type="http://schemas.openxmlformats.org/officeDocument/2006/relationships/hyperlink" Target="http://yw2pn3mr9l.search.serialssolutions.com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7599044@N08/4231823500/in/dateposted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Finding a Win-Win in Service Delivery Through Examining ILL Cancellations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Susan E. Beck</a:t>
            </a:r>
            <a:br>
              <a:rPr lang="en-US" dirty="0"/>
            </a:br>
            <a:r>
              <a:rPr lang="en-US" dirty="0"/>
              <a:t>New Mexico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917EDA-3A80-4120-9F8D-E5DB00CB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 Analytics Data: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15D79-83BB-46DA-8F98-F89A64F22F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/>
              <a:t>Why was my article request on ILL cancelled?</a:t>
            </a:r>
          </a:p>
          <a:p>
            <a:r>
              <a:rPr lang="en-US" sz="2200" dirty="0"/>
              <a:t>ill said that we had the article </a:t>
            </a:r>
            <a:r>
              <a:rPr lang="en-US" sz="2200" dirty="0" err="1"/>
              <a:t>i</a:t>
            </a:r>
            <a:r>
              <a:rPr lang="en-US" sz="2200" dirty="0"/>
              <a:t> requested and </a:t>
            </a:r>
            <a:r>
              <a:rPr lang="en-US" sz="2200" dirty="0" err="1"/>
              <a:t>i</a:t>
            </a:r>
            <a:r>
              <a:rPr lang="en-US" sz="2200" dirty="0"/>
              <a:t> cant find it</a:t>
            </a:r>
          </a:p>
          <a:p>
            <a:r>
              <a:rPr lang="en-US" sz="2200" dirty="0"/>
              <a:t>I need help finding an article that ILL said we have</a:t>
            </a:r>
          </a:p>
          <a:p>
            <a:r>
              <a:rPr lang="en-US" sz="2200" dirty="0"/>
              <a:t>I tried to ILL this article but I'm told it's in stacks. What does that mean?</a:t>
            </a:r>
          </a:p>
          <a:p>
            <a:r>
              <a:rPr lang="en-US" sz="2200" dirty="0"/>
              <a:t>ILL sent me a message saying that we have </a:t>
            </a:r>
            <a:r>
              <a:rPr lang="en-US" sz="2200" dirty="0" err="1"/>
              <a:t>thes</a:t>
            </a:r>
            <a:r>
              <a:rPr lang="en-US" sz="2200" dirty="0"/>
              <a:t> articles, can you help me find them?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41D0D8-9E82-43F4-906C-F5D18C6AB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927600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</a:pPr>
            <a:r>
              <a:rPr lang="en-US" sz="2200" dirty="0"/>
              <a:t>looking for articles from </a:t>
            </a:r>
            <a:r>
              <a:rPr lang="en-US" sz="2200" dirty="0" err="1"/>
              <a:t>socindex</a:t>
            </a:r>
            <a:r>
              <a:rPr lang="en-US" sz="2200" dirty="0"/>
              <a:t> - ILL office cancelled my requests</a:t>
            </a:r>
          </a:p>
          <a:p>
            <a:pPr>
              <a:lnSpc>
                <a:spcPct val="115000"/>
              </a:lnSpc>
            </a:pPr>
            <a:r>
              <a:rPr lang="en-US" sz="2200" dirty="0"/>
              <a:t>My ill request got canceled.</a:t>
            </a:r>
          </a:p>
          <a:p>
            <a:pPr>
              <a:lnSpc>
                <a:spcPct val="115000"/>
              </a:lnSpc>
            </a:pPr>
            <a:r>
              <a:rPr lang="en-US" sz="2200" dirty="0"/>
              <a:t>My ILL  was cancelled but I cannot access the articles.</a:t>
            </a:r>
          </a:p>
          <a:p>
            <a:pPr>
              <a:lnSpc>
                <a:spcPct val="115000"/>
              </a:lnSpc>
            </a:pPr>
            <a:r>
              <a:rPr lang="en-US" sz="2200" dirty="0"/>
              <a:t>grad student needs help finding articles canceled by ILL</a:t>
            </a:r>
          </a:p>
          <a:p>
            <a:pPr>
              <a:lnSpc>
                <a:spcPct val="115000"/>
              </a:lnSpc>
            </a:pPr>
            <a:r>
              <a:rPr lang="en-US" sz="2200" dirty="0"/>
              <a:t>Student has question about message from ILL that articles she requested are in library e-journals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A50B-070C-4596-BBC3-0FBF1A8BF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 Analytics Data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B722B-F4A8-4176-B4D0-9615737D2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5156200"/>
          </a:xfrm>
        </p:spPr>
        <p:txBody>
          <a:bodyPr>
            <a:normAutofit fontScale="77500" lnSpcReduction="20000"/>
          </a:bodyPr>
          <a:lstStyle/>
          <a:p>
            <a:r>
              <a:rPr lang="en-US" sz="2500" dirty="0"/>
              <a:t>Student has question about message from ILL that articles she requested are in library e-journals</a:t>
            </a:r>
          </a:p>
          <a:p>
            <a:r>
              <a:rPr lang="en-US" sz="2500" dirty="0"/>
              <a:t>help finding articles in human capital theory and why ILL requests were cancelled...</a:t>
            </a:r>
          </a:p>
          <a:p>
            <a:r>
              <a:rPr lang="en-US" sz="2500" dirty="0"/>
              <a:t>Rejected ILL request because we have the journal</a:t>
            </a:r>
          </a:p>
          <a:p>
            <a:r>
              <a:rPr lang="en-US" sz="2500" dirty="0"/>
              <a:t>I requested a journal article thru ILL &amp; I haven't been notified the status.</a:t>
            </a:r>
          </a:p>
          <a:p>
            <a:r>
              <a:rPr lang="en-US" sz="2500" dirty="0"/>
              <a:t>Graduate Student requested two articles via </a:t>
            </a:r>
            <a:r>
              <a:rPr lang="en-US" sz="2500" dirty="0" err="1"/>
              <a:t>Illiad</a:t>
            </a:r>
            <a:r>
              <a:rPr lang="en-US" sz="2500" dirty="0"/>
              <a:t>.  They were cancelled because they were in Branson East Storage</a:t>
            </a:r>
          </a:p>
          <a:p>
            <a:r>
              <a:rPr lang="en-US" sz="2500" dirty="0"/>
              <a:t>ILL cancelled my request; says we have it electronically but I can't find it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C1F91-F5DC-4F0D-AAEB-3504B66E5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5232400"/>
          </a:xfrm>
        </p:spPr>
        <p:txBody>
          <a:bodyPr>
            <a:normAutofit fontScale="92500" lnSpcReduction="10000"/>
          </a:bodyPr>
          <a:lstStyle/>
          <a:p>
            <a:r>
              <a:rPr lang="en-US" sz="2100" dirty="0"/>
              <a:t>help resubmitting early view articles to ILL (and why were they cancelled?)</a:t>
            </a:r>
          </a:p>
          <a:p>
            <a:r>
              <a:rPr lang="en-US" sz="2100" dirty="0"/>
              <a:t>student submitted an ILL request.  </a:t>
            </a:r>
            <a:r>
              <a:rPr lang="en-US" sz="2100" dirty="0" err="1"/>
              <a:t>Recieved</a:t>
            </a:r>
            <a:r>
              <a:rPr lang="en-US" sz="2100" dirty="0"/>
              <a:t> message that it was in bound journals</a:t>
            </a:r>
          </a:p>
          <a:p>
            <a:r>
              <a:rPr lang="en-US" sz="2100" dirty="0"/>
              <a:t>Got email from ILL but can't find article</a:t>
            </a:r>
          </a:p>
          <a:p>
            <a:r>
              <a:rPr lang="en-US" sz="2100" dirty="0"/>
              <a:t>Student got response from ILL that we have the journal she requested</a:t>
            </a:r>
          </a:p>
          <a:p>
            <a:r>
              <a:rPr lang="en-US" sz="2100" dirty="0"/>
              <a:t>help deciphering ILL email</a:t>
            </a:r>
          </a:p>
          <a:p>
            <a:r>
              <a:rPr lang="en-US" sz="2100" dirty="0"/>
              <a:t>Explanation of ILL emails</a:t>
            </a:r>
          </a:p>
          <a:p>
            <a:r>
              <a:rPr lang="en-US" sz="2100" dirty="0"/>
              <a:t>ILL articles were </a:t>
            </a:r>
            <a:r>
              <a:rPr lang="en-US" sz="2100" dirty="0" err="1"/>
              <a:t>cancled</a:t>
            </a:r>
            <a:r>
              <a:rPr lang="en-US" sz="2100" dirty="0"/>
              <a:t> because we have them here but I can't find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5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D405608-F7CE-483A-9BB8-8404D8DCEAFB}"/>
              </a:ext>
            </a:extLst>
          </p:cNvPr>
          <p:cNvSpPr txBox="1">
            <a:spLocks/>
          </p:cNvSpPr>
          <p:nvPr/>
        </p:nvSpPr>
        <p:spPr>
          <a:xfrm>
            <a:off x="2437765" y="304800"/>
            <a:ext cx="7313295" cy="4448175"/>
          </a:xfrm>
          <a:prstGeom prst="rect">
            <a:avLst/>
          </a:prstGeom>
        </p:spPr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1162ACE-6791-4578-834A-360EE7546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Data from Ref Analytics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5A9EA343-A18D-471E-B825-1915A0A0D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31634"/>
              </p:ext>
            </p:extLst>
          </p:nvPr>
        </p:nvGraphicFramePr>
        <p:xfrm>
          <a:off x="1293812" y="1981200"/>
          <a:ext cx="9448798" cy="291490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814889">
                  <a:extLst>
                    <a:ext uri="{9D8B030D-6E8A-4147-A177-3AD203B41FA5}">
                      <a16:colId xmlns:a16="http://schemas.microsoft.com/office/drawing/2014/main" val="3425931033"/>
                    </a:ext>
                  </a:extLst>
                </a:gridCol>
                <a:gridCol w="977981">
                  <a:extLst>
                    <a:ext uri="{9D8B030D-6E8A-4147-A177-3AD203B41FA5}">
                      <a16:colId xmlns:a16="http://schemas.microsoft.com/office/drawing/2014/main" val="3146354546"/>
                    </a:ext>
                  </a:extLst>
                </a:gridCol>
                <a:gridCol w="821635">
                  <a:extLst>
                    <a:ext uri="{9D8B030D-6E8A-4147-A177-3AD203B41FA5}">
                      <a16:colId xmlns:a16="http://schemas.microsoft.com/office/drawing/2014/main" val="3001986999"/>
                    </a:ext>
                  </a:extLst>
                </a:gridCol>
                <a:gridCol w="3834293">
                  <a:extLst>
                    <a:ext uri="{9D8B030D-6E8A-4147-A177-3AD203B41FA5}">
                      <a16:colId xmlns:a16="http://schemas.microsoft.com/office/drawing/2014/main" val="600836892"/>
                    </a:ext>
                  </a:extLst>
                </a:gridCol>
              </a:tblGrid>
              <a:tr h="9621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Total Reference Questions, 2013-2015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07130" algn="l"/>
                        </a:tabLst>
                      </a:pPr>
                      <a:endParaRPr lang="en-US" sz="2200" dirty="0"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07130" algn="l"/>
                        </a:tabLst>
                      </a:pPr>
                      <a:r>
                        <a:rPr lang="en-US" sz="2200" dirty="0">
                          <a:effectLst/>
                        </a:rPr>
                        <a:t>9,495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07130" algn="l"/>
                        </a:tabLs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07130" algn="l"/>
                        </a:tabLs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88698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Questions Related to ILL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07130" algn="l"/>
                        </a:tabLst>
                      </a:pPr>
                      <a:r>
                        <a:rPr lang="en-US" sz="2200">
                          <a:effectLst/>
                        </a:rPr>
                        <a:t>191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07130" algn="l"/>
                        </a:tabLst>
                      </a:pPr>
                      <a:r>
                        <a:rPr lang="en-US" sz="2200">
                          <a:effectLst/>
                        </a:rPr>
                        <a:t>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07130" algn="l"/>
                        </a:tabLst>
                      </a:pPr>
                      <a:r>
                        <a:rPr lang="en-US" sz="2200">
                          <a:effectLst/>
                        </a:rPr>
                        <a:t>Of all reference questions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94456"/>
                  </a:ext>
                </a:extLst>
              </a:tr>
              <a:tr h="11755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Questions Related to ILL Cancellations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07130" algn="l"/>
                        </a:tabLst>
                      </a:pPr>
                      <a:r>
                        <a:rPr lang="en-US" sz="22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07130" algn="l"/>
                        </a:tabLst>
                      </a:pPr>
                      <a:r>
                        <a:rPr lang="en-US" sz="2200">
                          <a:effectLst/>
                        </a:rPr>
                        <a:t>13%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07130" algn="l"/>
                        </a:tabLst>
                      </a:pPr>
                      <a:r>
                        <a:rPr lang="en-US" sz="2200" dirty="0">
                          <a:effectLst/>
                        </a:rPr>
                        <a:t>Of all reference questions related to ILL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0523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68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640702-2901-476C-BB48-85F0075E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Let’s look at </a:t>
            </a:r>
            <a:r>
              <a:rPr lang="en-US" sz="3200" dirty="0" err="1"/>
              <a:t>Illiad</a:t>
            </a:r>
            <a:r>
              <a:rPr lang="en-US" sz="3200" dirty="0"/>
              <a:t> </a:t>
            </a:r>
            <a:r>
              <a:rPr lang="en-US" sz="3200" dirty="0" err="1"/>
              <a:t>WebReports</a:t>
            </a: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3CE02A-592B-44BC-8420-14132F615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 pass</a:t>
            </a:r>
          </a:p>
        </p:txBody>
      </p:sp>
      <p:graphicFrame>
        <p:nvGraphicFramePr>
          <p:cNvPr id="9" name="Picture Placeholder 8">
            <a:extLst>
              <a:ext uri="{FF2B5EF4-FFF2-40B4-BE49-F238E27FC236}">
                <a16:creationId xmlns:a16="http://schemas.microsoft.com/office/drawing/2014/main" id="{706D3153-8D6C-4191-8562-ADFB12595052}"/>
              </a:ext>
            </a:extLst>
          </p:cNvPr>
          <p:cNvGraphicFramePr>
            <a:graphicFrameLocks noGrp="1"/>
          </p:cNvGraphicFramePr>
          <p:nvPr>
            <p:ph type="pic" idx="1"/>
          </p:nvPr>
        </p:nvGraphicFramePr>
        <p:xfrm>
          <a:off x="2438400" y="279400"/>
          <a:ext cx="7312025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3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A132C-BD92-45E3-8EDE-C5F90108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Illiad</a:t>
            </a:r>
            <a:r>
              <a:rPr lang="en-US" sz="3200" dirty="0"/>
              <a:t> </a:t>
            </a:r>
            <a:r>
              <a:rPr lang="en-US" sz="3200" dirty="0" err="1"/>
              <a:t>WebReports</a:t>
            </a:r>
            <a:r>
              <a:rPr lang="en-US" sz="3200" dirty="0"/>
              <a:t>: More granularity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8ACF6D-E2A5-48A3-AFFD-0E1F7FA98F8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12374-0E97-4339-B118-6FE5D999A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Second pass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12F755F-460F-4D56-A5F4-79FE9CE07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215727"/>
              </p:ext>
            </p:extLst>
          </p:nvPr>
        </p:nvGraphicFramePr>
        <p:xfrm>
          <a:off x="2360612" y="279401"/>
          <a:ext cx="7390448" cy="452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53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8FB71-F960-4674-93FC-1F28FBAC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Let’s interview students!</a:t>
            </a:r>
          </a:p>
        </p:txBody>
      </p:sp>
      <p:pic>
        <p:nvPicPr>
          <p:cNvPr id="6" name="Picture Placeholder 5" descr="A picture containing thing&#10;&#10;Description generated with high confidence">
            <a:extLst>
              <a:ext uri="{FF2B5EF4-FFF2-40B4-BE49-F238E27FC236}">
                <a16:creationId xmlns:a16="http://schemas.microsoft.com/office/drawing/2014/main" id="{A58C56C9-1587-46AB-8C5F-7ED60F6220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3901"/>
          <a:stretch>
            <a:fillRect/>
          </a:stretch>
        </p:blipFill>
        <p:spPr>
          <a:xfrm>
            <a:off x="2055813" y="304800"/>
            <a:ext cx="8077200" cy="442277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D36A7-C9B3-44AA-994A-832CF9CB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“What’s your first response to this e-mail?”</a:t>
            </a:r>
          </a:p>
        </p:txBody>
      </p:sp>
    </p:spTree>
    <p:extLst>
      <p:ext uri="{BB962C8B-B14F-4D97-AF65-F5344CB8AC3E}">
        <p14:creationId xmlns:p14="http://schemas.microsoft.com/office/powerpoint/2010/main" val="228515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D5C75F-48B9-49A2-BF5D-35EE1681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76200"/>
            <a:ext cx="10895251" cy="843170"/>
          </a:xfrm>
        </p:spPr>
        <p:txBody>
          <a:bodyPr/>
          <a:lstStyle/>
          <a:p>
            <a:r>
              <a:rPr lang="en-US" b="1" dirty="0"/>
              <a:t>Insufficient &amp; Inefficient Tools</a:t>
            </a:r>
          </a:p>
        </p:txBody>
      </p:sp>
      <p:pic>
        <p:nvPicPr>
          <p:cNvPr id="9" name="Picture 8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68B50E3D-5551-4F61-AC7C-5AD3F87B03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1180437"/>
            <a:ext cx="10572085" cy="5669280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79C0F4-368D-4119-B966-4669785D5072}"/>
              </a:ext>
            </a:extLst>
          </p:cNvPr>
          <p:cNvSpPr txBox="1"/>
          <p:nvPr/>
        </p:nvSpPr>
        <p:spPr>
          <a:xfrm>
            <a:off x="9904412" y="322936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March 15, 2015</a:t>
            </a:r>
          </a:p>
        </p:txBody>
      </p:sp>
    </p:spTree>
    <p:extLst>
      <p:ext uri="{BB962C8B-B14F-4D97-AF65-F5344CB8AC3E}">
        <p14:creationId xmlns:p14="http://schemas.microsoft.com/office/powerpoint/2010/main" val="7849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935313-6984-455D-8F70-CEF84971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ILL Stats were telling another story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4EFB8-0F5F-4732-B002-D48CD8F0C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Meanwhile…</a:t>
            </a:r>
          </a:p>
        </p:txBody>
      </p:sp>
    </p:spTree>
    <p:extLst>
      <p:ext uri="{BB962C8B-B14F-4D97-AF65-F5344CB8AC3E}">
        <p14:creationId xmlns:p14="http://schemas.microsoft.com/office/powerpoint/2010/main" val="35681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99960721"/>
              </p:ext>
            </p:extLst>
          </p:nvPr>
        </p:nvGraphicFramePr>
        <p:xfrm>
          <a:off x="150812" y="304800"/>
          <a:ext cx="12038013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63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E94A-F574-4CFA-8473-98897D5D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58" y="3810000"/>
            <a:ext cx="7772400" cy="2311400"/>
          </a:xfrm>
        </p:spPr>
        <p:txBody>
          <a:bodyPr>
            <a:noAutofit/>
          </a:bodyPr>
          <a:lstStyle/>
          <a:p>
            <a:r>
              <a:rPr lang="en-US" sz="4400" dirty="0"/>
              <a:t>We route cancelled requests for NMSU E-Journals through Doc Del?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5D209-D500-4482-87A2-986DEE684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589" y="762000"/>
            <a:ext cx="7008574" cy="1296987"/>
          </a:xfrm>
        </p:spPr>
        <p:txBody>
          <a:bodyPr>
            <a:normAutofit/>
          </a:bodyPr>
          <a:lstStyle/>
          <a:p>
            <a:r>
              <a:rPr lang="en-US" dirty="0"/>
              <a:t>So what if…</a:t>
            </a:r>
          </a:p>
        </p:txBody>
      </p:sp>
    </p:spTree>
    <p:extLst>
      <p:ext uri="{BB962C8B-B14F-4D97-AF65-F5344CB8AC3E}">
        <p14:creationId xmlns:p14="http://schemas.microsoft.com/office/powerpoint/2010/main" val="137864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580C8A-A55B-43C1-B4E0-2BCC55361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Background: Our university</a:t>
            </a:r>
          </a:p>
        </p:txBody>
      </p:sp>
      <p:pic>
        <p:nvPicPr>
          <p:cNvPr id="9" name="Picture Placeholder 8" descr="A large white building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46999FD1-BFE9-4021-8664-8717A39864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9" b="4309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B299CB-7B17-41F8-9B56-0C0197A74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1143000"/>
          </a:xfrm>
        </p:spPr>
        <p:txBody>
          <a:bodyPr>
            <a:noAutofit/>
          </a:bodyPr>
          <a:lstStyle/>
          <a:p>
            <a:r>
              <a:rPr lang="en-US" sz="2000" dirty="0"/>
              <a:t>28 PhD programs</a:t>
            </a:r>
            <a:br>
              <a:rPr lang="en-US" sz="2000" dirty="0"/>
            </a:br>
            <a:r>
              <a:rPr lang="en-US" sz="2000" dirty="0"/>
              <a:t>58 Masters programs</a:t>
            </a:r>
          </a:p>
          <a:p>
            <a:r>
              <a:rPr lang="en-US" sz="2000" dirty="0"/>
              <a:t>1,062 Faculty			14,852 Enrollment</a:t>
            </a:r>
          </a:p>
        </p:txBody>
      </p:sp>
    </p:spTree>
    <p:extLst>
      <p:ext uri="{BB962C8B-B14F-4D97-AF65-F5344CB8AC3E}">
        <p14:creationId xmlns:p14="http://schemas.microsoft.com/office/powerpoint/2010/main" val="3319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53E7-CA65-4767-A01E-8350BD01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It’s time to assess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74E96-4B7F-4FFB-885B-4B63E04CE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Two years later</a:t>
            </a:r>
          </a:p>
        </p:txBody>
      </p:sp>
    </p:spTree>
    <p:extLst>
      <p:ext uri="{BB962C8B-B14F-4D97-AF65-F5344CB8AC3E}">
        <p14:creationId xmlns:p14="http://schemas.microsoft.com/office/powerpoint/2010/main" val="38943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BE6E81-CDF0-4E40-B33E-B2FBA326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Ref Analytics, 2015-2017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EA06FF-523B-4AFC-8707-7243BF8BC6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Question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My ILL request was cancelled can you help?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my request has been cancelled, but I still need to look for the thesis.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A117F4-BA9F-4AA7-82DF-B7AD5C1016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Response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Verified we don't have the article, referred to ILL for more details.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 If the lending library won't release the dissertation, NMSU library can't buy the dissertation. The borrowing policy is determined by the lending library, so we must abide by their policies. I did however find an article from the same author, I think it's a summary of their dissertation.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EDF7C7-E5DB-453A-A15D-4AD52CD3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data from Ref Analytics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BDDB01F-2B85-4058-8CF7-DC83DD92A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502376"/>
              </p:ext>
            </p:extLst>
          </p:nvPr>
        </p:nvGraphicFramePr>
        <p:xfrm>
          <a:off x="785785" y="1981200"/>
          <a:ext cx="10820401" cy="276987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958274">
                  <a:extLst>
                    <a:ext uri="{9D8B030D-6E8A-4147-A177-3AD203B41FA5}">
                      <a16:colId xmlns:a16="http://schemas.microsoft.com/office/drawing/2014/main" val="2647943282"/>
                    </a:ext>
                  </a:extLst>
                </a:gridCol>
                <a:gridCol w="903853">
                  <a:extLst>
                    <a:ext uri="{9D8B030D-6E8A-4147-A177-3AD203B41FA5}">
                      <a16:colId xmlns:a16="http://schemas.microsoft.com/office/drawing/2014/main" val="2776406872"/>
                    </a:ext>
                  </a:extLst>
                </a:gridCol>
                <a:gridCol w="881022">
                  <a:extLst>
                    <a:ext uri="{9D8B030D-6E8A-4147-A177-3AD203B41FA5}">
                      <a16:colId xmlns:a16="http://schemas.microsoft.com/office/drawing/2014/main" val="1893595803"/>
                    </a:ext>
                  </a:extLst>
                </a:gridCol>
                <a:gridCol w="4077252">
                  <a:extLst>
                    <a:ext uri="{9D8B030D-6E8A-4147-A177-3AD203B41FA5}">
                      <a16:colId xmlns:a16="http://schemas.microsoft.com/office/drawing/2014/main" val="4254206639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Total Reference Transactions, 2015-2017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8,232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273695025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Questions Related to ILL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 of all Reference Questions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3970442112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Questions Related to ILL Cancellations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of all Questions Related to ILL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2677694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7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876341-C861-42AE-BCF4-0A383010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from </a:t>
            </a:r>
            <a:r>
              <a:rPr lang="en-US" dirty="0" err="1"/>
              <a:t>Illiad</a:t>
            </a:r>
            <a:r>
              <a:rPr lang="en-US" dirty="0"/>
              <a:t> </a:t>
            </a:r>
            <a:r>
              <a:rPr lang="en-US" dirty="0" err="1"/>
              <a:t>WebReports</a:t>
            </a:r>
            <a:r>
              <a:rPr lang="en-US" dirty="0"/>
              <a:t>, 2015-2017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165C0B-DBA8-452A-ADF5-910AD81D2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Cancellations decreased by 10%!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0A688598-D4CF-4D17-B66C-26A341165BCC}"/>
              </a:ext>
            </a:extLst>
          </p:cNvPr>
          <p:cNvSpPr txBox="1">
            <a:spLocks/>
          </p:cNvSpPr>
          <p:nvPr/>
        </p:nvSpPr>
        <p:spPr>
          <a:xfrm>
            <a:off x="2437765" y="228600"/>
            <a:ext cx="7313295" cy="4448175"/>
          </a:xfrm>
          <a:prstGeom prst="rect">
            <a:avLst/>
          </a:prstGeom>
        </p:spPr>
      </p:sp>
      <p:graphicFrame>
        <p:nvGraphicFramePr>
          <p:cNvPr id="13" name="Picture Placeholder 12">
            <a:extLst>
              <a:ext uri="{FF2B5EF4-FFF2-40B4-BE49-F238E27FC236}">
                <a16:creationId xmlns:a16="http://schemas.microsoft.com/office/drawing/2014/main" id="{D19C90BC-1DF4-42BC-8A4E-09343AA0BE78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992128709"/>
              </p:ext>
            </p:extLst>
          </p:nvPr>
        </p:nvGraphicFramePr>
        <p:xfrm>
          <a:off x="2438400" y="279400"/>
          <a:ext cx="7312025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40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0A7D4-2F46-48F8-B9A8-E6287FED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Illiad</a:t>
            </a:r>
            <a:r>
              <a:rPr lang="en-US" dirty="0"/>
              <a:t> </a:t>
            </a:r>
            <a:r>
              <a:rPr lang="en-US" dirty="0" err="1"/>
              <a:t>WebReports</a:t>
            </a:r>
            <a:r>
              <a:rPr lang="en-US" dirty="0"/>
              <a:t>, 2015-2017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C120A-D361-467E-90E8-A7ACFBEDA49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A9DD3-ABE7-46F6-974A-44C3C4193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More granularity</a:t>
            </a:r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319C82-258F-4C10-9A0C-3FE11DE872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010691"/>
              </p:ext>
            </p:extLst>
          </p:nvPr>
        </p:nvGraphicFramePr>
        <p:xfrm>
          <a:off x="2437765" y="279401"/>
          <a:ext cx="7390447" cy="474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93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9F04E2-FBE4-467B-95ED-01368CB0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76200"/>
            <a:ext cx="10157354" cy="1066800"/>
          </a:xfrm>
        </p:spPr>
        <p:txBody>
          <a:bodyPr/>
          <a:lstStyle/>
          <a:p>
            <a:r>
              <a:rPr lang="en-US" dirty="0"/>
              <a:t>Improved Web Presence</a:t>
            </a:r>
          </a:p>
        </p:txBody>
      </p:sp>
      <p:pic>
        <p:nvPicPr>
          <p:cNvPr id="8" name="Content Placeholder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85603C2-2AD9-48E9-A6E9-FC0A7E528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" t="4500" r="1444" b="9332"/>
          <a:stretch/>
        </p:blipFill>
        <p:spPr>
          <a:xfrm>
            <a:off x="363530" y="1475838"/>
            <a:ext cx="11369682" cy="540327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ED4CB-B2C4-4CDB-8AE6-6AA4BF3D185B}"/>
              </a:ext>
            </a:extLst>
          </p:cNvPr>
          <p:cNvSpPr txBox="1"/>
          <p:nvPr/>
        </p:nvSpPr>
        <p:spPr>
          <a:xfrm>
            <a:off x="9904411" y="84775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 2017</a:t>
            </a:r>
          </a:p>
        </p:txBody>
      </p:sp>
    </p:spTree>
    <p:extLst>
      <p:ext uri="{BB962C8B-B14F-4D97-AF65-F5344CB8AC3E}">
        <p14:creationId xmlns:p14="http://schemas.microsoft.com/office/powerpoint/2010/main" val="25457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0EE0C77-38E1-43C7-B4F5-C6A5D4DF6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96222"/>
              </p:ext>
            </p:extLst>
          </p:nvPr>
        </p:nvGraphicFramePr>
        <p:xfrm>
          <a:off x="150812" y="0"/>
          <a:ext cx="119634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764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B807-9609-46A2-BE62-DE8712997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2F38D-A34E-4F47-A1F7-21B5D4AD2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React vs. Assess</a:t>
            </a:r>
          </a:p>
          <a:p>
            <a:r>
              <a:rPr lang="en-US" dirty="0"/>
              <a:t>Step back</a:t>
            </a:r>
          </a:p>
          <a:p>
            <a:r>
              <a:rPr lang="en-US" dirty="0"/>
              <a:t>Triangulate data </a:t>
            </a:r>
          </a:p>
          <a:p>
            <a:r>
              <a:rPr lang="en-US" dirty="0"/>
              <a:t>Maintain healthy skepticism</a:t>
            </a:r>
          </a:p>
          <a:p>
            <a:r>
              <a:rPr lang="en-US" dirty="0"/>
              <a:t>Gather feedback 360</a:t>
            </a:r>
          </a:p>
          <a:p>
            <a:r>
              <a:rPr lang="en-US" dirty="0"/>
              <a:t>Occam’s razor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541D1-17AF-49A3-BFE4-640B4BF5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for studying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C19D-FA38-4AE3-A672-2B775C7C9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Find a </a:t>
            </a:r>
            <a:r>
              <a:rPr lang="en-US" altLang="en-US" dirty="0" err="1"/>
              <a:t>topic</a:t>
            </a:r>
            <a:r>
              <a:rPr lang="en-US" altLang="en-US" dirty="0" err="1">
                <a:sym typeface="Wingdings" panose="05000000000000000000" pitchFamily="2" charset="2"/>
              </a:rPr>
              <a:t>What</a:t>
            </a:r>
            <a:r>
              <a:rPr lang="en-US" altLang="en-US" dirty="0">
                <a:sym typeface="Wingdings" panose="05000000000000000000" pitchFamily="2" charset="2"/>
              </a:rPr>
              <a:t>, When</a:t>
            </a:r>
            <a:endParaRPr lang="en-US" altLang="en-US" dirty="0"/>
          </a:p>
          <a:p>
            <a:r>
              <a:rPr lang="en-US" altLang="en-US" dirty="0"/>
              <a:t>Formulate </a:t>
            </a:r>
            <a:r>
              <a:rPr lang="en-US" altLang="en-US" dirty="0" err="1"/>
              <a:t>questions</a:t>
            </a:r>
            <a:r>
              <a:rPr lang="en-US" altLang="en-US" dirty="0" err="1">
                <a:sym typeface="Wingdings" panose="05000000000000000000" pitchFamily="2" charset="2"/>
              </a:rPr>
              <a:t></a:t>
            </a:r>
            <a:r>
              <a:rPr lang="en-US" altLang="en-US" dirty="0" err="1"/>
              <a:t>What</a:t>
            </a:r>
            <a:r>
              <a:rPr lang="en-US" altLang="en-US" dirty="0"/>
              <a:t>, Why</a:t>
            </a:r>
          </a:p>
          <a:p>
            <a:r>
              <a:rPr lang="en-US" altLang="en-US" dirty="0"/>
              <a:t>Define </a:t>
            </a:r>
            <a:r>
              <a:rPr lang="en-US" altLang="en-US" dirty="0" err="1"/>
              <a:t>population</a:t>
            </a:r>
            <a:r>
              <a:rPr lang="en-US" altLang="en-US" dirty="0" err="1">
                <a:sym typeface="Wingdings" panose="05000000000000000000" pitchFamily="2" charset="2"/>
              </a:rPr>
              <a:t>Who</a:t>
            </a:r>
            <a:r>
              <a:rPr lang="en-US" altLang="en-US" dirty="0">
                <a:sym typeface="Wingdings" panose="05000000000000000000" pitchFamily="2" charset="2"/>
              </a:rPr>
              <a:t>, When</a:t>
            </a:r>
            <a:endParaRPr lang="en-US" altLang="en-US" dirty="0"/>
          </a:p>
          <a:p>
            <a:r>
              <a:rPr lang="en-US" altLang="en-US" dirty="0"/>
              <a:t>Select design &amp; </a:t>
            </a:r>
            <a:r>
              <a:rPr lang="en-US" altLang="en-US" dirty="0" err="1"/>
              <a:t>measurement</a:t>
            </a:r>
            <a:r>
              <a:rPr lang="en-US" altLang="en-US" dirty="0" err="1">
                <a:sym typeface="Wingdings" panose="05000000000000000000" pitchFamily="2" charset="2"/>
              </a:rPr>
              <a:t>How</a:t>
            </a:r>
            <a:endParaRPr lang="en-US" altLang="en-US" dirty="0"/>
          </a:p>
          <a:p>
            <a:r>
              <a:rPr lang="en-US" altLang="en-US" dirty="0"/>
              <a:t>Gather </a:t>
            </a:r>
            <a:r>
              <a:rPr lang="en-US" altLang="en-US" dirty="0" err="1"/>
              <a:t>evidence</a:t>
            </a:r>
            <a:r>
              <a:rPr lang="en-US" altLang="en-US" dirty="0" err="1">
                <a:sym typeface="Wingdings" panose="05000000000000000000" pitchFamily="2" charset="2"/>
              </a:rPr>
              <a:t>How</a:t>
            </a:r>
            <a:endParaRPr lang="en-US" altLang="en-US" dirty="0"/>
          </a:p>
          <a:p>
            <a:r>
              <a:rPr lang="en-US" altLang="en-US" dirty="0"/>
              <a:t>Interpret </a:t>
            </a:r>
            <a:r>
              <a:rPr lang="en-US" altLang="en-US" dirty="0" err="1"/>
              <a:t>evidence</a:t>
            </a:r>
            <a:r>
              <a:rPr lang="en-US" altLang="en-US" dirty="0" err="1">
                <a:sym typeface="Wingdings" panose="05000000000000000000" pitchFamily="2" charset="2"/>
              </a:rPr>
              <a:t>Why</a:t>
            </a:r>
            <a:endParaRPr lang="en-US" altLang="en-US" dirty="0"/>
          </a:p>
          <a:p>
            <a:r>
              <a:rPr lang="en-US" altLang="en-US" dirty="0"/>
              <a:t>Tell about what you did and found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6F78-1389-4119-9780-16996D0D0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 that…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9D767-CDE3-4321-8D3F-88FF70891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981200"/>
            <a:ext cx="10157354" cy="4191000"/>
          </a:xfrm>
        </p:spPr>
        <p:txBody>
          <a:bodyPr/>
          <a:lstStyle/>
          <a:p>
            <a:r>
              <a:rPr lang="en-US" altLang="en-US" sz="3200" dirty="0"/>
              <a:t>No study is perfect</a:t>
            </a:r>
          </a:p>
          <a:p>
            <a:r>
              <a:rPr lang="en-US" altLang="en-US" sz="3200" dirty="0"/>
              <a:t>All data is dirty is some way or another; research is what you do with that dirty data </a:t>
            </a:r>
          </a:p>
          <a:p>
            <a:r>
              <a:rPr lang="en-US" altLang="en-US" sz="3200" dirty="0"/>
              <a:t>Measurement involves making choices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9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34D2-DFC9-4DA9-B1CF-C0C3F5DFB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1600200"/>
          </a:xfrm>
        </p:spPr>
        <p:txBody>
          <a:bodyPr>
            <a:normAutofit/>
          </a:bodyPr>
          <a:lstStyle/>
          <a:p>
            <a:r>
              <a:rPr lang="en-US" sz="3200" dirty="0"/>
              <a:t>Background:</a:t>
            </a:r>
            <a:br>
              <a:rPr lang="en-US" sz="3200" dirty="0"/>
            </a:br>
            <a:r>
              <a:rPr lang="en-US" sz="2800" dirty="0" err="1"/>
              <a:t>InterLibrary</a:t>
            </a:r>
            <a:r>
              <a:rPr lang="en-US" sz="2800" dirty="0"/>
              <a:t> Loan – Request It! Service</a:t>
            </a:r>
          </a:p>
        </p:txBody>
      </p:sp>
      <p:pic>
        <p:nvPicPr>
          <p:cNvPr id="6" name="Picture Placeholder 5" descr="A screenshot of a cell phone&#10;&#10;Description generated with very high confidence">
            <a:hlinkClick r:id="rId2"/>
            <a:extLst>
              <a:ext uri="{FF2B5EF4-FFF2-40B4-BE49-F238E27FC236}">
                <a16:creationId xmlns:a16="http://schemas.microsoft.com/office/drawing/2014/main" id="{24EF0483-FB16-437D-B2AC-3CCB628A07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r="5925"/>
          <a:stretch>
            <a:fillRect/>
          </a:stretch>
        </p:blipFill>
        <p:spPr>
          <a:xfrm>
            <a:off x="2426238" y="609600"/>
            <a:ext cx="7313295" cy="4448175"/>
          </a:xfr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91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04FE25-C0D1-4FB3-AD28-50702AD93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0715B8-CEC1-43DE-B74E-AC352D32F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Comments? </a:t>
            </a:r>
          </a:p>
        </p:txBody>
      </p:sp>
    </p:spTree>
    <p:extLst>
      <p:ext uri="{BB962C8B-B14F-4D97-AF65-F5344CB8AC3E}">
        <p14:creationId xmlns:p14="http://schemas.microsoft.com/office/powerpoint/2010/main" val="15475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348D99-79D8-4B7D-AD7C-DB36CFA79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6200"/>
            <a:ext cx="11504613" cy="1397000"/>
          </a:xfrm>
        </p:spPr>
        <p:txBody>
          <a:bodyPr/>
          <a:lstStyle/>
          <a:p>
            <a:r>
              <a:rPr lang="en-US" dirty="0"/>
              <a:t>Reference 		       </a:t>
            </a:r>
            <a:r>
              <a:rPr lang="en-US" dirty="0" err="1"/>
              <a:t>InterLibrary</a:t>
            </a:r>
            <a:r>
              <a:rPr lang="en-US" dirty="0"/>
              <a:t> Loan</a:t>
            </a:r>
          </a:p>
        </p:txBody>
      </p:sp>
      <p:pic>
        <p:nvPicPr>
          <p:cNvPr id="9" name="Content Placeholder 8" descr="A picture containing sitting, outdoor, building&#10;&#10;Description generated with very high confidence">
            <a:extLst>
              <a:ext uri="{FF2B5EF4-FFF2-40B4-BE49-F238E27FC236}">
                <a16:creationId xmlns:a16="http://schemas.microsoft.com/office/drawing/2014/main" id="{4966BF64-DF7F-47DE-B7C6-FA202317A4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587500"/>
            <a:ext cx="4743719" cy="4470400"/>
          </a:xfrm>
        </p:spPr>
      </p:pic>
      <p:pic>
        <p:nvPicPr>
          <p:cNvPr id="12" name="Content Placeholder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1C8E8E2-1970-4F97-9C95-90011996C7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6400800"/>
            <a:ext cx="685800" cy="28875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6A5F9F-CBC5-4B10-88D6-D67D036733B1}"/>
              </a:ext>
            </a:extLst>
          </p:cNvPr>
          <p:cNvSpPr/>
          <p:nvPr/>
        </p:nvSpPr>
        <p:spPr>
          <a:xfrm>
            <a:off x="531812" y="6172200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4"/>
              </a:rPr>
              <a:t>https://www.flickr.com/photos/17599044@N08/4231823500/in/dateposted/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14" name="Picture 13" descr="A picture containing indoor, thing, table, floor&#10;&#10;Description generated with very high confidence">
            <a:extLst>
              <a:ext uri="{FF2B5EF4-FFF2-40B4-BE49-F238E27FC236}">
                <a16:creationId xmlns:a16="http://schemas.microsoft.com/office/drawing/2014/main" id="{B8511415-D4D6-40DF-8EFA-F1C88C271F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2221" r="1671" b="7778"/>
          <a:stretch/>
        </p:blipFill>
        <p:spPr>
          <a:xfrm>
            <a:off x="6838259" y="1380765"/>
            <a:ext cx="3348037" cy="46771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7A9FF2E-B6C6-4CFE-A01B-CB84C8536FB2}"/>
              </a:ext>
            </a:extLst>
          </p:cNvPr>
          <p:cNvSpPr/>
          <p:nvPr/>
        </p:nvSpPr>
        <p:spPr>
          <a:xfrm>
            <a:off x="6780212" y="6096000"/>
            <a:ext cx="5635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https://www.flickr.com/photos/jcapaldi/8705845276/in/album-72157633397945022/</a:t>
            </a:r>
            <a:r>
              <a:rPr lang="en-US" sz="1200" dirty="0"/>
              <a:t> 	 	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834A82-86C8-4B8A-B490-7403F6DCB5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6513850"/>
            <a:ext cx="242821" cy="24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5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5EC94-4BF9-4F1F-B267-FEE38D9D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68" y="304800"/>
            <a:ext cx="3351927" cy="2844800"/>
          </a:xfrm>
        </p:spPr>
        <p:txBody>
          <a:bodyPr>
            <a:normAutofit/>
          </a:bodyPr>
          <a:lstStyle/>
          <a:p>
            <a:r>
              <a:rPr lang="en-US" sz="3600" dirty="0"/>
              <a:t>Our original cancellation message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E436A-8705-4AE3-B8D9-10B567DB9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We gave step-by-step instructions &amp; thought we were super helpful…</a:t>
            </a:r>
          </a:p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438E1B1-2F54-4661-B1A2-A23E34B7B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8937" y="529287"/>
            <a:ext cx="5945363" cy="579942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469BE1-84AD-48A6-ADFA-7465423F1D64}"/>
              </a:ext>
            </a:extLst>
          </p:cNvPr>
          <p:cNvCxnSpPr/>
          <p:nvPr/>
        </p:nvCxnSpPr>
        <p:spPr>
          <a:xfrm flipV="1">
            <a:off x="3579812" y="4267200"/>
            <a:ext cx="12954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6D5B96-2E96-43D2-83BF-1A2D4519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changed the automated message to include step by step instructions, where to click, what to type…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EA8642-2516-44F2-8F40-0986D82B0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9812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But it wasn’t enough. People want their stuff NOW.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EF5D08-81C3-4953-8276-152C4BC8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012" y="1295400"/>
            <a:ext cx="6882975" cy="457469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50" b="1" dirty="0">
                <a:ln w="0">
                  <a:noFill/>
                </a:ln>
              </a:rPr>
              <a:t>-----Original Message-----</a:t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>From: NMSU Library Information Delivery Services [mailto:ill@lib.nmsu.edu] </a:t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>Sent: Monday, March 11, 2015 11:48 AM</a:t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>To: susabeck@lib.nmsu.edu</a:t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>Subject: Automated NMSU Library ILL Notification</a:t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/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>Dear Susan Beck,</a:t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> A request you have placed:</a:t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/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>(test) American antiquity</a:t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>1  1     2010</a:t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/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>Title: </a:t>
            </a:r>
            <a:r>
              <a:rPr lang="en-US" sz="1050" b="1" dirty="0" err="1">
                <a:ln w="0">
                  <a:noFill/>
                </a:ln>
              </a:rPr>
              <a:t>mathematica</a:t>
            </a:r>
            <a:r>
              <a:rPr lang="en-US" sz="1050" b="1" dirty="0">
                <a:ln w="0">
                  <a:noFill/>
                </a:ln>
              </a:rPr>
              <a:t> equations</a:t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>Author: smith</a:t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/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>TN: 466094</a:t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/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>has been cancelled by the interlibrary loan staff for the following reason: </a:t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/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>Available in the NMSU Electronic Journals</a:t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/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>Go to </a:t>
            </a:r>
            <a:r>
              <a:rPr lang="en-US" sz="1050" b="1" dirty="0">
                <a:ln w="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http://yw2pn3mr9l.search.serialssolutions.com</a:t>
            </a:r>
            <a:r>
              <a:rPr lang="en-US" sz="1050" b="1" u="sng" dirty="0">
                <a:ln w="0">
                  <a:noFill/>
                </a:ln>
                <a:hlinkClick r:id="rId2"/>
              </a:rPr>
              <a:t>/</a:t>
            </a:r>
            <a:r>
              <a:rPr lang="en-US" sz="1050" b="1" dirty="0">
                <a:ln w="0">
                  <a:noFill/>
                </a:ln>
              </a:rPr>
              <a:t> Type in the journal title and click Search.</a:t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/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>If you have a question about this cancelled item, please contact the interlibrary loan office at </a:t>
            </a:r>
            <a:r>
              <a:rPr lang="en-US" sz="1050" b="1" dirty="0">
                <a:ln w="0">
                  <a:noFill/>
                </a:ln>
                <a:hlinkClick r:id="rId3"/>
              </a:rPr>
              <a:t>ill@lib.nmsu.edu</a:t>
            </a:r>
            <a:r>
              <a:rPr lang="en-US" sz="1050" b="1" dirty="0">
                <a:ln w="0">
                  <a:noFill/>
                </a:ln>
              </a:rPr>
              <a:t> or 575-646-4737 </a:t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/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>with the Transaction Number 466094.  </a:t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/>
            </a:r>
            <a:br>
              <a:rPr lang="en-US" sz="1050" b="1" dirty="0">
                <a:ln w="0">
                  <a:noFill/>
                </a:ln>
              </a:rPr>
            </a:br>
            <a:r>
              <a:rPr lang="en-US" sz="1050" b="1" dirty="0">
                <a:ln w="0">
                  <a:noFill/>
                </a:ln>
              </a:rPr>
              <a:t>Thank you for using </a:t>
            </a:r>
            <a:r>
              <a:rPr lang="en-US" sz="1050" b="1" dirty="0" err="1">
                <a:ln w="0">
                  <a:noFill/>
                </a:ln>
              </a:rPr>
              <a:t>ILLiad</a:t>
            </a:r>
            <a:r>
              <a:rPr lang="en-US" sz="1050" b="1" dirty="0">
                <a:ln w="0">
                  <a:noFill/>
                </a:ln>
              </a:rPr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938AC7-5CD4-418E-9B9F-2B49A6C30B46}"/>
              </a:ext>
            </a:extLst>
          </p:cNvPr>
          <p:cNvCxnSpPr/>
          <p:nvPr/>
        </p:nvCxnSpPr>
        <p:spPr>
          <a:xfrm>
            <a:off x="3198812" y="4038600"/>
            <a:ext cx="13716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5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FC2DFC-C2E2-4426-A8D5-8CCD8392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 from Reference?</a:t>
            </a:r>
          </a:p>
        </p:txBody>
      </p:sp>
      <p:pic>
        <p:nvPicPr>
          <p:cNvPr id="8" name="Content Placeholder 7" descr="A picture containing sitting, outdoor, building&#10;&#10;Description generated with very high confidence">
            <a:extLst>
              <a:ext uri="{FF2B5EF4-FFF2-40B4-BE49-F238E27FC236}">
                <a16:creationId xmlns:a16="http://schemas.microsoft.com/office/drawing/2014/main" id="{7AF70A38-F641-4B2B-81D4-6742823B8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1473200"/>
            <a:ext cx="4743719" cy="44704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1E7928-8AC0-47FC-8AD0-AF34928CC90A}"/>
              </a:ext>
            </a:extLst>
          </p:cNvPr>
          <p:cNvSpPr/>
          <p:nvPr/>
        </p:nvSpPr>
        <p:spPr>
          <a:xfrm>
            <a:off x="3275012" y="6019800"/>
            <a:ext cx="5942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https://www.flickr.com/photos/17599044@N08/4231823500/in/dateposted/</a:t>
            </a:r>
            <a:endParaRPr lang="en-US" sz="1200" dirty="0"/>
          </a:p>
          <a:p>
            <a:endParaRPr lang="en-US" dirty="0"/>
          </a:p>
        </p:txBody>
      </p:sp>
      <p:pic>
        <p:nvPicPr>
          <p:cNvPr id="10" name="Content Placeholder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3A4B7BB-8195-4C42-AA99-E82BFDD404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6306522"/>
            <a:ext cx="685800" cy="2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91EF41-21F2-45AF-97D1-B2DA7FFC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489200"/>
          </a:xfrm>
        </p:spPr>
        <p:txBody>
          <a:bodyPr>
            <a:normAutofit/>
          </a:bodyPr>
          <a:lstStyle/>
          <a:p>
            <a:r>
              <a:rPr lang="en-US" sz="4000" dirty="0"/>
              <a:t>Let’s have a meeting!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8E409-A1B7-49FD-8899-BC5369EFE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How about an “Inside ILL” training for Reference?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2BCF585-4436-42D0-9D5A-113438B30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t="237" r="12293"/>
          <a:stretch/>
        </p:blipFill>
        <p:spPr>
          <a:xfrm>
            <a:off x="3732212" y="228600"/>
            <a:ext cx="8760415" cy="6553200"/>
          </a:xfrm>
        </p:spPr>
      </p:pic>
    </p:spTree>
    <p:extLst>
      <p:ext uri="{BB962C8B-B14F-4D97-AF65-F5344CB8AC3E}">
        <p14:creationId xmlns:p14="http://schemas.microsoft.com/office/powerpoint/2010/main" val="235580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43CC2-55C7-488C-9189-6207BCF3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Let’s take a look at Ref Analytics 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B1609C-CD0E-4E57-A084-468A20BEC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What’s REALLY going on?</a:t>
            </a:r>
          </a:p>
        </p:txBody>
      </p:sp>
      <p:pic>
        <p:nvPicPr>
          <p:cNvPr id="13" name="Picture Placeholder 12" descr="A screenshot of Ref Analytics&#10;&#10;Description generated with very high confidence">
            <a:extLst>
              <a:ext uri="{FF2B5EF4-FFF2-40B4-BE49-F238E27FC236}">
                <a16:creationId xmlns:a16="http://schemas.microsoft.com/office/drawing/2014/main" id="{0C1F34C3-54D3-44A1-9A39-A8A989063C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t="9136" r="5925"/>
          <a:stretch/>
        </p:blipFill>
        <p:spPr>
          <a:xfrm>
            <a:off x="2437765" y="685800"/>
            <a:ext cx="7313295" cy="4041776"/>
          </a:xfrm>
        </p:spPr>
      </p:pic>
    </p:spTree>
    <p:extLst>
      <p:ext uri="{BB962C8B-B14F-4D97-AF65-F5344CB8AC3E}">
        <p14:creationId xmlns:p14="http://schemas.microsoft.com/office/powerpoint/2010/main" val="27381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468</TotalTime>
  <Words>782</Words>
  <Application>Microsoft Office PowerPoint</Application>
  <PresentationFormat>Custom</PresentationFormat>
  <Paragraphs>134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</vt:lpstr>
      <vt:lpstr>Books 16x9</vt:lpstr>
      <vt:lpstr>Finding a Win-Win in Service Delivery Through Examining ILL Cancellations </vt:lpstr>
      <vt:lpstr>Background: Our university</vt:lpstr>
      <vt:lpstr>Background: InterLibrary Loan – Request It! Service</vt:lpstr>
      <vt:lpstr>Reference          InterLibrary Loan</vt:lpstr>
      <vt:lpstr>Our original cancellation message</vt:lpstr>
      <vt:lpstr>We changed the automated message to include step by step instructions, where to click, what to type…</vt:lpstr>
      <vt:lpstr>Reaction from Reference?</vt:lpstr>
      <vt:lpstr>Let’s have a meeting!</vt:lpstr>
      <vt:lpstr>Let’s take a look at Ref Analytics data</vt:lpstr>
      <vt:lpstr>Ref Analytics Data: Questions</vt:lpstr>
      <vt:lpstr>Ref Analytics Data (con’t)</vt:lpstr>
      <vt:lpstr>More Data from Ref Analytics</vt:lpstr>
      <vt:lpstr>Let’s look at Illiad WebReports</vt:lpstr>
      <vt:lpstr>Illiad WebReports: More granularity</vt:lpstr>
      <vt:lpstr>Let’s interview students!</vt:lpstr>
      <vt:lpstr>Insufficient &amp; Inefficient Tools</vt:lpstr>
      <vt:lpstr>Our ILL Stats were telling another story</vt:lpstr>
      <vt:lpstr>PowerPoint Presentation</vt:lpstr>
      <vt:lpstr>We route cancelled requests for NMSU E-Journals through Doc Del?</vt:lpstr>
      <vt:lpstr>It’s time to assess</vt:lpstr>
      <vt:lpstr>Ref Analytics, 2015-2017</vt:lpstr>
      <vt:lpstr>More data from Ref Analytics</vt:lpstr>
      <vt:lpstr>Updates from Illiad WebReports, 2015-2017</vt:lpstr>
      <vt:lpstr>Illiad WebReports, 2015-2017</vt:lpstr>
      <vt:lpstr>Improved Web Presence</vt:lpstr>
      <vt:lpstr>PowerPoint Presentation</vt:lpstr>
      <vt:lpstr>Reflections</vt:lpstr>
      <vt:lpstr>Advice for studying a problem</vt:lpstr>
      <vt:lpstr>Keep in mind that…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 Win-Win in Service Delivery Through Examining ILL Cancellations</dc:title>
  <dc:creator>Susan Beck</dc:creator>
  <cp:lastModifiedBy>Emily Mason</cp:lastModifiedBy>
  <cp:revision>31</cp:revision>
  <dcterms:created xsi:type="dcterms:W3CDTF">2017-07-29T21:12:17Z</dcterms:created>
  <dcterms:modified xsi:type="dcterms:W3CDTF">2018-12-20T20:45:11Z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