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5" r:id="rId3"/>
    <p:sldId id="309" r:id="rId4"/>
    <p:sldId id="310" r:id="rId5"/>
    <p:sldId id="311" r:id="rId6"/>
    <p:sldId id="313" r:id="rId7"/>
    <p:sldId id="296" r:id="rId8"/>
    <p:sldId id="297" r:id="rId9"/>
    <p:sldId id="298" r:id="rId10"/>
    <p:sldId id="317" r:id="rId11"/>
    <p:sldId id="299" r:id="rId12"/>
    <p:sldId id="304" r:id="rId13"/>
    <p:sldId id="306" r:id="rId14"/>
    <p:sldId id="314" r:id="rId15"/>
    <p:sldId id="315" r:id="rId16"/>
    <p:sldId id="319" r:id="rId17"/>
    <p:sldId id="318" r:id="rId18"/>
    <p:sldId id="257" r:id="rId19"/>
    <p:sldId id="321" r:id="rId20"/>
    <p:sldId id="320" r:id="rId21"/>
    <p:sldId id="307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50000"/>
  </p:normalViewPr>
  <p:slideViewPr>
    <p:cSldViewPr snapToObjects="1">
      <p:cViewPr varScale="1">
        <p:scale>
          <a:sx n="152" d="100"/>
          <a:sy n="152" d="100"/>
        </p:scale>
        <p:origin x="42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CD4F8-D8B5-9A46-B9F9-34A3CB577F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B85E57-6019-5442-88E0-2126CE709D19}">
      <dgm:prSet/>
      <dgm:spPr/>
      <dgm:t>
        <a:bodyPr/>
        <a:lstStyle/>
        <a:p>
          <a:r>
            <a:rPr lang="en-US" dirty="0"/>
            <a:t>EDUCAUSE (including Horizon Report)</a:t>
          </a:r>
        </a:p>
      </dgm:t>
    </dgm:pt>
    <dgm:pt modelId="{454DC791-4AAA-1B42-B672-479EF8B49E42}" type="parTrans" cxnId="{54006A20-3D6E-EA4E-8C90-AD32B99DE0D4}">
      <dgm:prSet/>
      <dgm:spPr/>
      <dgm:t>
        <a:bodyPr/>
        <a:lstStyle/>
        <a:p>
          <a:endParaRPr lang="en-US"/>
        </a:p>
      </dgm:t>
    </dgm:pt>
    <dgm:pt modelId="{E9933863-FFD1-814A-A6CE-E5A7B4A4C367}" type="sibTrans" cxnId="{54006A20-3D6E-EA4E-8C90-AD32B99DE0D4}">
      <dgm:prSet/>
      <dgm:spPr/>
      <dgm:t>
        <a:bodyPr/>
        <a:lstStyle/>
        <a:p>
          <a:endParaRPr lang="en-US"/>
        </a:p>
      </dgm:t>
    </dgm:pt>
    <dgm:pt modelId="{8637CABA-0A8D-9A4F-B09E-24A4F094760F}">
      <dgm:prSet/>
      <dgm:spPr/>
      <dgm:t>
        <a:bodyPr/>
        <a:lstStyle/>
        <a:p>
          <a:r>
            <a:rPr lang="en-US"/>
            <a:t>ACRL Environmental Scan</a:t>
          </a:r>
        </a:p>
      </dgm:t>
    </dgm:pt>
    <dgm:pt modelId="{DD55CC57-8965-3940-B6BC-D7E9F57F97BE}" type="parTrans" cxnId="{E01A1B3E-6108-634B-869A-883F6923C623}">
      <dgm:prSet/>
      <dgm:spPr/>
      <dgm:t>
        <a:bodyPr/>
        <a:lstStyle/>
        <a:p>
          <a:endParaRPr lang="en-US"/>
        </a:p>
      </dgm:t>
    </dgm:pt>
    <dgm:pt modelId="{B44F7D78-E0DA-BD4F-B569-B009876BDED7}" type="sibTrans" cxnId="{E01A1B3E-6108-634B-869A-883F6923C623}">
      <dgm:prSet/>
      <dgm:spPr/>
      <dgm:t>
        <a:bodyPr/>
        <a:lstStyle/>
        <a:p>
          <a:endParaRPr lang="en-US"/>
        </a:p>
      </dgm:t>
    </dgm:pt>
    <dgm:pt modelId="{739644B8-3E89-CB43-A654-53D8CA687021}">
      <dgm:prSet/>
      <dgm:spPr/>
      <dgm:t>
        <a:bodyPr/>
        <a:lstStyle/>
        <a:p>
          <a:r>
            <a:rPr lang="en-US" dirty="0"/>
            <a:t>Ithaka S+R</a:t>
          </a:r>
        </a:p>
      </dgm:t>
    </dgm:pt>
    <dgm:pt modelId="{20A3363C-AAFB-D446-80A5-FAF8CADF8C6E}" type="parTrans" cxnId="{D9E411C0-6FBA-F341-9B75-64B51706E579}">
      <dgm:prSet/>
      <dgm:spPr/>
      <dgm:t>
        <a:bodyPr/>
        <a:lstStyle/>
        <a:p>
          <a:endParaRPr lang="en-US"/>
        </a:p>
      </dgm:t>
    </dgm:pt>
    <dgm:pt modelId="{FCBF2A16-B457-BD4A-8FE3-60E7B6E758A3}" type="sibTrans" cxnId="{D9E411C0-6FBA-F341-9B75-64B51706E579}">
      <dgm:prSet/>
      <dgm:spPr/>
      <dgm:t>
        <a:bodyPr/>
        <a:lstStyle/>
        <a:p>
          <a:endParaRPr lang="en-US"/>
        </a:p>
      </dgm:t>
    </dgm:pt>
    <dgm:pt modelId="{6FC760E9-9850-244B-8CB0-B56B073B7621}">
      <dgm:prSet/>
      <dgm:spPr/>
      <dgm:t>
        <a:bodyPr/>
        <a:lstStyle/>
        <a:p>
          <a:r>
            <a:rPr lang="en-US"/>
            <a:t>Pew Research Foundation</a:t>
          </a:r>
        </a:p>
      </dgm:t>
    </dgm:pt>
    <dgm:pt modelId="{694B2843-9BDD-264E-8DFF-8C2819D0716E}" type="parTrans" cxnId="{5E2D4529-4B3A-1644-BBC7-27C72579714F}">
      <dgm:prSet/>
      <dgm:spPr/>
      <dgm:t>
        <a:bodyPr/>
        <a:lstStyle/>
        <a:p>
          <a:endParaRPr lang="en-US"/>
        </a:p>
      </dgm:t>
    </dgm:pt>
    <dgm:pt modelId="{C31D8413-DA86-8445-872A-FFC7F2B3DB00}" type="sibTrans" cxnId="{5E2D4529-4B3A-1644-BBC7-27C72579714F}">
      <dgm:prSet/>
      <dgm:spPr/>
      <dgm:t>
        <a:bodyPr/>
        <a:lstStyle/>
        <a:p>
          <a:endParaRPr lang="en-US"/>
        </a:p>
      </dgm:t>
    </dgm:pt>
    <dgm:pt modelId="{D75AA334-57D1-BC4A-9E05-5F37EC9E5A45}">
      <dgm:prSet/>
      <dgm:spPr/>
      <dgm:t>
        <a:bodyPr/>
        <a:lstStyle/>
        <a:p>
          <a:r>
            <a:rPr lang="en-US" dirty="0"/>
            <a:t>OCLC</a:t>
          </a:r>
        </a:p>
      </dgm:t>
    </dgm:pt>
    <dgm:pt modelId="{A31F0671-08CB-F746-B7FB-36E94E384E71}" type="parTrans" cxnId="{D196FA22-EF62-E14F-BDC2-E0BFDA8D9691}">
      <dgm:prSet/>
      <dgm:spPr/>
      <dgm:t>
        <a:bodyPr/>
        <a:lstStyle/>
        <a:p>
          <a:endParaRPr lang="en-US"/>
        </a:p>
      </dgm:t>
    </dgm:pt>
    <dgm:pt modelId="{B5CADAFF-9C30-EA4E-854F-8CDA9DF73C2A}" type="sibTrans" cxnId="{D196FA22-EF62-E14F-BDC2-E0BFDA8D9691}">
      <dgm:prSet/>
      <dgm:spPr/>
      <dgm:t>
        <a:bodyPr/>
        <a:lstStyle/>
        <a:p>
          <a:endParaRPr lang="en-US"/>
        </a:p>
      </dgm:t>
    </dgm:pt>
    <dgm:pt modelId="{E2D4BFD8-CD1A-164F-A403-0C860CAC4C35}">
      <dgm:prSet/>
      <dgm:spPr/>
      <dgm:t>
        <a:bodyPr/>
        <a:lstStyle/>
        <a:p>
          <a:r>
            <a:rPr lang="en-US"/>
            <a:t>ALA</a:t>
          </a:r>
        </a:p>
      </dgm:t>
    </dgm:pt>
    <dgm:pt modelId="{94689E31-5440-A84D-BE70-A1A4F236252A}" type="parTrans" cxnId="{74C739AC-9050-A146-88BA-F44E0459139B}">
      <dgm:prSet/>
      <dgm:spPr/>
      <dgm:t>
        <a:bodyPr/>
        <a:lstStyle/>
        <a:p>
          <a:endParaRPr lang="en-US"/>
        </a:p>
      </dgm:t>
    </dgm:pt>
    <dgm:pt modelId="{1E1CAAA5-B158-BF46-B3F4-F17FE5DCD90D}" type="sibTrans" cxnId="{74C739AC-9050-A146-88BA-F44E0459139B}">
      <dgm:prSet/>
      <dgm:spPr/>
      <dgm:t>
        <a:bodyPr/>
        <a:lstStyle/>
        <a:p>
          <a:endParaRPr lang="en-US"/>
        </a:p>
      </dgm:t>
    </dgm:pt>
    <dgm:pt modelId="{8BEAB8A2-384D-404B-B9EC-0A01A1C1C41F}" type="pres">
      <dgm:prSet presAssocID="{5B4CD4F8-D8B5-9A46-B9F9-34A3CB577F0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5C6921-EF39-BF4B-8062-F97DB031794D}" type="pres">
      <dgm:prSet presAssocID="{5EB85E57-6019-5442-88E0-2126CE709D19}" presName="composite" presStyleCnt="0"/>
      <dgm:spPr/>
    </dgm:pt>
    <dgm:pt modelId="{ADF0545C-FBE7-6E4D-8B8F-A0CB188F759B}" type="pres">
      <dgm:prSet presAssocID="{5EB85E57-6019-5442-88E0-2126CE709D19}" presName="imgShp" presStyleLbl="fgImgPlace1" presStyleIdx="0" presStyleCnt="6"/>
      <dgm:spPr/>
    </dgm:pt>
    <dgm:pt modelId="{3D47FD12-496C-6B4B-B351-8A8D778CD57A}" type="pres">
      <dgm:prSet presAssocID="{5EB85E57-6019-5442-88E0-2126CE709D1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03E56-ECA7-6D42-B85E-FAE5CFFFF52B}" type="pres">
      <dgm:prSet presAssocID="{E9933863-FFD1-814A-A6CE-E5A7B4A4C367}" presName="spacing" presStyleCnt="0"/>
      <dgm:spPr/>
    </dgm:pt>
    <dgm:pt modelId="{40029FEA-F810-B94C-8D6A-99A0A07E09F9}" type="pres">
      <dgm:prSet presAssocID="{8637CABA-0A8D-9A4F-B09E-24A4F094760F}" presName="composite" presStyleCnt="0"/>
      <dgm:spPr/>
    </dgm:pt>
    <dgm:pt modelId="{20B528EF-3AF1-8548-8BB5-B0C613D071BE}" type="pres">
      <dgm:prSet presAssocID="{8637CABA-0A8D-9A4F-B09E-24A4F094760F}" presName="imgShp" presStyleLbl="fgImgPlace1" presStyleIdx="1" presStyleCnt="6"/>
      <dgm:spPr/>
    </dgm:pt>
    <dgm:pt modelId="{570F93BB-F076-8F47-B41E-0E15D9598536}" type="pres">
      <dgm:prSet presAssocID="{8637CABA-0A8D-9A4F-B09E-24A4F094760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D2D8E-CC2D-114C-81B4-BC8CFA23BB36}" type="pres">
      <dgm:prSet presAssocID="{B44F7D78-E0DA-BD4F-B569-B009876BDED7}" presName="spacing" presStyleCnt="0"/>
      <dgm:spPr/>
    </dgm:pt>
    <dgm:pt modelId="{82A34799-8AF8-3546-BD88-DBB8ADC24042}" type="pres">
      <dgm:prSet presAssocID="{739644B8-3E89-CB43-A654-53D8CA687021}" presName="composite" presStyleCnt="0"/>
      <dgm:spPr/>
    </dgm:pt>
    <dgm:pt modelId="{4F22183E-DD2C-2144-8F6B-F7CC58E7B915}" type="pres">
      <dgm:prSet presAssocID="{739644B8-3E89-CB43-A654-53D8CA687021}" presName="imgShp" presStyleLbl="fgImgPlace1" presStyleIdx="2" presStyleCnt="6"/>
      <dgm:spPr/>
    </dgm:pt>
    <dgm:pt modelId="{3458EB73-0E3A-DD44-BAE5-4299C7CB954A}" type="pres">
      <dgm:prSet presAssocID="{739644B8-3E89-CB43-A654-53D8CA687021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088F2-5C14-BE47-A0C0-0AF86453BF22}" type="pres">
      <dgm:prSet presAssocID="{FCBF2A16-B457-BD4A-8FE3-60E7B6E758A3}" presName="spacing" presStyleCnt="0"/>
      <dgm:spPr/>
    </dgm:pt>
    <dgm:pt modelId="{07B5AA29-8073-7F49-A23E-C074CF7C7622}" type="pres">
      <dgm:prSet presAssocID="{6FC760E9-9850-244B-8CB0-B56B073B7621}" presName="composite" presStyleCnt="0"/>
      <dgm:spPr/>
    </dgm:pt>
    <dgm:pt modelId="{86643F10-5928-1D44-8D71-8827B7338930}" type="pres">
      <dgm:prSet presAssocID="{6FC760E9-9850-244B-8CB0-B56B073B7621}" presName="imgShp" presStyleLbl="fgImgPlace1" presStyleIdx="3" presStyleCnt="6"/>
      <dgm:spPr/>
    </dgm:pt>
    <dgm:pt modelId="{22B1A5B8-F95E-B842-AEAF-04737284B0F4}" type="pres">
      <dgm:prSet presAssocID="{6FC760E9-9850-244B-8CB0-B56B073B762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5CD08-E138-9641-B7EA-6C57FFBB529B}" type="pres">
      <dgm:prSet presAssocID="{C31D8413-DA86-8445-872A-FFC7F2B3DB00}" presName="spacing" presStyleCnt="0"/>
      <dgm:spPr/>
    </dgm:pt>
    <dgm:pt modelId="{89BA0C5D-26A5-414B-BDD5-2F9C084947C4}" type="pres">
      <dgm:prSet presAssocID="{D75AA334-57D1-BC4A-9E05-5F37EC9E5A45}" presName="composite" presStyleCnt="0"/>
      <dgm:spPr/>
    </dgm:pt>
    <dgm:pt modelId="{0E6C3FE4-A5EF-DD45-BA76-858848B71BDB}" type="pres">
      <dgm:prSet presAssocID="{D75AA334-57D1-BC4A-9E05-5F37EC9E5A45}" presName="imgShp" presStyleLbl="fgImgPlace1" presStyleIdx="4" presStyleCnt="6"/>
      <dgm:spPr/>
    </dgm:pt>
    <dgm:pt modelId="{6B0FEEAC-003D-9B4D-B2C0-03A39F5CC30B}" type="pres">
      <dgm:prSet presAssocID="{D75AA334-57D1-BC4A-9E05-5F37EC9E5A4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E2255-6F4E-6043-97D6-2792FCC0C683}" type="pres">
      <dgm:prSet presAssocID="{B5CADAFF-9C30-EA4E-854F-8CDA9DF73C2A}" presName="spacing" presStyleCnt="0"/>
      <dgm:spPr/>
    </dgm:pt>
    <dgm:pt modelId="{CCC7A4CD-1294-0749-8778-E469E993DDCD}" type="pres">
      <dgm:prSet presAssocID="{E2D4BFD8-CD1A-164F-A403-0C860CAC4C35}" presName="composite" presStyleCnt="0"/>
      <dgm:spPr/>
    </dgm:pt>
    <dgm:pt modelId="{AB57ECA6-10D4-144B-9238-CAF9C73BC6B5}" type="pres">
      <dgm:prSet presAssocID="{E2D4BFD8-CD1A-164F-A403-0C860CAC4C35}" presName="imgShp" presStyleLbl="fgImgPlace1" presStyleIdx="5" presStyleCnt="6"/>
      <dgm:spPr/>
    </dgm:pt>
    <dgm:pt modelId="{A3C203FF-8C46-194F-8077-D9587AEF143F}" type="pres">
      <dgm:prSet presAssocID="{E2D4BFD8-CD1A-164F-A403-0C860CAC4C3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4C30EE-935A-F648-980F-A13D49053DC4}" type="presOf" srcId="{5B4CD4F8-D8B5-9A46-B9F9-34A3CB577F09}" destId="{8BEAB8A2-384D-404B-B9EC-0A01A1C1C41F}" srcOrd="0" destOrd="0" presId="urn:microsoft.com/office/officeart/2005/8/layout/vList3"/>
    <dgm:cxn modelId="{58E1A8E7-239B-D747-800D-EEAFA7C1AC55}" type="presOf" srcId="{5EB85E57-6019-5442-88E0-2126CE709D19}" destId="{3D47FD12-496C-6B4B-B351-8A8D778CD57A}" srcOrd="0" destOrd="0" presId="urn:microsoft.com/office/officeart/2005/8/layout/vList3"/>
    <dgm:cxn modelId="{54006A20-3D6E-EA4E-8C90-AD32B99DE0D4}" srcId="{5B4CD4F8-D8B5-9A46-B9F9-34A3CB577F09}" destId="{5EB85E57-6019-5442-88E0-2126CE709D19}" srcOrd="0" destOrd="0" parTransId="{454DC791-4AAA-1B42-B672-479EF8B49E42}" sibTransId="{E9933863-FFD1-814A-A6CE-E5A7B4A4C367}"/>
    <dgm:cxn modelId="{D196FA22-EF62-E14F-BDC2-E0BFDA8D9691}" srcId="{5B4CD4F8-D8B5-9A46-B9F9-34A3CB577F09}" destId="{D75AA334-57D1-BC4A-9E05-5F37EC9E5A45}" srcOrd="4" destOrd="0" parTransId="{A31F0671-08CB-F746-B7FB-36E94E384E71}" sibTransId="{B5CADAFF-9C30-EA4E-854F-8CDA9DF73C2A}"/>
    <dgm:cxn modelId="{4BFACC12-801B-CB4D-8E93-83D13BD2EDDC}" type="presOf" srcId="{6FC760E9-9850-244B-8CB0-B56B073B7621}" destId="{22B1A5B8-F95E-B842-AEAF-04737284B0F4}" srcOrd="0" destOrd="0" presId="urn:microsoft.com/office/officeart/2005/8/layout/vList3"/>
    <dgm:cxn modelId="{74C739AC-9050-A146-88BA-F44E0459139B}" srcId="{5B4CD4F8-D8B5-9A46-B9F9-34A3CB577F09}" destId="{E2D4BFD8-CD1A-164F-A403-0C860CAC4C35}" srcOrd="5" destOrd="0" parTransId="{94689E31-5440-A84D-BE70-A1A4F236252A}" sibTransId="{1E1CAAA5-B158-BF46-B3F4-F17FE5DCD90D}"/>
    <dgm:cxn modelId="{5E2D4529-4B3A-1644-BBC7-27C72579714F}" srcId="{5B4CD4F8-D8B5-9A46-B9F9-34A3CB577F09}" destId="{6FC760E9-9850-244B-8CB0-B56B073B7621}" srcOrd="3" destOrd="0" parTransId="{694B2843-9BDD-264E-8DFF-8C2819D0716E}" sibTransId="{C31D8413-DA86-8445-872A-FFC7F2B3DB00}"/>
    <dgm:cxn modelId="{D9E411C0-6FBA-F341-9B75-64B51706E579}" srcId="{5B4CD4F8-D8B5-9A46-B9F9-34A3CB577F09}" destId="{739644B8-3E89-CB43-A654-53D8CA687021}" srcOrd="2" destOrd="0" parTransId="{20A3363C-AAFB-D446-80A5-FAF8CADF8C6E}" sibTransId="{FCBF2A16-B457-BD4A-8FE3-60E7B6E758A3}"/>
    <dgm:cxn modelId="{91D77402-CF1E-2F40-8C06-980189D09836}" type="presOf" srcId="{739644B8-3E89-CB43-A654-53D8CA687021}" destId="{3458EB73-0E3A-DD44-BAE5-4299C7CB954A}" srcOrd="0" destOrd="0" presId="urn:microsoft.com/office/officeart/2005/8/layout/vList3"/>
    <dgm:cxn modelId="{C3D70FCA-2910-834D-8506-C5C4B1344AA7}" type="presOf" srcId="{8637CABA-0A8D-9A4F-B09E-24A4F094760F}" destId="{570F93BB-F076-8F47-B41E-0E15D9598536}" srcOrd="0" destOrd="0" presId="urn:microsoft.com/office/officeart/2005/8/layout/vList3"/>
    <dgm:cxn modelId="{43119396-32A2-314E-B97E-AA13CFCCF968}" type="presOf" srcId="{D75AA334-57D1-BC4A-9E05-5F37EC9E5A45}" destId="{6B0FEEAC-003D-9B4D-B2C0-03A39F5CC30B}" srcOrd="0" destOrd="0" presId="urn:microsoft.com/office/officeart/2005/8/layout/vList3"/>
    <dgm:cxn modelId="{E01A1B3E-6108-634B-869A-883F6923C623}" srcId="{5B4CD4F8-D8B5-9A46-B9F9-34A3CB577F09}" destId="{8637CABA-0A8D-9A4F-B09E-24A4F094760F}" srcOrd="1" destOrd="0" parTransId="{DD55CC57-8965-3940-B6BC-D7E9F57F97BE}" sibTransId="{B44F7D78-E0DA-BD4F-B569-B009876BDED7}"/>
    <dgm:cxn modelId="{AD3B263D-A47A-6446-B996-7D5EEE8D50AE}" type="presOf" srcId="{E2D4BFD8-CD1A-164F-A403-0C860CAC4C35}" destId="{A3C203FF-8C46-194F-8077-D9587AEF143F}" srcOrd="0" destOrd="0" presId="urn:microsoft.com/office/officeart/2005/8/layout/vList3"/>
    <dgm:cxn modelId="{F1472E69-BEBD-A648-9533-1B30F9D1B678}" type="presParOf" srcId="{8BEAB8A2-384D-404B-B9EC-0A01A1C1C41F}" destId="{3F5C6921-EF39-BF4B-8062-F97DB031794D}" srcOrd="0" destOrd="0" presId="urn:microsoft.com/office/officeart/2005/8/layout/vList3"/>
    <dgm:cxn modelId="{9B328780-0338-4240-886E-807A3ACAD738}" type="presParOf" srcId="{3F5C6921-EF39-BF4B-8062-F97DB031794D}" destId="{ADF0545C-FBE7-6E4D-8B8F-A0CB188F759B}" srcOrd="0" destOrd="0" presId="urn:microsoft.com/office/officeart/2005/8/layout/vList3"/>
    <dgm:cxn modelId="{601A2AE4-3EA5-8246-B404-8369D9CC3845}" type="presParOf" srcId="{3F5C6921-EF39-BF4B-8062-F97DB031794D}" destId="{3D47FD12-496C-6B4B-B351-8A8D778CD57A}" srcOrd="1" destOrd="0" presId="urn:microsoft.com/office/officeart/2005/8/layout/vList3"/>
    <dgm:cxn modelId="{B896B46E-6B13-2F4D-8F5F-40B919DD35EA}" type="presParOf" srcId="{8BEAB8A2-384D-404B-B9EC-0A01A1C1C41F}" destId="{19703E56-ECA7-6D42-B85E-FAE5CFFFF52B}" srcOrd="1" destOrd="0" presId="urn:microsoft.com/office/officeart/2005/8/layout/vList3"/>
    <dgm:cxn modelId="{0143FF32-38B6-9E44-8E6F-7C1D46AE396F}" type="presParOf" srcId="{8BEAB8A2-384D-404B-B9EC-0A01A1C1C41F}" destId="{40029FEA-F810-B94C-8D6A-99A0A07E09F9}" srcOrd="2" destOrd="0" presId="urn:microsoft.com/office/officeart/2005/8/layout/vList3"/>
    <dgm:cxn modelId="{824CC3A9-3F36-FC42-961B-96E76CE1B4A2}" type="presParOf" srcId="{40029FEA-F810-B94C-8D6A-99A0A07E09F9}" destId="{20B528EF-3AF1-8548-8BB5-B0C613D071BE}" srcOrd="0" destOrd="0" presId="urn:microsoft.com/office/officeart/2005/8/layout/vList3"/>
    <dgm:cxn modelId="{0CC35E71-26CC-4545-852B-109F8970EC19}" type="presParOf" srcId="{40029FEA-F810-B94C-8D6A-99A0A07E09F9}" destId="{570F93BB-F076-8F47-B41E-0E15D9598536}" srcOrd="1" destOrd="0" presId="urn:microsoft.com/office/officeart/2005/8/layout/vList3"/>
    <dgm:cxn modelId="{36DF12EF-7556-3047-9A2E-3B58D26875F1}" type="presParOf" srcId="{8BEAB8A2-384D-404B-B9EC-0A01A1C1C41F}" destId="{C0DD2D8E-CC2D-114C-81B4-BC8CFA23BB36}" srcOrd="3" destOrd="0" presId="urn:microsoft.com/office/officeart/2005/8/layout/vList3"/>
    <dgm:cxn modelId="{CEEE5130-AE70-5E47-8443-A5B3525BAE6F}" type="presParOf" srcId="{8BEAB8A2-384D-404B-B9EC-0A01A1C1C41F}" destId="{82A34799-8AF8-3546-BD88-DBB8ADC24042}" srcOrd="4" destOrd="0" presId="urn:microsoft.com/office/officeart/2005/8/layout/vList3"/>
    <dgm:cxn modelId="{2BF918B6-4B0E-9247-93CC-D88A517E0966}" type="presParOf" srcId="{82A34799-8AF8-3546-BD88-DBB8ADC24042}" destId="{4F22183E-DD2C-2144-8F6B-F7CC58E7B915}" srcOrd="0" destOrd="0" presId="urn:microsoft.com/office/officeart/2005/8/layout/vList3"/>
    <dgm:cxn modelId="{F5C07D0E-8CDF-CA4E-B27D-1F4AC1FBC8F8}" type="presParOf" srcId="{82A34799-8AF8-3546-BD88-DBB8ADC24042}" destId="{3458EB73-0E3A-DD44-BAE5-4299C7CB954A}" srcOrd="1" destOrd="0" presId="urn:microsoft.com/office/officeart/2005/8/layout/vList3"/>
    <dgm:cxn modelId="{D7BA1FD4-9E8A-274B-B47C-8B11932C0E42}" type="presParOf" srcId="{8BEAB8A2-384D-404B-B9EC-0A01A1C1C41F}" destId="{C08088F2-5C14-BE47-A0C0-0AF86453BF22}" srcOrd="5" destOrd="0" presId="urn:microsoft.com/office/officeart/2005/8/layout/vList3"/>
    <dgm:cxn modelId="{9B8940B5-F707-7143-94EE-8293C343A88F}" type="presParOf" srcId="{8BEAB8A2-384D-404B-B9EC-0A01A1C1C41F}" destId="{07B5AA29-8073-7F49-A23E-C074CF7C7622}" srcOrd="6" destOrd="0" presId="urn:microsoft.com/office/officeart/2005/8/layout/vList3"/>
    <dgm:cxn modelId="{3E1C5501-1FA4-8348-BA56-742E0AFEBF39}" type="presParOf" srcId="{07B5AA29-8073-7F49-A23E-C074CF7C7622}" destId="{86643F10-5928-1D44-8D71-8827B7338930}" srcOrd="0" destOrd="0" presId="urn:microsoft.com/office/officeart/2005/8/layout/vList3"/>
    <dgm:cxn modelId="{CC7D82D9-4FCC-7847-80B0-BBA7719BE6EC}" type="presParOf" srcId="{07B5AA29-8073-7F49-A23E-C074CF7C7622}" destId="{22B1A5B8-F95E-B842-AEAF-04737284B0F4}" srcOrd="1" destOrd="0" presId="urn:microsoft.com/office/officeart/2005/8/layout/vList3"/>
    <dgm:cxn modelId="{21F27F7C-DE8F-8B43-849B-6586E4AA2069}" type="presParOf" srcId="{8BEAB8A2-384D-404B-B9EC-0A01A1C1C41F}" destId="{1B35CD08-E138-9641-B7EA-6C57FFBB529B}" srcOrd="7" destOrd="0" presId="urn:microsoft.com/office/officeart/2005/8/layout/vList3"/>
    <dgm:cxn modelId="{8042395B-D983-104D-8EB9-F384AA7B1E55}" type="presParOf" srcId="{8BEAB8A2-384D-404B-B9EC-0A01A1C1C41F}" destId="{89BA0C5D-26A5-414B-BDD5-2F9C084947C4}" srcOrd="8" destOrd="0" presId="urn:microsoft.com/office/officeart/2005/8/layout/vList3"/>
    <dgm:cxn modelId="{04080952-3F1A-A347-ACAF-3E6C6E1067A8}" type="presParOf" srcId="{89BA0C5D-26A5-414B-BDD5-2F9C084947C4}" destId="{0E6C3FE4-A5EF-DD45-BA76-858848B71BDB}" srcOrd="0" destOrd="0" presId="urn:microsoft.com/office/officeart/2005/8/layout/vList3"/>
    <dgm:cxn modelId="{2239549F-0347-BF49-A664-9C7CAAD2C2BB}" type="presParOf" srcId="{89BA0C5D-26A5-414B-BDD5-2F9C084947C4}" destId="{6B0FEEAC-003D-9B4D-B2C0-03A39F5CC30B}" srcOrd="1" destOrd="0" presId="urn:microsoft.com/office/officeart/2005/8/layout/vList3"/>
    <dgm:cxn modelId="{137F71D4-6560-AA4C-927A-22DA175B35A1}" type="presParOf" srcId="{8BEAB8A2-384D-404B-B9EC-0A01A1C1C41F}" destId="{67EE2255-6F4E-6043-97D6-2792FCC0C683}" srcOrd="9" destOrd="0" presId="urn:microsoft.com/office/officeart/2005/8/layout/vList3"/>
    <dgm:cxn modelId="{BDF39BD4-0464-FF42-9352-DB95A72D3178}" type="presParOf" srcId="{8BEAB8A2-384D-404B-B9EC-0A01A1C1C41F}" destId="{CCC7A4CD-1294-0749-8778-E469E993DDCD}" srcOrd="10" destOrd="0" presId="urn:microsoft.com/office/officeart/2005/8/layout/vList3"/>
    <dgm:cxn modelId="{53428B2F-0963-5C49-A097-CEE92007DAB3}" type="presParOf" srcId="{CCC7A4CD-1294-0749-8778-E469E993DDCD}" destId="{AB57ECA6-10D4-144B-9238-CAF9C73BC6B5}" srcOrd="0" destOrd="0" presId="urn:microsoft.com/office/officeart/2005/8/layout/vList3"/>
    <dgm:cxn modelId="{0BA8EC57-2309-5043-9F43-0811A3A32164}" type="presParOf" srcId="{CCC7A4CD-1294-0749-8778-E469E993DDCD}" destId="{A3C203FF-8C46-194F-8077-D9587AEF14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7FD12-496C-6B4B-B351-8A8D778CD57A}">
      <dsp:nvSpPr>
        <dsp:cNvPr id="0" name=""/>
        <dsp:cNvSpPr/>
      </dsp:nvSpPr>
      <dsp:spPr>
        <a:xfrm rot="10800000">
          <a:off x="1469719" y="2265"/>
          <a:ext cx="5472684" cy="3650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EDUCAUSE (including Horizon Report)</a:t>
          </a:r>
        </a:p>
      </dsp:txBody>
      <dsp:txXfrm rot="10800000">
        <a:off x="1560981" y="2265"/>
        <a:ext cx="5381422" cy="365047"/>
      </dsp:txXfrm>
    </dsp:sp>
    <dsp:sp modelId="{ADF0545C-FBE7-6E4D-8B8F-A0CB188F759B}">
      <dsp:nvSpPr>
        <dsp:cNvPr id="0" name=""/>
        <dsp:cNvSpPr/>
      </dsp:nvSpPr>
      <dsp:spPr>
        <a:xfrm>
          <a:off x="1287196" y="2265"/>
          <a:ext cx="365047" cy="3650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F93BB-F076-8F47-B41E-0E15D9598536}">
      <dsp:nvSpPr>
        <dsp:cNvPr id="0" name=""/>
        <dsp:cNvSpPr/>
      </dsp:nvSpPr>
      <dsp:spPr>
        <a:xfrm rot="10800000">
          <a:off x="1469719" y="458574"/>
          <a:ext cx="5472684" cy="3650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ACRL Environmental Scan</a:t>
          </a:r>
        </a:p>
      </dsp:txBody>
      <dsp:txXfrm rot="10800000">
        <a:off x="1560981" y="458574"/>
        <a:ext cx="5381422" cy="365047"/>
      </dsp:txXfrm>
    </dsp:sp>
    <dsp:sp modelId="{20B528EF-3AF1-8548-8BB5-B0C613D071BE}">
      <dsp:nvSpPr>
        <dsp:cNvPr id="0" name=""/>
        <dsp:cNvSpPr/>
      </dsp:nvSpPr>
      <dsp:spPr>
        <a:xfrm>
          <a:off x="1287196" y="458574"/>
          <a:ext cx="365047" cy="3650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8EB73-0E3A-DD44-BAE5-4299C7CB954A}">
      <dsp:nvSpPr>
        <dsp:cNvPr id="0" name=""/>
        <dsp:cNvSpPr/>
      </dsp:nvSpPr>
      <dsp:spPr>
        <a:xfrm rot="10800000">
          <a:off x="1469719" y="914884"/>
          <a:ext cx="5472684" cy="3650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Ithaka S+R</a:t>
          </a:r>
        </a:p>
      </dsp:txBody>
      <dsp:txXfrm rot="10800000">
        <a:off x="1560981" y="914884"/>
        <a:ext cx="5381422" cy="365047"/>
      </dsp:txXfrm>
    </dsp:sp>
    <dsp:sp modelId="{4F22183E-DD2C-2144-8F6B-F7CC58E7B915}">
      <dsp:nvSpPr>
        <dsp:cNvPr id="0" name=""/>
        <dsp:cNvSpPr/>
      </dsp:nvSpPr>
      <dsp:spPr>
        <a:xfrm>
          <a:off x="1287196" y="914884"/>
          <a:ext cx="365047" cy="3650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1A5B8-F95E-B842-AEAF-04737284B0F4}">
      <dsp:nvSpPr>
        <dsp:cNvPr id="0" name=""/>
        <dsp:cNvSpPr/>
      </dsp:nvSpPr>
      <dsp:spPr>
        <a:xfrm rot="10800000">
          <a:off x="1469719" y="1371193"/>
          <a:ext cx="5472684" cy="3650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Pew Research Foundation</a:t>
          </a:r>
        </a:p>
      </dsp:txBody>
      <dsp:txXfrm rot="10800000">
        <a:off x="1560981" y="1371193"/>
        <a:ext cx="5381422" cy="365047"/>
      </dsp:txXfrm>
    </dsp:sp>
    <dsp:sp modelId="{86643F10-5928-1D44-8D71-8827B7338930}">
      <dsp:nvSpPr>
        <dsp:cNvPr id="0" name=""/>
        <dsp:cNvSpPr/>
      </dsp:nvSpPr>
      <dsp:spPr>
        <a:xfrm>
          <a:off x="1287196" y="1371193"/>
          <a:ext cx="365047" cy="3650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FEEAC-003D-9B4D-B2C0-03A39F5CC30B}">
      <dsp:nvSpPr>
        <dsp:cNvPr id="0" name=""/>
        <dsp:cNvSpPr/>
      </dsp:nvSpPr>
      <dsp:spPr>
        <a:xfrm rot="10800000">
          <a:off x="1469719" y="1827502"/>
          <a:ext cx="5472684" cy="3650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OCLC</a:t>
          </a:r>
        </a:p>
      </dsp:txBody>
      <dsp:txXfrm rot="10800000">
        <a:off x="1560981" y="1827502"/>
        <a:ext cx="5381422" cy="365047"/>
      </dsp:txXfrm>
    </dsp:sp>
    <dsp:sp modelId="{0E6C3FE4-A5EF-DD45-BA76-858848B71BDB}">
      <dsp:nvSpPr>
        <dsp:cNvPr id="0" name=""/>
        <dsp:cNvSpPr/>
      </dsp:nvSpPr>
      <dsp:spPr>
        <a:xfrm>
          <a:off x="1287196" y="1827502"/>
          <a:ext cx="365047" cy="3650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203FF-8C46-194F-8077-D9587AEF143F}">
      <dsp:nvSpPr>
        <dsp:cNvPr id="0" name=""/>
        <dsp:cNvSpPr/>
      </dsp:nvSpPr>
      <dsp:spPr>
        <a:xfrm rot="10800000">
          <a:off x="1469719" y="2283812"/>
          <a:ext cx="5472684" cy="3650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97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ALA</a:t>
          </a:r>
        </a:p>
      </dsp:txBody>
      <dsp:txXfrm rot="10800000">
        <a:off x="1560981" y="2283812"/>
        <a:ext cx="5381422" cy="365047"/>
      </dsp:txXfrm>
    </dsp:sp>
    <dsp:sp modelId="{AB57ECA6-10D4-144B-9238-CAF9C73BC6B5}">
      <dsp:nvSpPr>
        <dsp:cNvPr id="0" name=""/>
        <dsp:cNvSpPr/>
      </dsp:nvSpPr>
      <dsp:spPr>
        <a:xfrm>
          <a:off x="1287196" y="2283812"/>
          <a:ext cx="365047" cy="3650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5CB7454-15C1-A944-AC37-5542B6D3ECE9}" type="datetime1">
              <a:rPr lang="en-US"/>
              <a:pPr>
                <a:defRPr/>
              </a:pPr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AD9EFA-3E97-9B4D-8EE7-720657CE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210EC45-414C-6A4E-BBBD-A09AEA33A371}" type="datetime1">
              <a:rPr lang="en-US"/>
              <a:pPr>
                <a:defRPr/>
              </a:pPr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  <a:ea typeface="Geneva" pitchFamily="37" charset="-128"/>
                <a:cs typeface="Geneva" pitchFamily="3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FE6EDC6-DD80-2D48-A9E8-763FB51E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0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6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6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DE36-8315-4CEB-98C8-64FB9DB51D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9E68-A1F7-A441-8DC9-1255D615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1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FFC6-973B-2442-BCAF-B040FDE7B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8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70C6-FDCB-5747-9A21-CEFC4DDC4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3EE7-E1E3-6A41-AED4-ADD0882BF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1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1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F95E-660F-6F48-9B3C-B3F93E20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7251"/>
            <a:ext cx="4040188" cy="773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57251"/>
            <a:ext cx="4041775" cy="773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B1A9-890C-8B44-BE90-7CB4395EE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1A38-2662-714D-BA55-F0640804B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4B65-BD56-BC42-A8D4-F7B262BC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28662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85951"/>
            <a:ext cx="3008313" cy="27086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5864-67DE-844A-AC03-EBD93572A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3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2D8B-8594-4B44-80B0-BECC0F07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26511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Helvetica Neue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Calibri"/>
          <a:ea typeface="Geneva" pitchFamily="-65" charset="-128"/>
          <a:cs typeface="Calibri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Geneva" pitchFamily="-65" charset="-128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2"/>
          </a:solidFill>
          <a:latin typeface="Calibri"/>
          <a:ea typeface="ヒラギノ角ゴ Pro W3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133600" y="1276350"/>
            <a:ext cx="4572000" cy="457200"/>
          </a:xfrm>
        </p:spPr>
        <p:txBody>
          <a:bodyPr anchor="t"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ea typeface="Geneva" charset="0"/>
              </a:rPr>
              <a:t>Leading Through Times of Change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524000" y="2114550"/>
            <a:ext cx="5562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Geneva" charset="0"/>
              </a:rPr>
              <a:t>Northwest Interlibrary Loan and 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Geneva" charset="0"/>
              </a:rPr>
              <a:t>Resource Sharing Conference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Geneva" charset="0"/>
              </a:rPr>
              <a:t>September 13, 2018</a:t>
            </a:r>
          </a:p>
          <a:p>
            <a:pPr eaLnBrk="1" hangingPunct="1"/>
            <a:endParaRPr lang="en-US" dirty="0">
              <a:solidFill>
                <a:schemeClr val="bg1"/>
              </a:solidFill>
              <a:ea typeface="Geneva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Geneva" charset="0"/>
              </a:rPr>
              <a:t>Trevor A. Dawes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Geneva" charset="0"/>
              </a:rPr>
              <a:t>@</a:t>
            </a:r>
            <a:r>
              <a:rPr lang="en-US" dirty="0" err="1">
                <a:solidFill>
                  <a:schemeClr val="bg1"/>
                </a:solidFill>
                <a:ea typeface="Geneva" charset="0"/>
              </a:rPr>
              <a:t>tadawes</a:t>
            </a:r>
            <a:endParaRPr lang="en-US" dirty="0">
              <a:solidFill>
                <a:schemeClr val="bg1"/>
              </a:solidFill>
              <a:ea typeface="Genev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B2DF6-3CBA-B84A-B894-2D40B1B9A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88" y="1657350"/>
            <a:ext cx="8229600" cy="25774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A57A3-B418-864E-A06E-31BF90C78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Roles for Librarians</a:t>
            </a:r>
          </a:p>
        </p:txBody>
      </p:sp>
      <p:pic>
        <p:nvPicPr>
          <p:cNvPr id="4" name="Content Placeholder 3" descr="newroles-wordcloud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486" r="295" b="838"/>
          <a:stretch/>
        </p:blipFill>
        <p:spPr>
          <a:xfrm>
            <a:off x="1644316" y="920750"/>
            <a:ext cx="5851157" cy="3540960"/>
          </a:xfrm>
        </p:spPr>
      </p:pic>
    </p:spTree>
    <p:extLst>
      <p:ext uri="{BB962C8B-B14F-4D97-AF65-F5344CB8AC3E}">
        <p14:creationId xmlns:p14="http://schemas.microsoft.com/office/powerpoint/2010/main" val="326033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354862-025C-E643-A68A-4B3ED0E09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new positions at Washington University in STL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5E6B834-1840-7047-95B4-80F1BE01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074194"/>
          </a:xfrm>
        </p:spPr>
        <p:txBody>
          <a:bodyPr/>
          <a:lstStyle/>
          <a:p>
            <a:r>
              <a:rPr lang="en-US" sz="2000" dirty="0"/>
              <a:t>Copyright and Digital Access Librarian</a:t>
            </a:r>
          </a:p>
          <a:p>
            <a:r>
              <a:rPr lang="en-US" sz="2000" dirty="0"/>
              <a:t>Digital Archivist</a:t>
            </a:r>
          </a:p>
          <a:p>
            <a:r>
              <a:rPr lang="en-US" sz="2000" dirty="0"/>
              <a:t>Head of Publishing Production Services</a:t>
            </a:r>
          </a:p>
          <a:p>
            <a:r>
              <a:rPr lang="en-US" sz="2000" dirty="0"/>
              <a:t>Scholarly Publishing Director</a:t>
            </a:r>
          </a:p>
          <a:p>
            <a:r>
              <a:rPr lang="en-US" sz="2000" dirty="0"/>
              <a:t>Digital Infrastructure Librarian</a:t>
            </a:r>
          </a:p>
          <a:p>
            <a:r>
              <a:rPr lang="en-US" sz="2000" dirty="0"/>
              <a:t>Film Preservationist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91F218-3E84-B34F-B514-0114B0ABE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Some new positions at the University of Delaware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54AD4D9-972D-4340-82F5-EB8DFDBA2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270374" cy="3302794"/>
          </a:xfrm>
        </p:spPr>
        <p:txBody>
          <a:bodyPr/>
          <a:lstStyle/>
          <a:p>
            <a:r>
              <a:rPr lang="en-US" sz="2000" dirty="0"/>
              <a:t>AUL for Scholarly Publishing and Research</a:t>
            </a:r>
          </a:p>
          <a:p>
            <a:r>
              <a:rPr lang="en-US" sz="2000" dirty="0"/>
              <a:t>Director of Strategic Initiatives</a:t>
            </a:r>
          </a:p>
          <a:p>
            <a:r>
              <a:rPr lang="en-US" sz="2000" dirty="0"/>
              <a:t>Digital Content Specialist</a:t>
            </a:r>
          </a:p>
          <a:p>
            <a:r>
              <a:rPr lang="en-US" sz="2000" dirty="0"/>
              <a:t>Digital Publishing and Copyright Librarian</a:t>
            </a:r>
          </a:p>
          <a:p>
            <a:r>
              <a:rPr lang="en-US" sz="2000" dirty="0"/>
              <a:t>Organizational Learning Coordinator</a:t>
            </a:r>
          </a:p>
          <a:p>
            <a:r>
              <a:rPr lang="en-US" sz="2000" dirty="0"/>
              <a:t>Digital Applications Interface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13231"/>
            <a:ext cx="1066800" cy="4629148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First Modern </a:t>
            </a:r>
            <a:r>
              <a:rPr lang="en-US" sz="2100" dirty="0" err="1"/>
              <a:t>Organi-zational</a:t>
            </a:r>
            <a:r>
              <a:rPr lang="en-US" sz="2100" dirty="0"/>
              <a:t> Chart?</a:t>
            </a:r>
            <a:br>
              <a:rPr lang="en-US" sz="2100" dirty="0"/>
            </a:br>
            <a:r>
              <a:rPr lang="en-US" sz="750" dirty="0"/>
              <a:t>http://</a:t>
            </a:r>
            <a:r>
              <a:rPr lang="en-US" sz="750" dirty="0" err="1"/>
              <a:t>www.slate.com</a:t>
            </a:r>
            <a:r>
              <a:rPr lang="en-US" sz="750" dirty="0"/>
              <a:t>/blogs/</a:t>
            </a:r>
            <a:r>
              <a:rPr lang="en-US" sz="750" dirty="0" err="1"/>
              <a:t>the_vault</a:t>
            </a:r>
            <a:r>
              <a:rPr lang="en-US" sz="750" dirty="0"/>
              <a:t>/2014/02/05/</a:t>
            </a:r>
            <a:r>
              <a:rPr lang="en-US" sz="750" dirty="0" err="1"/>
              <a:t>the_first_modern_organizational_chart_is_a_thing_of_beauty.html</a:t>
            </a:r>
            <a:endParaRPr lang="en-US" sz="750" dirty="0"/>
          </a:p>
        </p:txBody>
      </p:sp>
      <p:pic>
        <p:nvPicPr>
          <p:cNvPr id="4" name="Content Placeholder 3" descr="NY Erie R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-15000" contras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514351"/>
            <a:ext cx="6612326" cy="4629149"/>
          </a:xfrm>
        </p:spPr>
      </p:pic>
    </p:spTree>
    <p:extLst>
      <p:ext uri="{BB962C8B-B14F-4D97-AF65-F5344CB8AC3E}">
        <p14:creationId xmlns:p14="http://schemas.microsoft.com/office/powerpoint/2010/main" val="270086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/>
          <a:p>
            <a:pPr algn="ctr"/>
            <a:r>
              <a:rPr lang="en-US" dirty="0"/>
              <a:t>Skills Needed by Library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7350"/>
            <a:ext cx="8229600" cy="2651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Project Management</a:t>
            </a:r>
          </a:p>
          <a:p>
            <a:r>
              <a:rPr lang="en-US" dirty="0"/>
              <a:t>Instructional Design / Instructional Technology</a:t>
            </a:r>
          </a:p>
          <a:p>
            <a:r>
              <a:rPr lang="en-US" dirty="0"/>
              <a:t>Digital Information Management</a:t>
            </a:r>
          </a:p>
          <a:p>
            <a:r>
              <a:rPr lang="en-US" dirty="0"/>
              <a:t>Data Analytics / Data Visualization </a:t>
            </a:r>
          </a:p>
          <a:p>
            <a:r>
              <a:rPr lang="en-US" dirty="0"/>
              <a:t>Technological / Programming</a:t>
            </a:r>
          </a:p>
          <a:p>
            <a:r>
              <a:rPr lang="en-US" dirty="0"/>
              <a:t>Assessment</a:t>
            </a:r>
          </a:p>
          <a:p>
            <a:r>
              <a:rPr lang="en-US" dirty="0"/>
              <a:t>Communications and Marketing</a:t>
            </a:r>
          </a:p>
          <a:p>
            <a:r>
              <a:rPr lang="en-US" dirty="0"/>
              <a:t>Others….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457200"/>
          </a:xfrm>
        </p:spPr>
        <p:txBody>
          <a:bodyPr/>
          <a:lstStyle/>
          <a:p>
            <a:pPr algn="ctr"/>
            <a:r>
              <a:rPr lang="en-US" dirty="0"/>
              <a:t>Libraries and Information Services Today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9" t="568" r="432" b="-569"/>
          <a:stretch/>
        </p:blipFill>
        <p:spPr>
          <a:xfrm>
            <a:off x="1734554" y="1022685"/>
            <a:ext cx="2506578" cy="3529262"/>
          </a:xfrm>
        </p:spPr>
      </p:pic>
      <p:pic>
        <p:nvPicPr>
          <p:cNvPr id="3" name="Picture 2" descr="IMG_34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96" y="1022685"/>
            <a:ext cx="2753783" cy="3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89EA-931D-7745-A15E-BB44258E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742950"/>
          </a:xfrm>
        </p:spPr>
        <p:txBody>
          <a:bodyPr/>
          <a:lstStyle/>
          <a:p>
            <a:r>
              <a:rPr lang="en-US" dirty="0"/>
              <a:t>Changing Organizational Culture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FCC456-B065-2D43-AA97-DB69C8A24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477" y="1428750"/>
            <a:ext cx="4468905" cy="3165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8436F-B880-314E-8F29-C06F353C7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00A29-36FA-DE4A-83E8-FFA09286DDC8}"/>
              </a:ext>
            </a:extLst>
          </p:cNvPr>
          <p:cNvSpPr txBox="1"/>
          <p:nvPr/>
        </p:nvSpPr>
        <p:spPr>
          <a:xfrm>
            <a:off x="0" y="4900041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 https://</a:t>
            </a:r>
            <a:r>
              <a:rPr lang="en-US" sz="800" dirty="0" err="1"/>
              <a:t>goo.gl</a:t>
            </a:r>
            <a:r>
              <a:rPr lang="en-US" sz="800" dirty="0"/>
              <a:t>/images/</a:t>
            </a:r>
            <a:r>
              <a:rPr lang="en-US" sz="800" dirty="0" err="1"/>
              <a:t>keXJxy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852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1781D-40C1-2142-B50D-5D812C9B4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38E4AF-DE7F-AD44-8494-5516FA61C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076" y="2492375"/>
            <a:ext cx="8261724" cy="2651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332A0-D5F9-5745-9289-2E10F611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6" y="514350"/>
            <a:ext cx="82931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71" y="514350"/>
            <a:ext cx="8229600" cy="742950"/>
          </a:xfrm>
        </p:spPr>
        <p:txBody>
          <a:bodyPr/>
          <a:lstStyle/>
          <a:p>
            <a:r>
              <a:rPr lang="en-US" dirty="0"/>
              <a:t>Understanding EDI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FCBC31-4828-7E45-8608-9F51BCE67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271" y="1164432"/>
            <a:ext cx="4927600" cy="3695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96DE5-43F1-DA40-B861-912B9F8CB054}"/>
              </a:ext>
            </a:extLst>
          </p:cNvPr>
          <p:cNvSpPr txBox="1"/>
          <p:nvPr/>
        </p:nvSpPr>
        <p:spPr>
          <a:xfrm>
            <a:off x="76200" y="4953000"/>
            <a:ext cx="693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 http://</a:t>
            </a:r>
            <a:r>
              <a:rPr lang="en-US" sz="800" dirty="0" err="1"/>
              <a:t>www.lawsocietygazette.ca</a:t>
            </a:r>
            <a:r>
              <a:rPr lang="en-US" sz="800" dirty="0"/>
              <a:t>/news/understanding-the-new-equality-diversity-and-inclusion-edi-obligations-are-you-ready/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12EA2FD-8FC0-ED4C-9C5E-FD18A543B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1" y="516880"/>
            <a:ext cx="5104790" cy="46266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429D-D988-0F4C-B9B2-8A9E4A20E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5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342" y="577810"/>
            <a:ext cx="6172200" cy="606153"/>
          </a:xfrm>
        </p:spPr>
        <p:txBody>
          <a:bodyPr/>
          <a:lstStyle/>
          <a:p>
            <a:pPr algn="ctr"/>
            <a:r>
              <a:rPr lang="en-US" dirty="0"/>
              <a:t>Rutgers Announcement</a:t>
            </a:r>
          </a:p>
        </p:txBody>
      </p:sp>
      <p:pic>
        <p:nvPicPr>
          <p:cNvPr id="4" name="Content Placeholder 3" descr="Rutgers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7" b="-1301"/>
          <a:stretch/>
        </p:blipFill>
        <p:spPr>
          <a:xfrm>
            <a:off x="729409" y="1504950"/>
            <a:ext cx="7697839" cy="2438400"/>
          </a:xfrm>
        </p:spPr>
      </p:pic>
      <p:sp>
        <p:nvSpPr>
          <p:cNvPr id="5" name="TextBox 4"/>
          <p:cNvSpPr txBox="1"/>
          <p:nvPr/>
        </p:nvSpPr>
        <p:spPr>
          <a:xfrm>
            <a:off x="1273342" y="4882816"/>
            <a:ext cx="579521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Source: http://</a:t>
            </a:r>
            <a:r>
              <a:rPr lang="en-US" sz="675" dirty="0" err="1"/>
              <a:t>comminfo.rutgers.edu</a:t>
            </a:r>
            <a:r>
              <a:rPr lang="en-US" sz="675" dirty="0"/>
              <a:t>/</a:t>
            </a:r>
            <a:r>
              <a:rPr lang="en-US" sz="675" dirty="0" err="1"/>
              <a:t>mlis</a:t>
            </a:r>
            <a:r>
              <a:rPr lang="en-US" sz="675" dirty="0"/>
              <a:t>-program-news/scai-announces-expanded-lis-curriculum-options-and-opportunities.html</a:t>
            </a:r>
          </a:p>
        </p:txBody>
      </p:sp>
    </p:spTree>
    <p:extLst>
      <p:ext uri="{BB962C8B-B14F-4D97-AF65-F5344CB8AC3E}">
        <p14:creationId xmlns:p14="http://schemas.microsoft.com/office/powerpoint/2010/main" val="364819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EED81D-E89C-4C48-8CDB-D398A2B21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28750"/>
            <a:ext cx="6747375" cy="27098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6C7F-F349-0043-854C-BA96A606BF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2FDBD-144E-8946-98FD-AB12B1837C5C}"/>
              </a:ext>
            </a:extLst>
          </p:cNvPr>
          <p:cNvSpPr txBox="1"/>
          <p:nvPr/>
        </p:nvSpPr>
        <p:spPr>
          <a:xfrm>
            <a:off x="152400" y="4857750"/>
            <a:ext cx="2514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 https://</a:t>
            </a:r>
            <a:r>
              <a:rPr lang="en-US" sz="800" dirty="0" err="1"/>
              <a:t>goo.gl</a:t>
            </a:r>
            <a:r>
              <a:rPr lang="en-US" sz="800" dirty="0"/>
              <a:t>/images/5M7JmV</a:t>
            </a:r>
          </a:p>
        </p:txBody>
      </p:sp>
    </p:spTree>
    <p:extLst>
      <p:ext uri="{BB962C8B-B14F-4D97-AF65-F5344CB8AC3E}">
        <p14:creationId xmlns:p14="http://schemas.microsoft.com/office/powerpoint/2010/main" val="120258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718" y="3783048"/>
            <a:ext cx="34719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Questions / Discussion</a:t>
            </a:r>
          </a:p>
          <a:p>
            <a:endParaRPr lang="en-US" sz="1500" dirty="0"/>
          </a:p>
        </p:txBody>
      </p:sp>
      <p:pic>
        <p:nvPicPr>
          <p:cNvPr id="6" name="Content Placeholder 5" descr="Thanks!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4" r="-153" b="-766"/>
          <a:stretch/>
        </p:blipFill>
        <p:spPr>
          <a:xfrm>
            <a:off x="1318158" y="971550"/>
            <a:ext cx="6443369" cy="3852110"/>
          </a:xfrm>
        </p:spPr>
      </p:pic>
    </p:spTree>
    <p:extLst>
      <p:ext uri="{BB962C8B-B14F-4D97-AF65-F5344CB8AC3E}">
        <p14:creationId xmlns:p14="http://schemas.microsoft.com/office/powerpoint/2010/main" val="114665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342" y="500050"/>
            <a:ext cx="6172200" cy="676337"/>
          </a:xfrm>
        </p:spPr>
        <p:txBody>
          <a:bodyPr/>
          <a:lstStyle/>
          <a:p>
            <a:pPr algn="ctr"/>
            <a:r>
              <a:rPr lang="en-US" dirty="0"/>
              <a:t>Rutgers Announcement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342" y="4882816"/>
            <a:ext cx="579521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Source: http://</a:t>
            </a:r>
            <a:r>
              <a:rPr lang="en-US" sz="675" dirty="0" err="1"/>
              <a:t>comminfo.rutgers.edu</a:t>
            </a:r>
            <a:r>
              <a:rPr lang="en-US" sz="675" dirty="0"/>
              <a:t>/</a:t>
            </a:r>
            <a:r>
              <a:rPr lang="en-US" sz="675" dirty="0" err="1"/>
              <a:t>mlis</a:t>
            </a:r>
            <a:r>
              <a:rPr lang="en-US" sz="675" dirty="0"/>
              <a:t>-program-news/scai-announces-expanded-lis-curriculum-options-and-opportunities.html</a:t>
            </a:r>
          </a:p>
        </p:txBody>
      </p:sp>
      <p:pic>
        <p:nvPicPr>
          <p:cNvPr id="6" name="Content Placeholder 5" descr="Rutgers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8"/>
          <a:stretch/>
        </p:blipFill>
        <p:spPr>
          <a:xfrm>
            <a:off x="914399" y="1392676"/>
            <a:ext cx="7561975" cy="2931674"/>
          </a:xfrm>
        </p:spPr>
      </p:pic>
    </p:spTree>
    <p:extLst>
      <p:ext uri="{BB962C8B-B14F-4D97-AF65-F5344CB8AC3E}">
        <p14:creationId xmlns:p14="http://schemas.microsoft.com/office/powerpoint/2010/main" val="242734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14350"/>
            <a:ext cx="5486400" cy="551447"/>
          </a:xfrm>
        </p:spPr>
        <p:txBody>
          <a:bodyPr/>
          <a:lstStyle/>
          <a:p>
            <a:pPr algn="ctr"/>
            <a:r>
              <a:rPr lang="en-US" dirty="0"/>
              <a:t>Challenges to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200400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Defining Customer Service Metrics</a:t>
            </a:r>
          </a:p>
          <a:p>
            <a:pPr lvl="1"/>
            <a:r>
              <a:rPr lang="en-US" dirty="0"/>
              <a:t>Impact of Technology</a:t>
            </a:r>
          </a:p>
          <a:p>
            <a:pPr lvl="1"/>
            <a:r>
              <a:rPr lang="en-US" dirty="0"/>
              <a:t>Statistics – What to Measure</a:t>
            </a:r>
          </a:p>
          <a:p>
            <a:pPr lvl="1"/>
            <a:r>
              <a:rPr lang="en-US" dirty="0"/>
              <a:t>Patron Privacy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Brown, Charles H. and Humphrey </a:t>
            </a:r>
            <a:r>
              <a:rPr lang="en-US" dirty="0" err="1"/>
              <a:t>Bousfield</a:t>
            </a:r>
            <a:r>
              <a:rPr lang="en-US" dirty="0"/>
              <a:t>.  </a:t>
            </a:r>
            <a:r>
              <a:rPr lang="en-US" u="sng" dirty="0"/>
              <a:t>Circulation Work in College and University Libraries</a:t>
            </a:r>
            <a:r>
              <a:rPr lang="en-US" dirty="0"/>
              <a:t>. Chicago: American Library Association,</a:t>
            </a:r>
            <a:r>
              <a:rPr lang="en-US" b="1" dirty="0"/>
              <a:t>1933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4350"/>
            <a:ext cx="5486400" cy="481262"/>
          </a:xfrm>
        </p:spPr>
        <p:txBody>
          <a:bodyPr/>
          <a:lstStyle/>
          <a:p>
            <a:pPr algn="ctr"/>
            <a:r>
              <a:rPr lang="en-US" dirty="0"/>
              <a:t>Other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651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Accountability and Assessment</a:t>
            </a:r>
          </a:p>
          <a:p>
            <a:r>
              <a:rPr lang="en-US" dirty="0"/>
              <a:t>Library Spaces</a:t>
            </a:r>
          </a:p>
          <a:p>
            <a:r>
              <a:rPr lang="en-US" dirty="0"/>
              <a:t>Staff Skills Development</a:t>
            </a:r>
          </a:p>
          <a:p>
            <a:r>
              <a:rPr lang="en-US" dirty="0"/>
              <a:t>Equity, Diversity and Inclusion and Social Justice</a:t>
            </a:r>
          </a:p>
          <a:p>
            <a:r>
              <a:rPr lang="en-US" dirty="0"/>
              <a:t>Declining Budgets</a:t>
            </a:r>
          </a:p>
        </p:txBody>
      </p:sp>
    </p:spTree>
    <p:extLst>
      <p:ext uri="{BB962C8B-B14F-4D97-AF65-F5344CB8AC3E}">
        <p14:creationId xmlns:p14="http://schemas.microsoft.com/office/powerpoint/2010/main" val="4499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Understanding Library and Higher Ed Trends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940995-E32B-2D41-8640-8D90DFB083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203829"/>
              </p:ext>
            </p:extLst>
          </p:nvPr>
        </p:nvGraphicFramePr>
        <p:xfrm>
          <a:off x="457200" y="1809750"/>
          <a:ext cx="8229600" cy="265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58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ARL New Roles for New Times</a:t>
            </a:r>
          </a:p>
        </p:txBody>
      </p:sp>
      <p:pic>
        <p:nvPicPr>
          <p:cNvPr id="4" name="Content Placeholder 3" descr="Cura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" r="-20" b="481"/>
          <a:stretch/>
        </p:blipFill>
        <p:spPr>
          <a:xfrm>
            <a:off x="1825626" y="952501"/>
            <a:ext cx="5730875" cy="3254375"/>
          </a:xfrm>
        </p:spPr>
      </p:pic>
    </p:spTree>
    <p:extLst>
      <p:ext uri="{BB962C8B-B14F-4D97-AF65-F5344CB8AC3E}">
        <p14:creationId xmlns:p14="http://schemas.microsoft.com/office/powerpoint/2010/main" val="13794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ARL New Roles for New Times</a:t>
            </a:r>
          </a:p>
        </p:txBody>
      </p:sp>
      <p:pic>
        <p:nvPicPr>
          <p:cNvPr id="4" name="Content Placeholder 3" descr="GradStudents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9687" r="6668" b="-2193"/>
          <a:stretch/>
        </p:blipFill>
        <p:spPr>
          <a:xfrm>
            <a:off x="2000250" y="1028700"/>
            <a:ext cx="5254625" cy="3032126"/>
          </a:xfrm>
        </p:spPr>
      </p:pic>
    </p:spTree>
    <p:extLst>
      <p:ext uri="{BB962C8B-B14F-4D97-AF65-F5344CB8AC3E}">
        <p14:creationId xmlns:p14="http://schemas.microsoft.com/office/powerpoint/2010/main" val="100778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ARL New Roles for New Times</a:t>
            </a:r>
          </a:p>
        </p:txBody>
      </p:sp>
      <p:pic>
        <p:nvPicPr>
          <p:cNvPr id="4" name="Content Placeholder 3" descr="Transformin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1095"/>
          <a:stretch/>
        </p:blipFill>
        <p:spPr>
          <a:xfrm>
            <a:off x="1821797" y="1085851"/>
            <a:ext cx="5623579" cy="2867025"/>
          </a:xfrm>
        </p:spPr>
      </p:pic>
    </p:spTree>
    <p:extLst>
      <p:ext uri="{BB962C8B-B14F-4D97-AF65-F5344CB8AC3E}">
        <p14:creationId xmlns:p14="http://schemas.microsoft.com/office/powerpoint/2010/main" val="201362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D Primary and Secondary">
      <a:dk1>
        <a:sysClr val="windowText" lastClr="000000"/>
      </a:dk1>
      <a:lt1>
        <a:sysClr val="window" lastClr="FFFFFF"/>
      </a:lt1>
      <a:dk2>
        <a:srgbClr val="00539F"/>
      </a:dk2>
      <a:lt2>
        <a:srgbClr val="EEECE1"/>
      </a:lt2>
      <a:accent1>
        <a:srgbClr val="4F81BD"/>
      </a:accent1>
      <a:accent2>
        <a:srgbClr val="AF1E2D"/>
      </a:accent2>
      <a:accent3>
        <a:srgbClr val="BED600"/>
      </a:accent3>
      <a:accent4>
        <a:srgbClr val="5A8E22"/>
      </a:accent4>
      <a:accent5>
        <a:srgbClr val="00A0DF"/>
      </a:accent5>
      <a:accent6>
        <a:srgbClr val="EF8200"/>
      </a:accent6>
      <a:hlink>
        <a:srgbClr val="0053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7B515B0-4924-4E31-AAF2-D144F90BCE16}" vid="{0CDA245C-3813-4C38-8D06-EBA47A44F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 Library PPT Template</Template>
  <TotalTime>1830</TotalTime>
  <Words>278</Words>
  <Application>Microsoft Office PowerPoint</Application>
  <PresentationFormat>On-screen Show (16:9)</PresentationFormat>
  <Paragraphs>82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Geneva</vt:lpstr>
      <vt:lpstr>Helvetica Neue</vt:lpstr>
      <vt:lpstr>ヒラギノ角ゴ Pro W3</vt:lpstr>
      <vt:lpstr>Office Theme</vt:lpstr>
      <vt:lpstr>Leading Through Times of Change</vt:lpstr>
      <vt:lpstr>Rutgers Announcement</vt:lpstr>
      <vt:lpstr>Rutgers Announcement</vt:lpstr>
      <vt:lpstr>Challenges to Libraries</vt:lpstr>
      <vt:lpstr>Other Challenges</vt:lpstr>
      <vt:lpstr>Understanding Library and Higher Ed Trends</vt:lpstr>
      <vt:lpstr>ARL New Roles for New Times</vt:lpstr>
      <vt:lpstr>ARL New Roles for New Times</vt:lpstr>
      <vt:lpstr>ARL New Roles for New Times</vt:lpstr>
      <vt:lpstr>PowerPoint Presentation</vt:lpstr>
      <vt:lpstr>New Roles for Librarians</vt:lpstr>
      <vt:lpstr>PowerPoint Presentation</vt:lpstr>
      <vt:lpstr>First Modern Organi-zational Chart? http://www.slate.com/blogs/the_vault/2014/02/05/the_first_modern_organizational_chart_is_a_thing_of_beauty.html</vt:lpstr>
      <vt:lpstr>Skills Needed by Library Workers</vt:lpstr>
      <vt:lpstr>Libraries and Information Services Today</vt:lpstr>
      <vt:lpstr>Changing Organizational Culture</vt:lpstr>
      <vt:lpstr>PowerPoint Presentation</vt:lpstr>
      <vt:lpstr>Understanding EDI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Diffendall, Sean F</dc:creator>
  <cp:lastModifiedBy>Emily Mason</cp:lastModifiedBy>
  <cp:revision>19</cp:revision>
  <dcterms:created xsi:type="dcterms:W3CDTF">2017-07-17T16:36:21Z</dcterms:created>
  <dcterms:modified xsi:type="dcterms:W3CDTF">2018-12-20T20:47:23Z</dcterms:modified>
</cp:coreProperties>
</file>