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7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0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4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5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2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8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97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3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97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2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40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970B0-69F2-4F71-9F28-76D6C5FEE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/>
          </a:bodyPr>
          <a:lstStyle/>
          <a:p>
            <a:pPr algn="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S.H.A.P.E.S.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726F5-E0C2-4E2C-A547-0E592D1BD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2770873" cy="4196299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haring &amp;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elping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cademics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repare for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ducational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uccess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587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6746-C817-47B7-86B8-0F1C7A91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388F7-9B16-4C53-9934-5A7DA4608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system was developed to help faculty, by giving them another resource type to improve classroom instruction</a:t>
            </a:r>
          </a:p>
          <a:p>
            <a:r>
              <a:rPr lang="en-US" dirty="0"/>
              <a:t>A study was conducted using the transactional model of communication</a:t>
            </a:r>
          </a:p>
          <a:p>
            <a:r>
              <a:rPr lang="en-US" dirty="0"/>
              <a:t>The study showed a 20% increase in student knowledge retention immediately after interacting with the 3D object. </a:t>
            </a:r>
          </a:p>
        </p:txBody>
      </p:sp>
    </p:spTree>
    <p:extLst>
      <p:ext uri="{BB962C8B-B14F-4D97-AF65-F5344CB8AC3E}">
        <p14:creationId xmlns:p14="http://schemas.microsoft.com/office/powerpoint/2010/main" val="214391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1266-D55A-4F2D-8BD7-575189FF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5A39-B719-4444-BA0E-3201C9136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SHAPES program was developed through a grant from the Texas State Library and Archives Commission</a:t>
            </a:r>
          </a:p>
          <a:p>
            <a:endParaRPr lang="en-US" dirty="0"/>
          </a:p>
          <a:p>
            <a:r>
              <a:rPr lang="en-US" dirty="0"/>
              <a:t>Ryan Litsey</a:t>
            </a:r>
          </a:p>
          <a:p>
            <a:r>
              <a:rPr lang="en-US" dirty="0"/>
              <a:t>Weston Mauldin</a:t>
            </a:r>
          </a:p>
        </p:txBody>
      </p:sp>
    </p:spTree>
    <p:extLst>
      <p:ext uri="{BB962C8B-B14F-4D97-AF65-F5344CB8AC3E}">
        <p14:creationId xmlns:p14="http://schemas.microsoft.com/office/powerpoint/2010/main" val="136601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07E1-DD62-48AB-A14B-68B5734C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Resources, Same tradition of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3BB9E-0538-4F12-AA64-13E76F86C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 the needs of our users expands we need to begin considering new types of resource sharing to meet new types of learning</a:t>
            </a:r>
          </a:p>
          <a:p>
            <a:pPr lvl="1"/>
            <a:r>
              <a:rPr lang="en-US" sz="2400" dirty="0"/>
              <a:t>Data sets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3D objects</a:t>
            </a:r>
          </a:p>
        </p:txBody>
      </p:sp>
    </p:spTree>
    <p:extLst>
      <p:ext uri="{BB962C8B-B14F-4D97-AF65-F5344CB8AC3E}">
        <p14:creationId xmlns:p14="http://schemas.microsoft.com/office/powerpoint/2010/main" val="339464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2F1A-E2C8-4043-A672-08B984AB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system for the ILL of 3D objects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477A9-0F36-4DBE-A72D-D6FDB4B4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system is composed of two components: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The online database of objects</a:t>
            </a:r>
          </a:p>
          <a:p>
            <a:pPr marL="800100" lvl="1" indent="-342900">
              <a:buFont typeface="+mj-lt"/>
              <a:buAutoNum type="arabicPeriod"/>
            </a:pPr>
            <a:endParaRPr lang="en-US" sz="2400" dirty="0"/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The ability to request objects </a:t>
            </a:r>
          </a:p>
        </p:txBody>
      </p:sp>
    </p:spTree>
    <p:extLst>
      <p:ext uri="{BB962C8B-B14F-4D97-AF65-F5344CB8AC3E}">
        <p14:creationId xmlns:p14="http://schemas.microsoft.com/office/powerpoint/2010/main" val="106364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4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650C0E4-8CC5-4411-90A6-5D078677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/>
              <a:t>The  Database of Objects</a:t>
            </a:r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4" name="Content Placeholder 35">
            <a:extLst>
              <a:ext uri="{FF2B5EF4-FFF2-40B4-BE49-F238E27FC236}">
                <a16:creationId xmlns:a16="http://schemas.microsoft.com/office/drawing/2014/main" id="{DFD60964-1D68-4ECA-9AD0-9C9C97E1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website displays all of the objects that have been submitted by participating universities</a:t>
            </a:r>
          </a:p>
          <a:p>
            <a:r>
              <a:rPr lang="en-US" dirty="0"/>
              <a:t>Original object files are maintained at the submitting institution</a:t>
            </a:r>
          </a:p>
          <a:p>
            <a:r>
              <a:rPr lang="en-US" dirty="0"/>
              <a:t>It is publicly accessible for users to decide what objects they want</a:t>
            </a:r>
          </a:p>
        </p:txBody>
      </p:sp>
      <p:grpSp>
        <p:nvGrpSpPr>
          <p:cNvPr id="55" name="Group 4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4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Content Placeholder 7">
            <a:extLst>
              <a:ext uri="{FF2B5EF4-FFF2-40B4-BE49-F238E27FC236}">
                <a16:creationId xmlns:a16="http://schemas.microsoft.com/office/drawing/2014/main" id="{0D3485AE-E8AE-43B2-933E-430D05A09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1" r="2" b="11711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73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650C0E4-8CC5-4411-90A6-5D078677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dirty="0"/>
              <a:t>The  Database of Objects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955A90EE-F91E-40CE-812B-0B67AA6FA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When a user selects an objects they are taken to the request screen</a:t>
            </a:r>
          </a:p>
          <a:p>
            <a:r>
              <a:rPr lang="en-US" dirty="0"/>
              <a:t>The request screen uses Open URL to populate an ILLiad request page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Content Placeholder 11">
            <a:extLst>
              <a:ext uri="{FF2B5EF4-FFF2-40B4-BE49-F238E27FC236}">
                <a16:creationId xmlns:a16="http://schemas.microsoft.com/office/drawing/2014/main" id="{BDD5B784-5144-451A-B1BF-29D68F0F0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9" b="3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77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10BE7D7E-0842-4F38-9557-0D617EE85D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B32CE0E-5DF1-4910-9170-60FCDE09DA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E7543-FF66-4983-B48C-8A05256A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072" y="964769"/>
            <a:ext cx="4966432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/>
              <a:t>The ability to Request Objects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76BCC9-B01E-4670-8EF9-B6662C1C2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074" y="3529159"/>
            <a:ext cx="4972063" cy="1612688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1800" dirty="0"/>
              <a:t>Each request is then processed in the local ILLiad pages and includes the notes field for SHAPES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D48BE64-6C02-4E42-BDA9-6B8B59C4C2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DD431A6-9E1C-4B11-BDBB-3657C592F5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B812A6D-4B8E-47C7-8209-617FCA0F91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E262252E-3BC8-4D09-B5AC-AEC6296B9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20" y="977099"/>
            <a:ext cx="3661944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DBDC31A-FAF3-4274-94DE-CE318E8BB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073" y="1226728"/>
            <a:ext cx="3496079" cy="3286314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B5CBE9D-E580-4E12-A631-39FF36782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1CD736FD-103D-4A07-94DB-2E05C99C0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74EB30B-2659-4978-B415-0296628B2C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0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A7C7E96-59C5-490B-8640-D0167E7D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US" sz="3000" dirty="0"/>
              <a:t>The ability to Request Objects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4C0A5-9A0D-4478-846D-00096603A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23" y="1758704"/>
            <a:ext cx="4825148" cy="25814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C0E3B-EF70-4223-993A-C005CE50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Requests are then passed from ILLiad into the Occam’s Reader system</a:t>
            </a:r>
          </a:p>
          <a:p>
            <a:r>
              <a:rPr lang="en-US" dirty="0"/>
              <a:t>Once in Occam’s Reader the lending library is identified</a:t>
            </a:r>
          </a:p>
          <a:p>
            <a:r>
              <a:rPr lang="en-US" dirty="0"/>
              <a:t>The reason we use Occam’s Reader is because of the integration with existing library ILL workflows and the files related to the object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85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EFF1EE-A98C-4E4C-B92E-5649FBF1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US" sz="3000" dirty="0"/>
              <a:t>The ability to Request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2319-5BDB-4CC8-BB62-B2ECFDB2B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lending library uploads the local .</a:t>
            </a:r>
            <a:r>
              <a:rPr lang="en-US" dirty="0" err="1"/>
              <a:t>stl</a:t>
            </a:r>
            <a:r>
              <a:rPr lang="en-US" dirty="0"/>
              <a:t> file into Occam’s Reader</a:t>
            </a:r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F36051D-F4C0-4BD6-9458-F031A2A87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22" y="2175402"/>
            <a:ext cx="4824619" cy="17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1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99535DF-ED95-4D62-BAE8-B8291B92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US" sz="3000"/>
              <a:t>The ability to Request Objects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96B2C-39A8-47AB-9774-DC3B6FF46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23" y="1800924"/>
            <a:ext cx="4825148" cy="24970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C7E71-22C9-4C28-91BE-3E7519764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en-US" dirty="0"/>
              <a:t>The file is then downloaded by the borrower and sent for fabrication</a:t>
            </a:r>
          </a:p>
          <a:p>
            <a:r>
              <a:rPr lang="en-US" dirty="0"/>
              <a:t>Once the object is fabricated by the library the file is deleted and the object is given to the patrons</a:t>
            </a:r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374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.H.A.P.E.S.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The First system for the ILL of 3D objects&amp;amp;#x09;&amp;quot;&quot;/&gt;&lt;property id=&quot;20307&quot; value=&quot;257&quot;/&gt;&lt;/object&gt;&lt;object type=&quot;3&quot; unique_id=&quot;10054&quot;&gt;&lt;property id=&quot;20148&quot; value=&quot;5&quot;/&gt;&lt;property id=&quot;20300&quot; value=&quot;Slide 2 - &amp;quot;New Resources, Same tradition of sharing&amp;quot;&quot;/&gt;&lt;property id=&quot;20307&quot; value=&quot;259&quot;/&gt;&lt;/object&gt;&lt;object type=&quot;3&quot; unique_id=&quot;10055&quot;&gt;&lt;property id=&quot;20148&quot; value=&quot;5&quot;/&gt;&lt;property id=&quot;20300&quot; value=&quot;Slide 4 - &amp;quot;The  Database of Objects&amp;quot;&quot;/&gt;&lt;property id=&quot;20307&quot; value=&quot;258&quot;/&gt;&lt;/object&gt;&lt;object type=&quot;3&quot; unique_id=&quot;10104&quot;&gt;&lt;property id=&quot;20148&quot; value=&quot;5&quot;/&gt;&lt;property id=&quot;20300&quot; value=&quot;Slide 5 - &amp;quot;The  Database of Objects&amp;quot;&quot;/&gt;&lt;property id=&quot;20307&quot; value=&quot;261&quot;/&gt;&lt;/object&gt;&lt;object type=&quot;3&quot; unique_id=&quot;10105&quot;&gt;&lt;property id=&quot;20148&quot; value=&quot;5&quot;/&gt;&lt;property id=&quot;20300&quot; value=&quot;Slide 6 - &amp;quot;The ability to Request Objects&amp;quot;&quot;/&gt;&lt;property id=&quot;20307&quot; value=&quot;260&quot;/&gt;&lt;/object&gt;&lt;object type=&quot;3&quot; unique_id=&quot;10194&quot;&gt;&lt;property id=&quot;20148&quot; value=&quot;5&quot;/&gt;&lt;property id=&quot;20300&quot; value=&quot;Slide 7 - &amp;quot;The ability to Request Objects&amp;quot;&quot;/&gt;&lt;property id=&quot;20307&quot; value=&quot;262&quot;/&gt;&lt;/object&gt;&lt;object type=&quot;3&quot; unique_id=&quot;10222&quot;&gt;&lt;property id=&quot;20148&quot; value=&quot;5&quot;/&gt;&lt;property id=&quot;20300&quot; value=&quot;Slide 8 - &amp;quot;The ability to Request Objects&amp;quot;&quot;/&gt;&lt;property id=&quot;20307&quot; value=&quot;263&quot;/&gt;&lt;/object&gt;&lt;object type=&quot;3&quot; unique_id=&quot;10253&quot;&gt;&lt;property id=&quot;20148&quot; value=&quot;5&quot;/&gt;&lt;property id=&quot;20300&quot; value=&quot;Slide 9 - &amp;quot;The ability to Request Objects&amp;quot;&quot;/&gt;&lt;property id=&quot;20307&quot; value=&quot;264&quot;/&gt;&lt;/object&gt;&lt;object type=&quot;3&quot; unique_id=&quot;10298&quot;&gt;&lt;property id=&quot;20148&quot; value=&quot;5&quot;/&gt;&lt;property id=&quot;20300&quot; value=&quot;Slide 10 - &amp;quot;Does it work?&amp;quot;&quot;/&gt;&lt;property id=&quot;20307&quot; value=&quot;265&quot;/&gt;&lt;/object&gt;&lt;object type=&quot;3&quot; unique_id=&quot;10299&quot;&gt;&lt;property id=&quot;20148&quot; value=&quot;5&quot;/&gt;&lt;property id=&quot;20300&quot; value=&quot;Slide 11 - &amp;quot;Questions?&amp;quot;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336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Gallery</vt:lpstr>
      <vt:lpstr>S.H.A.P.E.S.</vt:lpstr>
      <vt:lpstr>New Resources, Same tradition of sharing</vt:lpstr>
      <vt:lpstr>The First system for the ILL of 3D objects </vt:lpstr>
      <vt:lpstr>The  Database of Objects</vt:lpstr>
      <vt:lpstr>The  Database of Objects</vt:lpstr>
      <vt:lpstr>The ability to Request Objects</vt:lpstr>
      <vt:lpstr>The ability to Request Objects</vt:lpstr>
      <vt:lpstr>The ability to Request Objects</vt:lpstr>
      <vt:lpstr>The ability to Request Objects</vt:lpstr>
      <vt:lpstr>Does it work?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S.H.A.P.E.S.</dc:title>
  <dc:creator>Litsey, Ryan</dc:creator>
  <cp:lastModifiedBy>Emily Mason</cp:lastModifiedBy>
  <cp:revision>4</cp:revision>
  <dcterms:created xsi:type="dcterms:W3CDTF">2018-09-07T16:57:47Z</dcterms:created>
  <dcterms:modified xsi:type="dcterms:W3CDTF">2018-12-20T20:31:07Z</dcterms:modified>
</cp:coreProperties>
</file>