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4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7925" autoAdjust="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varScale="1">
        <p:scale>
          <a:sx n="73" d="100"/>
          <a:sy n="73" d="100"/>
        </p:scale>
        <p:origin x="31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C7F7B-246D-433E-8826-3E90508EAB89}"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C506A-D3B6-4EBF-8F48-E6EEE340621E}" type="slidenum">
              <a:rPr lang="en-US" smtClean="0"/>
              <a:t>‹#›</a:t>
            </a:fld>
            <a:endParaRPr lang="en-US"/>
          </a:p>
        </p:txBody>
      </p:sp>
    </p:spTree>
    <p:extLst>
      <p:ext uri="{BB962C8B-B14F-4D97-AF65-F5344CB8AC3E}">
        <p14:creationId xmlns:p14="http://schemas.microsoft.com/office/powerpoint/2010/main" val="251927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 with an open mind – not all students have library or even work experience, but they may have an interest. If I hadn’t kep</a:t>
            </a:r>
            <a:r>
              <a:rPr lang="en-US" baseline="0" dirty="0" smtClean="0"/>
              <a:t>t an open mind my first time hiring I would have ignored all undergraduate applicants since the job announcement stated “graduate students preferred.”</a:t>
            </a:r>
            <a:endParaRPr lang="en-US" dirty="0" smtClean="0"/>
          </a:p>
          <a:p>
            <a:r>
              <a:rPr lang="en-US" dirty="0" smtClean="0"/>
              <a:t>Don’t Rush them – this might be their first job interview EVER!</a:t>
            </a:r>
          </a:p>
          <a:p>
            <a:r>
              <a:rPr lang="en-US" dirty="0" smtClean="0"/>
              <a:t>Interview questions – use</a:t>
            </a:r>
            <a:r>
              <a:rPr lang="en-US" baseline="0" dirty="0" smtClean="0"/>
              <a:t> questions that could use examples from work and life, again…not all applicants have work experience.</a:t>
            </a:r>
            <a:endParaRPr lang="en-US" dirty="0" smtClean="0"/>
          </a:p>
          <a:p>
            <a:endParaRPr lang="en-US" dirty="0" smtClean="0"/>
          </a:p>
          <a:p>
            <a:r>
              <a:rPr lang="en-US" dirty="0" smtClean="0"/>
              <a:t>Training – Upon</a:t>
            </a:r>
            <a:r>
              <a:rPr lang="en-US" baseline="0" dirty="0" smtClean="0"/>
              <a:t> hiring walk a new student employee through the confidential laws and the expectations of how they are to act while working. Introduce them around the library, but if you have the opportunity let another experienced student staff member train them on the daily tasks.  This gives the senior student staff person the opportunity to help the new person succeed and gives them a chance to bond on the job.  In my library student staff rarely work at the same time, so this is great time for them to create a community feeling. </a:t>
            </a:r>
          </a:p>
          <a:p>
            <a:endParaRPr lang="en-US" baseline="0" dirty="0" smtClean="0"/>
          </a:p>
          <a:p>
            <a:r>
              <a:rPr lang="en-US" baseline="0" dirty="0" smtClean="0"/>
              <a:t>Involving a Senior Student Library Assistant with the hiring and training process is a great experience as a supervisor and allows that student to add a line on their resume when they graduate.</a:t>
            </a:r>
            <a:endParaRPr lang="en-US" dirty="0"/>
          </a:p>
        </p:txBody>
      </p:sp>
      <p:sp>
        <p:nvSpPr>
          <p:cNvPr id="4" name="Slide Number Placeholder 3"/>
          <p:cNvSpPr>
            <a:spLocks noGrp="1"/>
          </p:cNvSpPr>
          <p:nvPr>
            <p:ph type="sldNum" sz="quarter" idx="10"/>
          </p:nvPr>
        </p:nvSpPr>
        <p:spPr/>
        <p:txBody>
          <a:bodyPr/>
          <a:lstStyle/>
          <a:p>
            <a:fld id="{ED1C506A-D3B6-4EBF-8F48-E6EEE340621E}" type="slidenum">
              <a:rPr lang="en-US" smtClean="0"/>
              <a:t>6</a:t>
            </a:fld>
            <a:endParaRPr lang="en-US"/>
          </a:p>
        </p:txBody>
      </p:sp>
    </p:spTree>
    <p:extLst>
      <p:ext uri="{BB962C8B-B14F-4D97-AF65-F5344CB8AC3E}">
        <p14:creationId xmlns:p14="http://schemas.microsoft.com/office/powerpoint/2010/main" val="118896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Scheduling – we all hate it, but it has</a:t>
            </a:r>
            <a:r>
              <a:rPr lang="en-US" baseline="0" dirty="0" smtClean="0"/>
              <a:t> to be done</a:t>
            </a:r>
          </a:p>
          <a:p>
            <a:endParaRPr lang="en-US" baseline="0" dirty="0" smtClean="0"/>
          </a:p>
          <a:p>
            <a:r>
              <a:rPr lang="en-US" baseline="0" dirty="0" smtClean="0"/>
              <a:t>Nobody envies the person who has to make the schedule, but we’re not dictator’s. By giving library assistants ownership of the schedule before it’s final they are more likely to feel heard and more likely to be on time. They agreed to this schedule.  Counsel students about tardiness when it’s a daily occurrence and reasonable schedule modifications have not solved the problem.</a:t>
            </a:r>
            <a:endParaRPr lang="en-US" dirty="0"/>
          </a:p>
        </p:txBody>
      </p:sp>
      <p:sp>
        <p:nvSpPr>
          <p:cNvPr id="4" name="Slide Number Placeholder 3"/>
          <p:cNvSpPr>
            <a:spLocks noGrp="1"/>
          </p:cNvSpPr>
          <p:nvPr>
            <p:ph type="sldNum" sz="quarter" idx="10"/>
          </p:nvPr>
        </p:nvSpPr>
        <p:spPr/>
        <p:txBody>
          <a:bodyPr/>
          <a:lstStyle/>
          <a:p>
            <a:fld id="{ED1C506A-D3B6-4EBF-8F48-E6EEE340621E}" type="slidenum">
              <a:rPr lang="en-US" smtClean="0"/>
              <a:t>7</a:t>
            </a:fld>
            <a:endParaRPr lang="en-US"/>
          </a:p>
        </p:txBody>
      </p:sp>
    </p:spTree>
    <p:extLst>
      <p:ext uri="{BB962C8B-B14F-4D97-AF65-F5344CB8AC3E}">
        <p14:creationId xmlns:p14="http://schemas.microsoft.com/office/powerpoint/2010/main" val="57382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students  you may be the only adult</a:t>
            </a:r>
            <a:r>
              <a:rPr lang="en-US" baseline="0" dirty="0" smtClean="0"/>
              <a:t> that isn’t pressuring them to do well in class or perhaps they were assaulted on or off campus.  Perhaps the sibling they live with is making it hard for them to do their class work.  Your library assistant may need you to by a sympathetic ear.  Sometimes you can give advice or recommend they seek professional assistance.  But they will only come to you if they have learned you are trustworthy and willing to listen.</a:t>
            </a:r>
            <a:endParaRPr lang="en-US" dirty="0"/>
          </a:p>
        </p:txBody>
      </p:sp>
      <p:sp>
        <p:nvSpPr>
          <p:cNvPr id="4" name="Slide Number Placeholder 3"/>
          <p:cNvSpPr>
            <a:spLocks noGrp="1"/>
          </p:cNvSpPr>
          <p:nvPr>
            <p:ph type="sldNum" sz="quarter" idx="10"/>
          </p:nvPr>
        </p:nvSpPr>
        <p:spPr/>
        <p:txBody>
          <a:bodyPr/>
          <a:lstStyle/>
          <a:p>
            <a:fld id="{ED1C506A-D3B6-4EBF-8F48-E6EEE340621E}" type="slidenum">
              <a:rPr lang="en-US" smtClean="0"/>
              <a:t>8</a:t>
            </a:fld>
            <a:endParaRPr lang="en-US"/>
          </a:p>
        </p:txBody>
      </p:sp>
    </p:spTree>
    <p:extLst>
      <p:ext uri="{BB962C8B-B14F-4D97-AF65-F5344CB8AC3E}">
        <p14:creationId xmlns:p14="http://schemas.microsoft.com/office/powerpoint/2010/main" val="37172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interviews, I’ve begun to ask the question: What is your superpower?  In fact, I can thank my Senior Library Assistant for rewording a question to this description….and it’s odd to label a slide this, but it’s an important part of how you manage library assistants, student staff, or pages.  What about this person makes them amazing and how can they use this power in the library?</a:t>
            </a:r>
          </a:p>
          <a:p>
            <a:endParaRPr lang="en-US" baseline="0" dirty="0" smtClean="0"/>
          </a:p>
          <a:p>
            <a:r>
              <a:rPr lang="en-US" baseline="0" dirty="0" smtClean="0"/>
              <a:t>How can you, the supervisor, take advantage of their super power?  I have two examples…</a:t>
            </a:r>
          </a:p>
          <a:p>
            <a:endParaRPr lang="en-US" baseline="0" dirty="0" smtClean="0"/>
          </a:p>
          <a:p>
            <a:r>
              <a:rPr lang="en-US" baseline="0" dirty="0" smtClean="0"/>
              <a:t>Rohan, who you saw earlier, is still very new in the library, and I haven’t found his super power….yet.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1C506A-D3B6-4EBF-8F48-E6EEE340621E}" type="slidenum">
              <a:rPr lang="en-US" smtClean="0"/>
              <a:t>9</a:t>
            </a:fld>
            <a:endParaRPr lang="en-US"/>
          </a:p>
        </p:txBody>
      </p:sp>
    </p:spTree>
    <p:extLst>
      <p:ext uri="{BB962C8B-B14F-4D97-AF65-F5344CB8AC3E}">
        <p14:creationId xmlns:p14="http://schemas.microsoft.com/office/powerpoint/2010/main" val="345607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C506A-D3B6-4EBF-8F48-E6EEE340621E}" type="slidenum">
              <a:rPr lang="en-US" smtClean="0"/>
              <a:t>10</a:t>
            </a:fld>
            <a:endParaRPr lang="en-US"/>
          </a:p>
        </p:txBody>
      </p:sp>
    </p:spTree>
    <p:extLst>
      <p:ext uri="{BB962C8B-B14F-4D97-AF65-F5344CB8AC3E}">
        <p14:creationId xmlns:p14="http://schemas.microsoft.com/office/powerpoint/2010/main" val="211260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AB89A247-C2F3-48A5-A419-4D460A91C3A3}" type="datetimeFigureOut">
              <a:rPr lang="en-US" smtClean="0"/>
              <a:t>12/20/2018</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E8F592D-3ADF-4A7D-8277-FE5D383876E3}"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48924882"/>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9A247-C2F3-48A5-A419-4D460A91C3A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F592D-3ADF-4A7D-8277-FE5D383876E3}" type="slidenum">
              <a:rPr lang="en-US" smtClean="0"/>
              <a:t>‹#›</a:t>
            </a:fld>
            <a:endParaRPr lang="en-US"/>
          </a:p>
        </p:txBody>
      </p:sp>
    </p:spTree>
    <p:extLst>
      <p:ext uri="{BB962C8B-B14F-4D97-AF65-F5344CB8AC3E}">
        <p14:creationId xmlns:p14="http://schemas.microsoft.com/office/powerpoint/2010/main" val="129172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AB89A247-C2F3-48A5-A419-4D460A91C3A3}" type="datetimeFigureOut">
              <a:rPr lang="en-US" smtClean="0"/>
              <a:t>12/20/2018</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E8F592D-3ADF-4A7D-8277-FE5D383876E3}"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133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9A247-C2F3-48A5-A419-4D460A91C3A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F592D-3ADF-4A7D-8277-FE5D383876E3}" type="slidenum">
              <a:rPr lang="en-US" smtClean="0"/>
              <a:t>‹#›</a:t>
            </a:fld>
            <a:endParaRPr lang="en-US"/>
          </a:p>
        </p:txBody>
      </p:sp>
    </p:spTree>
    <p:extLst>
      <p:ext uri="{BB962C8B-B14F-4D97-AF65-F5344CB8AC3E}">
        <p14:creationId xmlns:p14="http://schemas.microsoft.com/office/powerpoint/2010/main" val="220800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AB89A247-C2F3-48A5-A419-4D460A91C3A3}" type="datetimeFigureOut">
              <a:rPr lang="en-US" smtClean="0"/>
              <a:t>12/20/2018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E8F592D-3ADF-4A7D-8277-FE5D383876E3}"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915905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9A247-C2F3-48A5-A419-4D460A91C3A3}"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F592D-3ADF-4A7D-8277-FE5D383876E3}" type="slidenum">
              <a:rPr lang="en-US" smtClean="0"/>
              <a:t>‹#›</a:t>
            </a:fld>
            <a:endParaRPr lang="en-US"/>
          </a:p>
        </p:txBody>
      </p:sp>
    </p:spTree>
    <p:extLst>
      <p:ext uri="{BB962C8B-B14F-4D97-AF65-F5344CB8AC3E}">
        <p14:creationId xmlns:p14="http://schemas.microsoft.com/office/powerpoint/2010/main" val="17092730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9A247-C2F3-48A5-A419-4D460A91C3A3}"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F592D-3ADF-4A7D-8277-FE5D383876E3}" type="slidenum">
              <a:rPr lang="en-US" smtClean="0"/>
              <a:t>‹#›</a:t>
            </a:fld>
            <a:endParaRPr lang="en-US"/>
          </a:p>
        </p:txBody>
      </p:sp>
    </p:spTree>
    <p:extLst>
      <p:ext uri="{BB962C8B-B14F-4D97-AF65-F5344CB8AC3E}">
        <p14:creationId xmlns:p14="http://schemas.microsoft.com/office/powerpoint/2010/main" val="4817621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9A247-C2F3-48A5-A419-4D460A91C3A3}"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F592D-3ADF-4A7D-8277-FE5D383876E3}" type="slidenum">
              <a:rPr lang="en-US" smtClean="0"/>
              <a:t>‹#›</a:t>
            </a:fld>
            <a:endParaRPr lang="en-US"/>
          </a:p>
        </p:txBody>
      </p:sp>
    </p:spTree>
    <p:extLst>
      <p:ext uri="{BB962C8B-B14F-4D97-AF65-F5344CB8AC3E}">
        <p14:creationId xmlns:p14="http://schemas.microsoft.com/office/powerpoint/2010/main" val="185740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AB89A247-C2F3-48A5-A419-4D460A91C3A3}"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F592D-3ADF-4A7D-8277-FE5D383876E3}" type="slidenum">
              <a:rPr lang="en-US" smtClean="0"/>
              <a:t>‹#›</a:t>
            </a:fld>
            <a:endParaRPr lang="en-US"/>
          </a:p>
        </p:txBody>
      </p:sp>
    </p:spTree>
    <p:extLst>
      <p:ext uri="{BB962C8B-B14F-4D97-AF65-F5344CB8AC3E}">
        <p14:creationId xmlns:p14="http://schemas.microsoft.com/office/powerpoint/2010/main" val="147823753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AB89A247-C2F3-48A5-A419-4D460A91C3A3}" type="datetimeFigureOut">
              <a:rPr lang="en-US" smtClean="0"/>
              <a:t>12/20/2018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E8F592D-3ADF-4A7D-8277-FE5D383876E3}" type="slidenum">
              <a:rPr lang="en-US" smtClean="0"/>
              <a:t>‹#›</a:t>
            </a:fld>
            <a:endParaRPr lang="en-US"/>
          </a:p>
        </p:txBody>
      </p:sp>
    </p:spTree>
    <p:extLst>
      <p:ext uri="{BB962C8B-B14F-4D97-AF65-F5344CB8AC3E}">
        <p14:creationId xmlns:p14="http://schemas.microsoft.com/office/powerpoint/2010/main" val="197760077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B89A247-C2F3-48A5-A419-4D460A91C3A3}" type="datetimeFigureOut">
              <a:rPr lang="en-US" smtClean="0"/>
              <a:t>12/20/2018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E8F592D-3ADF-4A7D-8277-FE5D383876E3}" type="slidenum">
              <a:rPr lang="en-US" smtClean="0"/>
              <a:t>‹#›</a:t>
            </a:fld>
            <a:endParaRPr lang="en-US"/>
          </a:p>
        </p:txBody>
      </p:sp>
    </p:spTree>
    <p:extLst>
      <p:ext uri="{BB962C8B-B14F-4D97-AF65-F5344CB8AC3E}">
        <p14:creationId xmlns:p14="http://schemas.microsoft.com/office/powerpoint/2010/main" val="373714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B89A247-C2F3-48A5-A419-4D460A91C3A3}" type="datetimeFigureOut">
              <a:rPr lang="en-US" smtClean="0"/>
              <a:t>12/20/2018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E8F592D-3ADF-4A7D-8277-FE5D383876E3}"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2004276607"/>
      </p:ext>
    </p:extLst>
  </p:cSld>
  <p:clrMap bg1="lt1" tx1="dk1" bg2="lt2" tx2="dk2" accent1="accent1" accent2="accent2" accent3="accent3" accent4="accent4" accent5="accent5" accent6="accent6" hlink="hlink" folHlink="folHlink"/>
  <p:sldLayoutIdLst>
    <p:sldLayoutId id="2147485550" r:id="rId1"/>
    <p:sldLayoutId id="2147485551" r:id="rId2"/>
    <p:sldLayoutId id="2147485552" r:id="rId3"/>
    <p:sldLayoutId id="2147485553" r:id="rId4"/>
    <p:sldLayoutId id="2147485554" r:id="rId5"/>
    <p:sldLayoutId id="2147485555" r:id="rId6"/>
    <p:sldLayoutId id="2147485556" r:id="rId7"/>
    <p:sldLayoutId id="2147485557" r:id="rId8"/>
    <p:sldLayoutId id="2147485558" r:id="rId9"/>
    <p:sldLayoutId id="2147485559" r:id="rId10"/>
    <p:sldLayoutId id="2147485560"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ll@cityu.edu" TargetMode="External"/><Relationship Id="rId2" Type="http://schemas.openxmlformats.org/officeDocument/2006/relationships/hyperlink" Target="mailto:mwnuk@cityu.edu" TargetMode="Externa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Managing </a:t>
            </a:r>
            <a:br>
              <a:rPr lang="en-US" dirty="0" smtClean="0"/>
            </a:br>
            <a:r>
              <a:rPr lang="en-US" dirty="0" smtClean="0"/>
              <a:t>and </a:t>
            </a:r>
            <a:br>
              <a:rPr lang="en-US" dirty="0" smtClean="0"/>
            </a:br>
            <a:r>
              <a:rPr lang="en-US" dirty="0" smtClean="0"/>
              <a:t>Supporting Student </a:t>
            </a:r>
            <a:br>
              <a:rPr lang="en-US" dirty="0" smtClean="0"/>
            </a:br>
            <a:r>
              <a:rPr lang="en-US" dirty="0" smtClean="0"/>
              <a:t>Staff</a:t>
            </a:r>
            <a:endParaRPr lang="en-US" dirty="0"/>
          </a:p>
        </p:txBody>
      </p:sp>
      <p:sp>
        <p:nvSpPr>
          <p:cNvPr id="3" name="Subtitle 2"/>
          <p:cNvSpPr>
            <a:spLocks noGrp="1"/>
          </p:cNvSpPr>
          <p:nvPr>
            <p:ph type="subTitle" idx="1"/>
          </p:nvPr>
        </p:nvSpPr>
        <p:spPr>
          <a:xfrm>
            <a:off x="7920752" y="4754183"/>
            <a:ext cx="4271248" cy="1355671"/>
          </a:xfrm>
        </p:spPr>
        <p:txBody>
          <a:bodyPr>
            <a:normAutofit fontScale="25000" lnSpcReduction="20000"/>
          </a:bodyPr>
          <a:lstStyle/>
          <a:p>
            <a:r>
              <a:rPr lang="en-US" sz="7200" dirty="0" smtClean="0"/>
              <a:t>Reflections  of a First-Time Supervisor</a:t>
            </a:r>
          </a:p>
          <a:p>
            <a:r>
              <a:rPr lang="en-US" sz="4400" dirty="0" smtClean="0"/>
              <a:t>	presented By Miriam Wnuk (</a:t>
            </a:r>
            <a:r>
              <a:rPr lang="en-US" sz="4400" dirty="0" err="1" smtClean="0"/>
              <a:t>CityU</a:t>
            </a:r>
            <a:r>
              <a:rPr lang="en-US" sz="4400" dirty="0" smtClean="0"/>
              <a:t> of Seattle Library)</a:t>
            </a:r>
            <a:endParaRPr lang="en-US" sz="4400" dirty="0"/>
          </a:p>
          <a:p>
            <a:r>
              <a:rPr lang="en-US" sz="3600" dirty="0" smtClean="0"/>
              <a:t>Northwest Interlibrary Loan and Resource Sharing Conference </a:t>
            </a:r>
          </a:p>
          <a:p>
            <a:r>
              <a:rPr lang="en-US" sz="3600" dirty="0" smtClean="0"/>
              <a:t>September 13-14, 2018</a:t>
            </a:r>
            <a:endParaRPr lang="en-US" sz="3600" dirty="0"/>
          </a:p>
        </p:txBody>
      </p:sp>
    </p:spTree>
    <p:extLst>
      <p:ext uri="{BB962C8B-B14F-4D97-AF65-F5344CB8AC3E}">
        <p14:creationId xmlns:p14="http://schemas.microsoft.com/office/powerpoint/2010/main" val="934504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400" dirty="0" smtClean="0"/>
              <a:t>Be their CHEERLEADER!!</a:t>
            </a:r>
            <a:endParaRPr lang="en-US" sz="5400"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sz="2400" b="1" dirty="0" smtClean="0">
                <a:solidFill>
                  <a:schemeClr val="accent6"/>
                </a:solidFill>
              </a:rPr>
              <a:t>School</a:t>
            </a:r>
          </a:p>
          <a:p>
            <a:r>
              <a:rPr lang="en-US" dirty="0" smtClean="0"/>
              <a:t>Support the work they do in the school, not just the library</a:t>
            </a:r>
          </a:p>
          <a:p>
            <a:pPr lvl="2">
              <a:buFontTx/>
              <a:buChar char="-"/>
            </a:pPr>
            <a:r>
              <a:rPr lang="en-US" dirty="0" smtClean="0"/>
              <a:t>Example: ENACTUS competition, IT clubs</a:t>
            </a:r>
          </a:p>
          <a:p>
            <a:r>
              <a:rPr lang="en-US" dirty="0" smtClean="0"/>
              <a:t>Graduation</a:t>
            </a:r>
          </a:p>
          <a:p>
            <a:pPr lvl="2">
              <a:buFontTx/>
              <a:buChar char="-"/>
            </a:pPr>
            <a:r>
              <a:rPr lang="en-US" dirty="0" smtClean="0"/>
              <a:t>Be there! Offer them words of encouragement. </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sz="2400" b="1" dirty="0" smtClean="0">
                <a:solidFill>
                  <a:schemeClr val="accent6"/>
                </a:solidFill>
              </a:rPr>
              <a:t>Life</a:t>
            </a:r>
          </a:p>
          <a:p>
            <a:r>
              <a:rPr lang="en-US" dirty="0" smtClean="0"/>
              <a:t>Volunteer work</a:t>
            </a:r>
          </a:p>
          <a:p>
            <a:pPr lvl="2"/>
            <a:r>
              <a:rPr lang="en-US" dirty="0" smtClean="0"/>
              <a:t>If they were hired with regular volunteer hours elsewhere, think of it as a class for scheduling purposes.</a:t>
            </a:r>
          </a:p>
          <a:p>
            <a:r>
              <a:rPr lang="en-US" dirty="0" smtClean="0"/>
              <a:t>Wedding plans</a:t>
            </a:r>
          </a:p>
          <a:p>
            <a:pPr lvl="2"/>
            <a:r>
              <a:rPr lang="en-US" dirty="0" smtClean="0"/>
              <a:t>Get library staff in on a wedding party or gift, offer to work their schedule around activities</a:t>
            </a:r>
          </a:p>
          <a:p>
            <a:r>
              <a:rPr lang="en-US" dirty="0" smtClean="0"/>
              <a:t>Job hunt post-graduation</a:t>
            </a:r>
          </a:p>
          <a:p>
            <a:pPr lvl="2"/>
            <a:r>
              <a:rPr lang="en-US" dirty="0" smtClean="0"/>
              <a:t>They are your library assistants until they graduate, help them find their future!</a:t>
            </a:r>
          </a:p>
          <a:p>
            <a:pPr lvl="2"/>
            <a:endParaRPr lang="en-US" dirty="0"/>
          </a:p>
        </p:txBody>
      </p:sp>
      <p:sp>
        <p:nvSpPr>
          <p:cNvPr id="5" name="TextBox 4"/>
          <p:cNvSpPr txBox="1"/>
          <p:nvPr/>
        </p:nvSpPr>
        <p:spPr>
          <a:xfrm>
            <a:off x="1089060" y="6298059"/>
            <a:ext cx="10325134" cy="369332"/>
          </a:xfrm>
          <a:prstGeom prst="rect">
            <a:avLst/>
          </a:prstGeom>
          <a:noFill/>
        </p:spPr>
        <p:txBody>
          <a:bodyPr wrap="none" rtlCol="0">
            <a:spAutoFit/>
          </a:bodyPr>
          <a:lstStyle/>
          <a:p>
            <a:r>
              <a:rPr lang="en-US" dirty="0" smtClean="0">
                <a:solidFill>
                  <a:schemeClr val="accent1"/>
                </a:solidFill>
              </a:rPr>
              <a:t>Reminder: You may be the only positive adult role model your student staff member interacts with regularly.</a:t>
            </a:r>
            <a:endParaRPr lang="en-US" dirty="0">
              <a:solidFill>
                <a:schemeClr val="accent1"/>
              </a:solidFill>
            </a:endParaRPr>
          </a:p>
        </p:txBody>
      </p:sp>
    </p:spTree>
    <p:extLst>
      <p:ext uri="{BB962C8B-B14F-4D97-AF65-F5344CB8AC3E}">
        <p14:creationId xmlns:p14="http://schemas.microsoft.com/office/powerpoint/2010/main" val="2953765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6000" dirty="0" smtClean="0"/>
              <a:t>Show Appreciation</a:t>
            </a:r>
            <a:endParaRPr lang="en-US" sz="6000" dirty="0"/>
          </a:p>
        </p:txBody>
      </p:sp>
      <p:sp>
        <p:nvSpPr>
          <p:cNvPr id="3" name="Text Placeholder 2"/>
          <p:cNvSpPr>
            <a:spLocks noGrp="1"/>
          </p:cNvSpPr>
          <p:nvPr>
            <p:ph type="body" idx="1"/>
          </p:nvPr>
        </p:nvSpPr>
        <p:spPr>
          <a:xfrm>
            <a:off x="1078205" y="2195870"/>
            <a:ext cx="4160520" cy="823912"/>
          </a:xfrm>
        </p:spPr>
        <p:txBody>
          <a:bodyPr/>
          <a:lstStyle/>
          <a:p>
            <a:r>
              <a:rPr lang="en-US" b="1" dirty="0" smtClean="0">
                <a:solidFill>
                  <a:schemeClr val="accent4">
                    <a:lumMod val="75000"/>
                  </a:schemeClr>
                </a:solidFill>
              </a:rPr>
              <a:t>Midterms </a:t>
            </a:r>
            <a:r>
              <a:rPr lang="en-US" b="1" dirty="0">
                <a:solidFill>
                  <a:schemeClr val="accent4">
                    <a:lumMod val="75000"/>
                  </a:schemeClr>
                </a:solidFill>
              </a:rPr>
              <a:t>/</a:t>
            </a:r>
            <a:r>
              <a:rPr lang="en-US" b="1" dirty="0" smtClean="0">
                <a:solidFill>
                  <a:schemeClr val="accent4">
                    <a:lumMod val="75000"/>
                  </a:schemeClr>
                </a:solidFill>
              </a:rPr>
              <a:t> Finals</a:t>
            </a:r>
            <a:endParaRPr lang="en-US" b="1" dirty="0">
              <a:solidFill>
                <a:schemeClr val="accent4">
                  <a:lumMod val="75000"/>
                </a:schemeClr>
              </a:solidFill>
            </a:endParaRPr>
          </a:p>
        </p:txBody>
      </p:sp>
      <p:sp>
        <p:nvSpPr>
          <p:cNvPr id="4" name="Content Placeholder 3"/>
          <p:cNvSpPr>
            <a:spLocks noGrp="1"/>
          </p:cNvSpPr>
          <p:nvPr>
            <p:ph sz="half" idx="2"/>
          </p:nvPr>
        </p:nvSpPr>
        <p:spPr>
          <a:xfrm>
            <a:off x="1078205" y="2979417"/>
            <a:ext cx="4160520" cy="3353591"/>
          </a:xfrm>
        </p:spPr>
        <p:txBody>
          <a:bodyPr>
            <a:normAutofit lnSpcReduction="10000"/>
          </a:bodyPr>
          <a:lstStyle/>
          <a:p>
            <a:r>
              <a:rPr lang="en-US" dirty="0" smtClean="0"/>
              <a:t>Provide treats to help them study long hours.</a:t>
            </a:r>
          </a:p>
          <a:p>
            <a:pPr lvl="2"/>
            <a:r>
              <a:rPr lang="en-US" dirty="0"/>
              <a:t>A mix of candy, snacks, and </a:t>
            </a:r>
            <a:r>
              <a:rPr lang="en-US" dirty="0" smtClean="0"/>
              <a:t>Cup </a:t>
            </a:r>
            <a:r>
              <a:rPr lang="en-US" dirty="0" err="1"/>
              <a:t>O’noodles</a:t>
            </a:r>
            <a:r>
              <a:rPr lang="en-US" dirty="0"/>
              <a:t>. Think of it as things they can share and a meal to eat</a:t>
            </a:r>
            <a:r>
              <a:rPr lang="en-US" dirty="0" smtClean="0"/>
              <a:t>.</a:t>
            </a:r>
          </a:p>
          <a:p>
            <a:r>
              <a:rPr lang="en-US" dirty="0" smtClean="0"/>
              <a:t>Tailor to seasons and not </a:t>
            </a:r>
            <a:r>
              <a:rPr lang="en-US" b="1" u="sng" dirty="0" smtClean="0"/>
              <a:t>always</a:t>
            </a:r>
            <a:r>
              <a:rPr lang="en-US" dirty="0" smtClean="0"/>
              <a:t> food</a:t>
            </a:r>
          </a:p>
          <a:p>
            <a:pPr lvl="2"/>
            <a:r>
              <a:rPr lang="en-US" dirty="0" smtClean="0"/>
              <a:t>Summer finals: hand sanitizer, Fall: Lip balm, Winter: hand lotion, Summer: sunscreen</a:t>
            </a:r>
            <a:endParaRPr lang="en-US" dirty="0"/>
          </a:p>
        </p:txBody>
      </p:sp>
      <p:sp>
        <p:nvSpPr>
          <p:cNvPr id="5" name="Text Placeholder 4"/>
          <p:cNvSpPr>
            <a:spLocks noGrp="1"/>
          </p:cNvSpPr>
          <p:nvPr>
            <p:ph type="body" sz="quarter" idx="3"/>
          </p:nvPr>
        </p:nvSpPr>
        <p:spPr>
          <a:xfrm>
            <a:off x="5174768" y="2200205"/>
            <a:ext cx="4160520" cy="823912"/>
          </a:xfrm>
        </p:spPr>
        <p:txBody>
          <a:bodyPr/>
          <a:lstStyle/>
          <a:p>
            <a:r>
              <a:rPr lang="en-US" b="1" dirty="0" smtClean="0">
                <a:solidFill>
                  <a:schemeClr val="accent4">
                    <a:lumMod val="75000"/>
                  </a:schemeClr>
                </a:solidFill>
              </a:rPr>
              <a:t>“Cookie Jar”</a:t>
            </a:r>
            <a:endParaRPr lang="en-US" b="1" dirty="0">
              <a:solidFill>
                <a:schemeClr val="accent4">
                  <a:lumMod val="75000"/>
                </a:schemeClr>
              </a:solidFill>
            </a:endParaRPr>
          </a:p>
        </p:txBody>
      </p:sp>
      <p:sp>
        <p:nvSpPr>
          <p:cNvPr id="6" name="Content Placeholder 5"/>
          <p:cNvSpPr>
            <a:spLocks noGrp="1"/>
          </p:cNvSpPr>
          <p:nvPr>
            <p:ph sz="quarter" idx="4"/>
          </p:nvPr>
        </p:nvSpPr>
        <p:spPr>
          <a:xfrm>
            <a:off x="5373268" y="3077808"/>
            <a:ext cx="4160520" cy="2946474"/>
          </a:xfrm>
        </p:spPr>
        <p:txBody>
          <a:bodyPr>
            <a:normAutofit fontScale="92500" lnSpcReduction="10000"/>
          </a:bodyPr>
          <a:lstStyle/>
          <a:p>
            <a:r>
              <a:rPr lang="en-US" dirty="0" smtClean="0"/>
              <a:t>Keep a “pantry” for when they forget breakfast or need a snack</a:t>
            </a:r>
          </a:p>
          <a:p>
            <a:pPr lvl="2"/>
            <a:r>
              <a:rPr lang="en-US" dirty="0" smtClean="0"/>
              <a:t>These are often healthier items, think granola bars &amp; pretzels…but the occasional cookie might sneak in.</a:t>
            </a:r>
          </a:p>
          <a:p>
            <a:r>
              <a:rPr lang="en-US" dirty="0" smtClean="0"/>
              <a:t>This should be open to anybody who stops by… a co-worker, another student, or a homeless person looking for shelter resources.</a:t>
            </a:r>
            <a:endParaRPr lang="en-US" dirty="0"/>
          </a:p>
        </p:txBody>
      </p:sp>
      <p:sp>
        <p:nvSpPr>
          <p:cNvPr id="7" name="TextBox 6"/>
          <p:cNvSpPr txBox="1"/>
          <p:nvPr/>
        </p:nvSpPr>
        <p:spPr>
          <a:xfrm>
            <a:off x="2391271" y="6337343"/>
            <a:ext cx="8011873" cy="369332"/>
          </a:xfrm>
          <a:prstGeom prst="rect">
            <a:avLst/>
          </a:prstGeom>
          <a:noFill/>
        </p:spPr>
        <p:txBody>
          <a:bodyPr wrap="none" rtlCol="0">
            <a:spAutoFit/>
          </a:bodyPr>
          <a:lstStyle/>
          <a:p>
            <a:r>
              <a:rPr lang="en-US" dirty="0" smtClean="0">
                <a:solidFill>
                  <a:schemeClr val="accent1"/>
                </a:solidFill>
              </a:rPr>
              <a:t>Tip: I’m a foodie, but a hand-written card or a few spoken words can go a long way.</a:t>
            </a:r>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780" t="2063" r="3963" b="10582"/>
          <a:stretch/>
        </p:blipFill>
        <p:spPr>
          <a:xfrm>
            <a:off x="9668331" y="2873412"/>
            <a:ext cx="2209312" cy="3054051"/>
          </a:xfrm>
          <a:prstGeom prst="rect">
            <a:avLst/>
          </a:prstGeom>
        </p:spPr>
      </p:pic>
    </p:spTree>
    <p:extLst>
      <p:ext uri="{BB962C8B-B14F-4D97-AF65-F5344CB8AC3E}">
        <p14:creationId xmlns:p14="http://schemas.microsoft.com/office/powerpoint/2010/main" val="2918647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5400" dirty="0" smtClean="0"/>
              <a:t>Bringing it all together…</a:t>
            </a:r>
            <a:endParaRPr lang="en-US" sz="5400" dirty="0"/>
          </a:p>
        </p:txBody>
      </p:sp>
      <p:sp>
        <p:nvSpPr>
          <p:cNvPr id="7" name="Content Placeholder 6"/>
          <p:cNvSpPr>
            <a:spLocks noGrp="1"/>
          </p:cNvSpPr>
          <p:nvPr>
            <p:ph idx="1"/>
          </p:nvPr>
        </p:nvSpPr>
        <p:spPr>
          <a:xfrm>
            <a:off x="2933700" y="2225841"/>
            <a:ext cx="8770571" cy="4319337"/>
          </a:xfrm>
        </p:spPr>
        <p:txBody>
          <a:bodyPr anchor="ctr">
            <a:normAutofit/>
          </a:bodyPr>
          <a:lstStyle/>
          <a:p>
            <a:pPr>
              <a:lnSpc>
                <a:spcPct val="100000"/>
              </a:lnSpc>
              <a:spcBef>
                <a:spcPts val="600"/>
              </a:spcBef>
              <a:buFont typeface="Wingdings" panose="05000000000000000000" pitchFamily="2" charset="2"/>
              <a:buChar char="v"/>
            </a:pPr>
            <a:r>
              <a:rPr lang="en-US" b="1" dirty="0" smtClean="0"/>
              <a:t>Hire</a:t>
            </a:r>
            <a:r>
              <a:rPr lang="en-US" dirty="0" smtClean="0"/>
              <a:t> students who fit your culture and give a senior L.A. a chance to lead in </a:t>
            </a:r>
            <a:r>
              <a:rPr lang="en-US" b="1" dirty="0" smtClean="0"/>
              <a:t>training</a:t>
            </a:r>
            <a:r>
              <a:rPr lang="en-US" dirty="0" smtClean="0"/>
              <a:t>.</a:t>
            </a:r>
          </a:p>
          <a:p>
            <a:pPr>
              <a:lnSpc>
                <a:spcPct val="100000"/>
              </a:lnSpc>
              <a:spcBef>
                <a:spcPts val="600"/>
              </a:spcBef>
              <a:buFont typeface="Wingdings" panose="05000000000000000000" pitchFamily="2" charset="2"/>
              <a:buChar char="v"/>
            </a:pPr>
            <a:r>
              <a:rPr lang="en-US" b="1" dirty="0" smtClean="0"/>
              <a:t>Schedule</a:t>
            </a:r>
            <a:r>
              <a:rPr lang="en-US" dirty="0" smtClean="0"/>
              <a:t> – Create it with the staff and give them “buy-in”</a:t>
            </a:r>
          </a:p>
          <a:p>
            <a:pPr>
              <a:lnSpc>
                <a:spcPct val="100000"/>
              </a:lnSpc>
              <a:spcBef>
                <a:spcPts val="600"/>
              </a:spcBef>
              <a:buFont typeface="Wingdings" panose="05000000000000000000" pitchFamily="2" charset="2"/>
              <a:buChar char="v"/>
            </a:pPr>
            <a:r>
              <a:rPr lang="en-US" b="1" dirty="0" smtClean="0"/>
              <a:t>Communicate</a:t>
            </a:r>
            <a:r>
              <a:rPr lang="en-US" dirty="0" smtClean="0"/>
              <a:t> – Talk and listen to your staff about their life and work needs.</a:t>
            </a:r>
          </a:p>
          <a:p>
            <a:pPr>
              <a:lnSpc>
                <a:spcPct val="100000"/>
              </a:lnSpc>
              <a:spcBef>
                <a:spcPts val="600"/>
              </a:spcBef>
              <a:buFont typeface="Wingdings" panose="05000000000000000000" pitchFamily="2" charset="2"/>
              <a:buChar char="v"/>
            </a:pPr>
            <a:r>
              <a:rPr lang="en-US" dirty="0" smtClean="0"/>
              <a:t>Find their </a:t>
            </a:r>
            <a:r>
              <a:rPr lang="en-US" b="1" dirty="0" smtClean="0"/>
              <a:t>super power</a:t>
            </a:r>
            <a:r>
              <a:rPr lang="en-US" dirty="0" smtClean="0"/>
              <a:t>! – Use the talent of your staff</a:t>
            </a:r>
          </a:p>
          <a:p>
            <a:pPr>
              <a:lnSpc>
                <a:spcPct val="100000"/>
              </a:lnSpc>
              <a:spcBef>
                <a:spcPts val="600"/>
              </a:spcBef>
              <a:buFont typeface="Wingdings" panose="05000000000000000000" pitchFamily="2" charset="2"/>
              <a:buChar char="v"/>
            </a:pPr>
            <a:r>
              <a:rPr lang="en-US" dirty="0" smtClean="0"/>
              <a:t>Be a </a:t>
            </a:r>
            <a:r>
              <a:rPr lang="en-US" b="1" dirty="0" smtClean="0"/>
              <a:t>cheerleader</a:t>
            </a:r>
            <a:r>
              <a:rPr lang="en-US" dirty="0" smtClean="0"/>
              <a:t>! – Support your staff in their activities outside the library, be their mentor.</a:t>
            </a:r>
          </a:p>
          <a:p>
            <a:pPr>
              <a:lnSpc>
                <a:spcPct val="100000"/>
              </a:lnSpc>
              <a:spcBef>
                <a:spcPts val="600"/>
              </a:spcBef>
              <a:buFont typeface="Wingdings" panose="05000000000000000000" pitchFamily="2" charset="2"/>
              <a:buChar char="v"/>
            </a:pPr>
            <a:r>
              <a:rPr lang="en-US" dirty="0" smtClean="0"/>
              <a:t>Show </a:t>
            </a:r>
            <a:r>
              <a:rPr lang="en-US" b="1" dirty="0" smtClean="0"/>
              <a:t>appreciation</a:t>
            </a:r>
            <a:r>
              <a:rPr lang="en-US" dirty="0" smtClean="0"/>
              <a:t> – They are doing a lot of work to free you and other library staff up.  Money not required, but treats appreciated.</a:t>
            </a:r>
          </a:p>
          <a:p>
            <a:pPr marL="0" indent="0">
              <a:buNone/>
            </a:pPr>
            <a:endParaRPr lang="en-US" dirty="0"/>
          </a:p>
        </p:txBody>
      </p:sp>
    </p:spTree>
    <p:extLst>
      <p:ext uri="{BB962C8B-B14F-4D97-AF65-F5344CB8AC3E}">
        <p14:creationId xmlns:p14="http://schemas.microsoft.com/office/powerpoint/2010/main" val="1479242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smtClean="0">
                <a:latin typeface="Bookman Old Style" panose="02050604050505020204" pitchFamily="18" charset="0"/>
              </a:rPr>
              <a:t>CU3/WAUODT</a:t>
            </a:r>
            <a:endParaRPr lang="en-US" sz="2800" dirty="0">
              <a:latin typeface="Bookman Old Style" panose="02050604050505020204" pitchFamily="18" charset="0"/>
            </a:endParaRPr>
          </a:p>
        </p:txBody>
      </p:sp>
      <p:sp>
        <p:nvSpPr>
          <p:cNvPr id="3" name="Content Placeholder 2"/>
          <p:cNvSpPr>
            <a:spLocks noGrp="1"/>
          </p:cNvSpPr>
          <p:nvPr>
            <p:ph idx="1"/>
          </p:nvPr>
        </p:nvSpPr>
        <p:spPr>
          <a:xfrm>
            <a:off x="487730" y="441414"/>
            <a:ext cx="7597040" cy="6157184"/>
          </a:xfrm>
        </p:spPr>
        <p:txBody>
          <a:bodyPr>
            <a:normAutofit lnSpcReduction="10000"/>
          </a:bodyPr>
          <a:lstStyle/>
          <a:p>
            <a:pPr marL="0" indent="0">
              <a:buNone/>
            </a:pPr>
            <a:endParaRPr lang="en-US" sz="4000" dirty="0" smtClean="0">
              <a:latin typeface="Felix Titling" panose="04060505060202020A04" pitchFamily="82" charset="0"/>
            </a:endParaRPr>
          </a:p>
          <a:p>
            <a:pPr marL="0" indent="0" algn="ctr">
              <a:buNone/>
            </a:pPr>
            <a:r>
              <a:rPr lang="en-US" sz="9600" dirty="0" smtClean="0">
                <a:latin typeface="Bookman Old Style" panose="02050604050505020204" pitchFamily="18" charset="0"/>
              </a:rPr>
              <a:t>Q &amp; A</a:t>
            </a:r>
          </a:p>
          <a:p>
            <a:pPr marL="0" indent="0" algn="ctr">
              <a:buNone/>
            </a:pPr>
            <a:endParaRPr lang="en-US" sz="4000" dirty="0">
              <a:latin typeface="Bookman Old Style" panose="02050604050505020204" pitchFamily="18" charset="0"/>
            </a:endParaRPr>
          </a:p>
          <a:p>
            <a:pPr marL="0" indent="0">
              <a:buNone/>
            </a:pPr>
            <a:endParaRPr lang="en-US" sz="1600" dirty="0" smtClean="0">
              <a:latin typeface="Bookman Old Style" panose="02050604050505020204" pitchFamily="18" charset="0"/>
            </a:endParaRPr>
          </a:p>
          <a:p>
            <a:pPr marL="0" indent="0">
              <a:buNone/>
            </a:pPr>
            <a:endParaRPr lang="en-US" sz="1600" dirty="0" smtClean="0">
              <a:latin typeface="Bookman Old Style" panose="02050604050505020204" pitchFamily="18" charset="0"/>
            </a:endParaRPr>
          </a:p>
          <a:p>
            <a:pPr marL="0" indent="0">
              <a:buNone/>
            </a:pPr>
            <a:endParaRPr lang="en-US" sz="1600" dirty="0">
              <a:latin typeface="Bookman Old Style" panose="02050604050505020204" pitchFamily="18" charset="0"/>
            </a:endParaRPr>
          </a:p>
          <a:p>
            <a:pPr marL="0" indent="0">
              <a:buNone/>
            </a:pPr>
            <a:endParaRPr lang="en-US" sz="1600" dirty="0" smtClean="0">
              <a:latin typeface="Bookman Old Style" panose="02050604050505020204" pitchFamily="18" charset="0"/>
            </a:endParaRPr>
          </a:p>
          <a:p>
            <a:pPr marL="0" indent="0">
              <a:buNone/>
            </a:pPr>
            <a:r>
              <a:rPr lang="en-US" sz="1600" dirty="0" smtClean="0">
                <a:latin typeface="Bookman Old Style" panose="02050604050505020204" pitchFamily="18" charset="0"/>
              </a:rPr>
              <a:t>Contact information:</a:t>
            </a:r>
          </a:p>
          <a:p>
            <a:pPr marL="0" indent="0">
              <a:buNone/>
            </a:pPr>
            <a:r>
              <a:rPr lang="en-US" sz="1600" dirty="0" smtClean="0">
                <a:latin typeface="Bookman Old Style" panose="02050604050505020204" pitchFamily="18" charset="0"/>
              </a:rPr>
              <a:t>Miriam Wnuk</a:t>
            </a:r>
          </a:p>
          <a:p>
            <a:pPr marL="0" indent="0">
              <a:buNone/>
            </a:pPr>
            <a:r>
              <a:rPr lang="en-US" sz="1600" dirty="0" smtClean="0">
                <a:latin typeface="Bookman Old Style" panose="02050604050505020204" pitchFamily="18" charset="0"/>
                <a:hlinkClick r:id="rId2"/>
              </a:rPr>
              <a:t>mwnuk@cityu.edu</a:t>
            </a:r>
            <a:endParaRPr lang="en-US" sz="1600" dirty="0" smtClean="0">
              <a:latin typeface="Bookman Old Style" panose="02050604050505020204" pitchFamily="18" charset="0"/>
            </a:endParaRPr>
          </a:p>
          <a:p>
            <a:pPr marL="0" indent="0">
              <a:buNone/>
            </a:pPr>
            <a:r>
              <a:rPr lang="en-US" sz="1600" dirty="0" smtClean="0">
                <a:latin typeface="Bookman Old Style" panose="02050604050505020204" pitchFamily="18" charset="0"/>
                <a:hlinkClick r:id="rId3"/>
              </a:rPr>
              <a:t>ill@cityu.edu</a:t>
            </a:r>
            <a:r>
              <a:rPr lang="en-US" sz="1600" dirty="0" smtClean="0">
                <a:latin typeface="Bookman Old Style" panose="02050604050505020204" pitchFamily="18" charset="0"/>
              </a:rPr>
              <a:t> </a:t>
            </a:r>
            <a:endParaRPr lang="en-US" sz="1600" dirty="0">
              <a:latin typeface="Bookman Old Style" panose="02050604050505020204" pitchFamily="18" charset="0"/>
            </a:endParaRPr>
          </a:p>
        </p:txBody>
      </p:sp>
      <p:sp>
        <p:nvSpPr>
          <p:cNvPr id="4" name="Text Placeholder 3"/>
          <p:cNvSpPr>
            <a:spLocks noGrp="1"/>
          </p:cNvSpPr>
          <p:nvPr>
            <p:ph type="body" sz="half" idx="2"/>
          </p:nvPr>
        </p:nvSpPr>
        <p:spPr>
          <a:xfrm>
            <a:off x="8476488" y="3223803"/>
            <a:ext cx="3470870" cy="3374795"/>
          </a:xfrm>
        </p:spPr>
        <p:txBody>
          <a:bodyPr>
            <a:normAutofit/>
          </a:bodyPr>
          <a:lstStyle/>
          <a:p>
            <a:r>
              <a:rPr lang="en-US" dirty="0" smtClean="0">
                <a:latin typeface="Bookman Old Style" panose="02050604050505020204" pitchFamily="18" charset="0"/>
              </a:rPr>
              <a:t>Free Lender – no charge library</a:t>
            </a:r>
          </a:p>
          <a:p>
            <a:r>
              <a:rPr lang="en-US" dirty="0" smtClean="0">
                <a:latin typeface="Bookman Old Style" panose="02050604050505020204" pitchFamily="18" charset="0"/>
              </a:rPr>
              <a:t>LVIS</a:t>
            </a:r>
          </a:p>
          <a:p>
            <a:r>
              <a:rPr lang="en-US" dirty="0" smtClean="0">
                <a:latin typeface="Bookman Old Style" panose="02050604050505020204" pitchFamily="18" charset="0"/>
              </a:rPr>
              <a:t>Special collection – Complete ERIC ED fiche collection</a:t>
            </a:r>
          </a:p>
          <a:p>
            <a:endParaRPr lang="en-US" dirty="0">
              <a:latin typeface="Bookman Old Style" panose="02050604050505020204" pitchFamily="18" charset="0"/>
            </a:endParaRPr>
          </a:p>
          <a:p>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r>
              <a:rPr lang="en-US" dirty="0" smtClean="0">
                <a:latin typeface="Bookman Old Style" panose="02050604050505020204" pitchFamily="18" charset="0"/>
              </a:rPr>
              <a:t>Business cards available</a:t>
            </a:r>
            <a:endParaRPr lang="en-US" dirty="0">
              <a:latin typeface="Bookman Old Style" panose="02050604050505020204"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0702" t="19746" r="7193" b="5166"/>
          <a:stretch/>
        </p:blipFill>
        <p:spPr>
          <a:xfrm rot="5400000">
            <a:off x="4836795" y="3350624"/>
            <a:ext cx="3406765" cy="3089184"/>
          </a:xfrm>
          <a:prstGeom prst="rect">
            <a:avLst/>
          </a:prstGeom>
        </p:spPr>
      </p:pic>
    </p:spTree>
    <p:extLst>
      <p:ext uri="{BB962C8B-B14F-4D97-AF65-F5344CB8AC3E}">
        <p14:creationId xmlns:p14="http://schemas.microsoft.com/office/powerpoint/2010/main" val="4047938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4294967295"/>
          </p:nvPr>
        </p:nvSpPr>
        <p:spPr>
          <a:xfrm>
            <a:off x="1664546" y="599772"/>
            <a:ext cx="4448578" cy="5100638"/>
          </a:xfrm>
        </p:spPr>
        <p:txBody>
          <a:bodyPr/>
          <a:lstStyle/>
          <a:p>
            <a:pPr marL="0" indent="0">
              <a:lnSpc>
                <a:spcPct val="100000"/>
              </a:lnSpc>
              <a:spcBef>
                <a:spcPts val="100"/>
              </a:spcBef>
              <a:buNone/>
            </a:pPr>
            <a:r>
              <a:rPr lang="en-US" sz="3600" dirty="0" smtClean="0"/>
              <a:t>Miriam Wnuk</a:t>
            </a:r>
          </a:p>
          <a:p>
            <a:pPr marL="0" indent="0">
              <a:lnSpc>
                <a:spcPct val="100000"/>
              </a:lnSpc>
              <a:spcBef>
                <a:spcPts val="100"/>
              </a:spcBef>
              <a:buNone/>
            </a:pPr>
            <a:r>
              <a:rPr lang="en-US" sz="2400" dirty="0" smtClean="0"/>
              <a:t>		MLIS, MEd</a:t>
            </a:r>
            <a:endParaRPr lang="en-US" sz="2800" dirty="0" smtClean="0"/>
          </a:p>
          <a:p>
            <a:pPr marL="0" indent="0">
              <a:buNone/>
            </a:pPr>
            <a:endParaRPr lang="en-US" dirty="0" smtClean="0"/>
          </a:p>
          <a:p>
            <a:pPr marL="0" indent="0">
              <a:buNone/>
            </a:pPr>
            <a:r>
              <a:rPr lang="en-US" sz="2400" dirty="0" smtClean="0"/>
              <a:t>Library Technician II</a:t>
            </a:r>
          </a:p>
          <a:p>
            <a:pPr marL="0" indent="0">
              <a:buNone/>
            </a:pPr>
            <a:endParaRPr lang="en-US" sz="1400" dirty="0" smtClean="0"/>
          </a:p>
          <a:p>
            <a:pPr lvl="1"/>
            <a:r>
              <a:rPr lang="en-US" dirty="0" smtClean="0"/>
              <a:t>Interlibrary Loan</a:t>
            </a:r>
          </a:p>
          <a:p>
            <a:pPr lvl="1"/>
            <a:r>
              <a:rPr lang="en-US" dirty="0" smtClean="0"/>
              <a:t>Circulation</a:t>
            </a:r>
          </a:p>
          <a:p>
            <a:pPr lvl="1"/>
            <a:r>
              <a:rPr lang="en-US" dirty="0" smtClean="0"/>
              <a:t>Copy Cataloging</a:t>
            </a:r>
          </a:p>
          <a:p>
            <a:pPr lvl="1"/>
            <a:r>
              <a:rPr lang="en-US" dirty="0" smtClean="0"/>
              <a:t>Supervisor</a:t>
            </a:r>
          </a:p>
          <a:p>
            <a:pPr lvl="1"/>
            <a:r>
              <a:rPr lang="en-US" dirty="0" smtClean="0"/>
              <a:t>Department Liaison</a:t>
            </a:r>
          </a:p>
          <a:p>
            <a:pPr lvl="1"/>
            <a:r>
              <a:rPr lang="en-US" dirty="0" smtClean="0"/>
              <a:t>Other Duties as Assigned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157" y="0"/>
            <a:ext cx="5596844" cy="6858000"/>
          </a:xfrm>
          <a:prstGeom prst="rect">
            <a:avLst/>
          </a:prstGeom>
        </p:spPr>
      </p:pic>
    </p:spTree>
    <p:extLst>
      <p:ext uri="{BB962C8B-B14F-4D97-AF65-F5344CB8AC3E}">
        <p14:creationId xmlns:p14="http://schemas.microsoft.com/office/powerpoint/2010/main" val="280701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6488" y="1138844"/>
            <a:ext cx="3230625" cy="2052990"/>
          </a:xfrm>
        </p:spPr>
        <p:txBody>
          <a:bodyPr>
            <a:normAutofit fontScale="90000"/>
          </a:bodyPr>
          <a:lstStyle/>
          <a:p>
            <a:r>
              <a:rPr lang="en-US" dirty="0" smtClean="0"/>
              <a:t>City </a:t>
            </a:r>
            <a:br>
              <a:rPr lang="en-US" dirty="0" smtClean="0"/>
            </a:br>
            <a:r>
              <a:rPr lang="en-US" dirty="0" smtClean="0"/>
              <a:t>University </a:t>
            </a:r>
            <a:br>
              <a:rPr lang="en-US" dirty="0" smtClean="0"/>
            </a:br>
            <a:r>
              <a:rPr lang="en-US" dirty="0" smtClean="0"/>
              <a:t>of </a:t>
            </a:r>
            <a:br>
              <a:rPr lang="en-US" dirty="0" smtClean="0"/>
            </a:br>
            <a:r>
              <a:rPr lang="en-US" dirty="0" smtClean="0"/>
              <a:t>Seattle</a:t>
            </a:r>
            <a:endParaRPr lang="en-US"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8353" b="8353"/>
          <a:stretch>
            <a:fillRect/>
          </a:stretch>
        </p:blipFill>
        <p:spPr>
          <a:xfrm>
            <a:off x="0" y="0"/>
            <a:ext cx="8102651" cy="6858000"/>
          </a:xfrm>
        </p:spPr>
      </p:pic>
      <p:sp>
        <p:nvSpPr>
          <p:cNvPr id="5" name="Text Placeholder 4"/>
          <p:cNvSpPr>
            <a:spLocks noGrp="1"/>
          </p:cNvSpPr>
          <p:nvPr>
            <p:ph type="body" sz="half" idx="2"/>
          </p:nvPr>
        </p:nvSpPr>
        <p:spPr>
          <a:xfrm>
            <a:off x="8476488" y="3223806"/>
            <a:ext cx="3227832" cy="3424420"/>
          </a:xfrm>
        </p:spPr>
        <p:txBody>
          <a:bodyPr>
            <a:normAutofit fontScale="77500" lnSpcReduction="20000"/>
          </a:bodyPr>
          <a:lstStyle/>
          <a:p>
            <a:endParaRPr lang="en-US" dirty="0" smtClean="0"/>
          </a:p>
          <a:p>
            <a:r>
              <a:rPr lang="en-US" dirty="0" smtClean="0"/>
              <a:t>Private, not-for-profit school</a:t>
            </a:r>
          </a:p>
          <a:p>
            <a:r>
              <a:rPr lang="en-US" dirty="0" smtClean="0"/>
              <a:t>Located in the </a:t>
            </a:r>
            <a:r>
              <a:rPr lang="en-US" dirty="0" err="1" smtClean="0"/>
              <a:t>Belltown</a:t>
            </a:r>
            <a:r>
              <a:rPr lang="en-US" dirty="0" smtClean="0"/>
              <a:t> neighborhood in Seattle, Washington</a:t>
            </a:r>
          </a:p>
          <a:p>
            <a:r>
              <a:rPr lang="en-US" dirty="0" smtClean="0"/>
              <a:t>Walking distance from Pike Street Market and Space Needle</a:t>
            </a:r>
          </a:p>
          <a:p>
            <a:endParaRPr lang="en-US" dirty="0"/>
          </a:p>
          <a:p>
            <a:r>
              <a:rPr lang="en-US" b="1" dirty="0" smtClean="0"/>
              <a:t>Nicknamed</a:t>
            </a:r>
            <a:r>
              <a:rPr lang="en-US" dirty="0" smtClean="0"/>
              <a:t> </a:t>
            </a:r>
            <a:r>
              <a:rPr lang="en-US" dirty="0" err="1" smtClean="0"/>
              <a:t>CityU</a:t>
            </a:r>
            <a:endParaRPr lang="en-US" dirty="0" smtClean="0"/>
          </a:p>
          <a:p>
            <a:r>
              <a:rPr lang="en-US" b="1" dirty="0" smtClean="0"/>
              <a:t>Established</a:t>
            </a:r>
            <a:r>
              <a:rPr lang="en-US" dirty="0" smtClean="0"/>
              <a:t> 1973 (City College)</a:t>
            </a:r>
          </a:p>
          <a:p>
            <a:r>
              <a:rPr lang="en-US" b="1" dirty="0" smtClean="0"/>
              <a:t>Affiliation</a:t>
            </a:r>
            <a:r>
              <a:rPr lang="en-US" dirty="0" smtClean="0"/>
              <a:t> National University System (National University – California, John F. Kennedy University – Pleasant Hill, CA) </a:t>
            </a:r>
            <a:endParaRPr lang="en-US" dirty="0"/>
          </a:p>
        </p:txBody>
      </p:sp>
    </p:spTree>
    <p:extLst>
      <p:ext uri="{BB962C8B-B14F-4D97-AF65-F5344CB8AC3E}">
        <p14:creationId xmlns:p14="http://schemas.microsoft.com/office/powerpoint/2010/main" val="708427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6706" y="568345"/>
            <a:ext cx="8897565" cy="1451648"/>
          </a:xfrm>
        </p:spPr>
        <p:txBody>
          <a:bodyPr anchor="ctr">
            <a:normAutofit/>
          </a:bodyPr>
          <a:lstStyle/>
          <a:p>
            <a:r>
              <a:rPr lang="en-US" sz="6000" dirty="0" smtClean="0"/>
              <a:t>About </a:t>
            </a:r>
            <a:r>
              <a:rPr lang="en-US" sz="6000" dirty="0" err="1" smtClean="0"/>
              <a:t>CityU</a:t>
            </a:r>
            <a:endParaRPr lang="en-US" sz="6000" dirty="0"/>
          </a:p>
        </p:txBody>
      </p:sp>
      <p:sp>
        <p:nvSpPr>
          <p:cNvPr id="6" name="Content Placeholder 5"/>
          <p:cNvSpPr>
            <a:spLocks noGrp="1"/>
          </p:cNvSpPr>
          <p:nvPr>
            <p:ph sz="half" idx="1"/>
          </p:nvPr>
        </p:nvSpPr>
        <p:spPr>
          <a:xfrm>
            <a:off x="542035" y="2211966"/>
            <a:ext cx="3317685" cy="4537167"/>
          </a:xfrm>
        </p:spPr>
        <p:txBody>
          <a:bodyPr>
            <a:normAutofit fontScale="70000" lnSpcReduction="20000"/>
          </a:bodyPr>
          <a:lstStyle/>
          <a:p>
            <a:pPr marL="0" indent="0">
              <a:buNone/>
            </a:pPr>
            <a:r>
              <a:rPr lang="en-US" sz="2600" b="1" dirty="0" smtClean="0"/>
              <a:t>Local and International campuses</a:t>
            </a:r>
          </a:p>
          <a:p>
            <a:pPr lvl="1"/>
            <a:r>
              <a:rPr lang="en-US" dirty="0" smtClean="0"/>
              <a:t>Mexico, Vietnam, China, Slovakia, Czech Republic, Switzerland</a:t>
            </a:r>
          </a:p>
          <a:p>
            <a:pPr lvl="1"/>
            <a:r>
              <a:rPr lang="en-US" b="1" u="sng" dirty="0" smtClean="0"/>
              <a:t>Library serves</a:t>
            </a:r>
            <a:r>
              <a:rPr lang="en-US" b="1" dirty="0" smtClean="0"/>
              <a:t> </a:t>
            </a:r>
            <a:r>
              <a:rPr lang="en-US" dirty="0" smtClean="0"/>
              <a:t>all North American students (76%)</a:t>
            </a:r>
          </a:p>
          <a:p>
            <a:pPr lvl="2"/>
            <a:r>
              <a:rPr lang="en-US" dirty="0" smtClean="0"/>
              <a:t>Washington  (64%)</a:t>
            </a:r>
          </a:p>
          <a:p>
            <a:pPr lvl="3"/>
            <a:r>
              <a:rPr lang="en-US" dirty="0" smtClean="0"/>
              <a:t>Seattle, WA</a:t>
            </a:r>
          </a:p>
          <a:p>
            <a:pPr lvl="3"/>
            <a:r>
              <a:rPr lang="en-US" dirty="0" smtClean="0"/>
              <a:t>Everett, WA</a:t>
            </a:r>
          </a:p>
          <a:p>
            <a:pPr lvl="3"/>
            <a:r>
              <a:rPr lang="en-US" dirty="0" smtClean="0"/>
              <a:t>Renton, WA</a:t>
            </a:r>
          </a:p>
          <a:p>
            <a:pPr lvl="3"/>
            <a:r>
              <a:rPr lang="en-US" dirty="0"/>
              <a:t>Vancouver, </a:t>
            </a:r>
            <a:r>
              <a:rPr lang="en-US" dirty="0" smtClean="0"/>
              <a:t>WA</a:t>
            </a:r>
          </a:p>
          <a:p>
            <a:pPr lvl="3"/>
            <a:r>
              <a:rPr lang="en-US" dirty="0" smtClean="0"/>
              <a:t>JBLM, WA</a:t>
            </a:r>
          </a:p>
          <a:p>
            <a:pPr lvl="2"/>
            <a:r>
              <a:rPr lang="en-US" dirty="0" smtClean="0"/>
              <a:t>Canada (12%)</a:t>
            </a:r>
          </a:p>
          <a:p>
            <a:pPr lvl="3"/>
            <a:r>
              <a:rPr lang="en-US" dirty="0" smtClean="0"/>
              <a:t>Victoria, BC</a:t>
            </a:r>
          </a:p>
          <a:p>
            <a:pPr lvl="3"/>
            <a:r>
              <a:rPr lang="en-US" dirty="0" smtClean="0"/>
              <a:t>Vancouver, BC</a:t>
            </a:r>
          </a:p>
          <a:p>
            <a:pPr lvl="3"/>
            <a:r>
              <a:rPr lang="en-US" dirty="0" smtClean="0"/>
              <a:t>Edmonton, AB</a:t>
            </a:r>
          </a:p>
          <a:p>
            <a:pPr lvl="3"/>
            <a:r>
              <a:rPr lang="en-US" dirty="0" smtClean="0"/>
              <a:t>Calgary, AB</a:t>
            </a:r>
          </a:p>
        </p:txBody>
      </p:sp>
      <p:sp>
        <p:nvSpPr>
          <p:cNvPr id="7" name="Content Placeholder 6"/>
          <p:cNvSpPr>
            <a:spLocks noGrp="1"/>
          </p:cNvSpPr>
          <p:nvPr>
            <p:ph sz="half" idx="2"/>
          </p:nvPr>
        </p:nvSpPr>
        <p:spPr>
          <a:xfrm>
            <a:off x="7939144" y="2203263"/>
            <a:ext cx="3590956" cy="4537167"/>
          </a:xfrm>
        </p:spPr>
        <p:txBody>
          <a:bodyPr>
            <a:normAutofit fontScale="70000" lnSpcReduction="20000"/>
          </a:bodyPr>
          <a:lstStyle/>
          <a:p>
            <a:pPr marL="0" indent="-45720">
              <a:buNone/>
            </a:pPr>
            <a:r>
              <a:rPr lang="en-US" sz="2600" b="1" dirty="0" smtClean="0"/>
              <a:t>Degrees Programs</a:t>
            </a:r>
          </a:p>
          <a:p>
            <a:pPr marL="560070" lvl="1" indent="-285750">
              <a:buFont typeface="Wingdings" panose="05000000000000000000" pitchFamily="2" charset="2"/>
              <a:buChar char="v"/>
            </a:pPr>
            <a:r>
              <a:rPr lang="en-US" dirty="0" smtClean="0"/>
              <a:t>Business &amp; Management</a:t>
            </a:r>
          </a:p>
          <a:p>
            <a:pPr marL="560070" lvl="1" indent="-285750">
              <a:buFont typeface="Wingdings" panose="05000000000000000000" pitchFamily="2" charset="2"/>
              <a:buChar char="v"/>
            </a:pPr>
            <a:r>
              <a:rPr lang="en-US" dirty="0" smtClean="0"/>
              <a:t>Project Management</a:t>
            </a:r>
          </a:p>
          <a:p>
            <a:pPr marL="560070" lvl="1" indent="-285750">
              <a:buFont typeface="Wingdings" panose="05000000000000000000" pitchFamily="2" charset="2"/>
              <a:buChar char="v"/>
            </a:pPr>
            <a:r>
              <a:rPr lang="en-US" dirty="0" smtClean="0"/>
              <a:t>Professional Leadership</a:t>
            </a:r>
          </a:p>
          <a:p>
            <a:pPr marL="560070" lvl="1" indent="-285750">
              <a:buFont typeface="Wingdings" panose="05000000000000000000" pitchFamily="2" charset="2"/>
              <a:buChar char="v"/>
            </a:pPr>
            <a:r>
              <a:rPr lang="en-US" dirty="0" smtClean="0"/>
              <a:t>Computer and Information Systems</a:t>
            </a:r>
          </a:p>
          <a:p>
            <a:pPr marL="560070" lvl="1" indent="-285750">
              <a:buFont typeface="Wingdings" panose="05000000000000000000" pitchFamily="2" charset="2"/>
              <a:buChar char="v"/>
            </a:pPr>
            <a:r>
              <a:rPr lang="en-US" dirty="0" smtClean="0"/>
              <a:t>Teaching &amp; Education</a:t>
            </a:r>
          </a:p>
          <a:p>
            <a:pPr marL="560070" lvl="1" indent="-285750">
              <a:buFont typeface="Wingdings" panose="05000000000000000000" pitchFamily="2" charset="2"/>
              <a:buChar char="v"/>
            </a:pPr>
            <a:r>
              <a:rPr lang="en-US" dirty="0" smtClean="0"/>
              <a:t>Health and Human Services</a:t>
            </a:r>
            <a:endParaRPr lang="en-US" dirty="0"/>
          </a:p>
          <a:p>
            <a:pPr marL="0" indent="-45720">
              <a:buNone/>
            </a:pPr>
            <a:endParaRPr lang="en-US" dirty="0" smtClean="0"/>
          </a:p>
          <a:p>
            <a:pPr marL="0" indent="-45720">
              <a:buNone/>
            </a:pPr>
            <a:r>
              <a:rPr lang="en-US" sz="2600" b="1" dirty="0" smtClean="0"/>
              <a:t>Instruction Delivery Methods</a:t>
            </a:r>
          </a:p>
          <a:p>
            <a:pPr marL="617220" lvl="1" indent="-342900">
              <a:buFont typeface="Wingdings" panose="05000000000000000000" pitchFamily="2" charset="2"/>
              <a:buChar char="Ø"/>
            </a:pPr>
            <a:r>
              <a:rPr lang="en-US" dirty="0" smtClean="0"/>
              <a:t>In Person: 32%</a:t>
            </a:r>
          </a:p>
          <a:p>
            <a:pPr marL="617220" lvl="1" indent="-342900">
              <a:buFont typeface="Wingdings" panose="05000000000000000000" pitchFamily="2" charset="2"/>
              <a:buChar char="Ø"/>
            </a:pPr>
            <a:r>
              <a:rPr lang="en-US" dirty="0" smtClean="0"/>
              <a:t>Online: 31%</a:t>
            </a:r>
          </a:p>
          <a:p>
            <a:pPr marL="617220" lvl="1" indent="-342900">
              <a:buFont typeface="Wingdings" panose="05000000000000000000" pitchFamily="2" charset="2"/>
              <a:buChar char="Ø"/>
            </a:pPr>
            <a:r>
              <a:rPr lang="en-US" dirty="0" smtClean="0"/>
              <a:t>Hybrid: 16%</a:t>
            </a:r>
          </a:p>
          <a:p>
            <a:pPr marL="617220" lvl="1" indent="-342900">
              <a:buFont typeface="Wingdings" panose="05000000000000000000" pitchFamily="2" charset="2"/>
              <a:buChar char="Ø"/>
            </a:pPr>
            <a:r>
              <a:rPr lang="en-US" dirty="0" smtClean="0"/>
              <a:t>Performance Based: 8%</a:t>
            </a:r>
          </a:p>
          <a:p>
            <a:pPr marL="617220" lvl="1" indent="-342900">
              <a:buFont typeface="Wingdings" panose="05000000000000000000" pitchFamily="2" charset="2"/>
              <a:buChar char="Ø"/>
            </a:pPr>
            <a:r>
              <a:rPr lang="en-US" dirty="0" smtClean="0"/>
              <a:t>Internships &amp; </a:t>
            </a:r>
            <a:r>
              <a:rPr lang="en-US" dirty="0" err="1" smtClean="0"/>
              <a:t>Practica</a:t>
            </a:r>
            <a:r>
              <a:rPr lang="en-US" dirty="0" smtClean="0"/>
              <a:t>: 13%</a:t>
            </a:r>
          </a:p>
        </p:txBody>
      </p:sp>
      <p:sp>
        <p:nvSpPr>
          <p:cNvPr id="8" name="Content Placeholder 5"/>
          <p:cNvSpPr txBox="1">
            <a:spLocks/>
          </p:cNvSpPr>
          <p:nvPr/>
        </p:nvSpPr>
        <p:spPr>
          <a:xfrm>
            <a:off x="4174939" y="2203263"/>
            <a:ext cx="3511824" cy="4537167"/>
          </a:xfrm>
          <a:prstGeom prst="rect">
            <a:avLst/>
          </a:prstGeom>
        </p:spPr>
        <p:txBody>
          <a:bodyPr vert="horz" lIns="91440" tIns="45720" rIns="91440" bIns="45720" rtlCol="0">
            <a:normAutofit lnSpcReduction="1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sz="1800" b="1" dirty="0"/>
              <a:t>Student </a:t>
            </a:r>
            <a:r>
              <a:rPr lang="en-US" sz="1800" b="1" dirty="0" smtClean="0"/>
              <a:t>Population</a:t>
            </a:r>
          </a:p>
          <a:p>
            <a:r>
              <a:rPr lang="en-US" sz="1400" b="1" dirty="0" smtClean="0"/>
              <a:t>Headcount: 6,755</a:t>
            </a:r>
          </a:p>
          <a:p>
            <a:pPr lvl="2"/>
            <a:r>
              <a:rPr lang="en-US" sz="1100" dirty="0" smtClean="0"/>
              <a:t>Full-Time: 21%</a:t>
            </a:r>
          </a:p>
          <a:p>
            <a:pPr lvl="2"/>
            <a:r>
              <a:rPr lang="en-US" sz="1100" dirty="0" smtClean="0"/>
              <a:t>¾ Time: 13%</a:t>
            </a:r>
          </a:p>
          <a:p>
            <a:pPr lvl="2"/>
            <a:r>
              <a:rPr lang="en-US" sz="1100" dirty="0" smtClean="0"/>
              <a:t>½ Time or less: 66%</a:t>
            </a:r>
          </a:p>
          <a:p>
            <a:r>
              <a:rPr lang="en-US" sz="1400" b="1" dirty="0" smtClean="0"/>
              <a:t>Type</a:t>
            </a:r>
          </a:p>
          <a:p>
            <a:pPr lvl="2"/>
            <a:r>
              <a:rPr lang="en-US" sz="1100" dirty="0" smtClean="0"/>
              <a:t>Undergraduate: 45%</a:t>
            </a:r>
          </a:p>
          <a:p>
            <a:pPr lvl="2"/>
            <a:r>
              <a:rPr lang="en-US" sz="1100" dirty="0" smtClean="0"/>
              <a:t>Graduate: 39%</a:t>
            </a:r>
          </a:p>
          <a:p>
            <a:pPr lvl="2"/>
            <a:r>
              <a:rPr lang="en-US" sz="1100" dirty="0" smtClean="0"/>
              <a:t>Doctorate: 4%</a:t>
            </a:r>
          </a:p>
          <a:p>
            <a:pPr lvl="2"/>
            <a:r>
              <a:rPr lang="en-US" sz="1100" dirty="0" smtClean="0"/>
              <a:t>Non-degree Seeking: 12%</a:t>
            </a:r>
          </a:p>
          <a:p>
            <a:r>
              <a:rPr lang="en-US" sz="1400" b="1" dirty="0" smtClean="0"/>
              <a:t>US International Students: </a:t>
            </a:r>
            <a:r>
              <a:rPr lang="en-US" sz="1400" i="1" dirty="0" smtClean="0"/>
              <a:t>629 (9%) </a:t>
            </a:r>
          </a:p>
          <a:p>
            <a:pPr lvl="1"/>
            <a:r>
              <a:rPr lang="en-US" sz="1200" i="1" dirty="0" smtClean="0"/>
              <a:t>From 11 countries</a:t>
            </a:r>
          </a:p>
          <a:p>
            <a:r>
              <a:rPr lang="en-US" sz="1400" b="1" dirty="0" smtClean="0"/>
              <a:t>Veterans &amp; Military Students: </a:t>
            </a:r>
            <a:r>
              <a:rPr lang="en-US" sz="1400" i="1" dirty="0" smtClean="0"/>
              <a:t>468 (7%)</a:t>
            </a:r>
          </a:p>
          <a:p>
            <a:r>
              <a:rPr lang="en-US" sz="1400" b="1" dirty="0" smtClean="0"/>
              <a:t>Average Age (USA/Canada): </a:t>
            </a:r>
            <a:r>
              <a:rPr lang="en-US" sz="1400" i="1" dirty="0" smtClean="0"/>
              <a:t>35 (56% Female, 44% male)</a:t>
            </a:r>
          </a:p>
          <a:p>
            <a:endParaRPr lang="en-US" b="1" dirty="0" smtClean="0"/>
          </a:p>
          <a:p>
            <a:pPr marL="0" indent="0">
              <a:buNone/>
            </a:pPr>
            <a:endParaRPr lang="en-US" b="1" dirty="0"/>
          </a:p>
        </p:txBody>
      </p:sp>
    </p:spTree>
    <p:extLst>
      <p:ext uri="{BB962C8B-B14F-4D97-AF65-F5344CB8AC3E}">
        <p14:creationId xmlns:p14="http://schemas.microsoft.com/office/powerpoint/2010/main" val="180957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dirty="0" smtClean="0"/>
              <a:t>Student Staff</a:t>
            </a:r>
            <a:br>
              <a:rPr lang="en-US" sz="5400" dirty="0" smtClean="0"/>
            </a:br>
            <a:r>
              <a:rPr lang="en-US" sz="3600" dirty="0" smtClean="0"/>
              <a:t>(Library Assistants)</a:t>
            </a:r>
            <a:endParaRPr lang="en-US" dirty="0"/>
          </a:p>
        </p:txBody>
      </p:sp>
      <p:sp>
        <p:nvSpPr>
          <p:cNvPr id="6" name="Text Placeholder 5"/>
          <p:cNvSpPr>
            <a:spLocks noGrp="1"/>
          </p:cNvSpPr>
          <p:nvPr>
            <p:ph type="body" idx="1"/>
          </p:nvPr>
        </p:nvSpPr>
        <p:spPr/>
        <p:txBody>
          <a:bodyPr anchor="ctr">
            <a:normAutofit/>
          </a:bodyPr>
          <a:lstStyle/>
          <a:p>
            <a:r>
              <a:rPr lang="en-US" sz="2800" b="1" dirty="0" smtClean="0">
                <a:solidFill>
                  <a:schemeClr val="accent2">
                    <a:lumMod val="75000"/>
                  </a:schemeClr>
                </a:solidFill>
              </a:rPr>
              <a:t>Duties</a:t>
            </a:r>
            <a:endParaRPr lang="en-US" sz="2800" b="1" dirty="0">
              <a:solidFill>
                <a:schemeClr val="accent2">
                  <a:lumMod val="75000"/>
                </a:schemeClr>
              </a:solidFill>
            </a:endParaRPr>
          </a:p>
        </p:txBody>
      </p:sp>
      <p:sp>
        <p:nvSpPr>
          <p:cNvPr id="7" name="Content Placeholder 6"/>
          <p:cNvSpPr>
            <a:spLocks noGrp="1"/>
          </p:cNvSpPr>
          <p:nvPr>
            <p:ph sz="half" idx="2"/>
          </p:nvPr>
        </p:nvSpPr>
        <p:spPr>
          <a:xfrm>
            <a:off x="3238499" y="3316639"/>
            <a:ext cx="4160520" cy="2779361"/>
          </a:xfrm>
        </p:spPr>
        <p:txBody>
          <a:bodyPr/>
          <a:lstStyle/>
          <a:p>
            <a:r>
              <a:rPr lang="en-US" dirty="0" smtClean="0"/>
              <a:t>First Line Customer Service</a:t>
            </a:r>
          </a:p>
          <a:p>
            <a:r>
              <a:rPr lang="en-US" dirty="0" smtClean="0"/>
              <a:t>Technology Assistance</a:t>
            </a:r>
          </a:p>
          <a:p>
            <a:r>
              <a:rPr lang="en-US" dirty="0" smtClean="0"/>
              <a:t>Interlibrary Loan back-up</a:t>
            </a:r>
          </a:p>
          <a:p>
            <a:r>
              <a:rPr lang="en-US" dirty="0" smtClean="0"/>
              <a:t>Other duties as assigned</a:t>
            </a:r>
          </a:p>
        </p:txBody>
      </p:sp>
      <p:sp>
        <p:nvSpPr>
          <p:cNvPr id="8" name="Text Placeholder 7"/>
          <p:cNvSpPr>
            <a:spLocks noGrp="1"/>
          </p:cNvSpPr>
          <p:nvPr>
            <p:ph type="body" sz="quarter" idx="3"/>
          </p:nvPr>
        </p:nvSpPr>
        <p:spPr>
          <a:xfrm>
            <a:off x="3803395" y="5789811"/>
            <a:ext cx="4160520" cy="823912"/>
          </a:xfrm>
        </p:spPr>
        <p:txBody>
          <a:bodyPr anchor="ctr">
            <a:normAutofit/>
          </a:bodyPr>
          <a:lstStyle/>
          <a:p>
            <a:r>
              <a:rPr lang="en-US" sz="1400" dirty="0">
                <a:solidFill>
                  <a:schemeClr val="accent2">
                    <a:lumMod val="75000"/>
                  </a:schemeClr>
                </a:solidFill>
              </a:rPr>
              <a:t>Linh Hoang (Vietnam, 11 months), Maheesa </a:t>
            </a:r>
            <a:r>
              <a:rPr lang="en-US" sz="1400" dirty="0" smtClean="0">
                <a:solidFill>
                  <a:schemeClr val="accent2">
                    <a:lumMod val="75000"/>
                  </a:schemeClr>
                </a:solidFill>
              </a:rPr>
              <a:t>Maheen (India, 2+ years), Rohan Ali (Pakistan, 2+ months)</a:t>
            </a:r>
            <a:endParaRPr lang="en-US" sz="1400" dirty="0">
              <a:solidFill>
                <a:schemeClr val="accent2">
                  <a:lumMod val="75000"/>
                </a:schemeClr>
              </a:solidFill>
            </a:endParaRPr>
          </a:p>
        </p:txBody>
      </p:sp>
      <p:pic>
        <p:nvPicPr>
          <p:cNvPr id="2" name="Content Placeholder 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73438" y="2207173"/>
            <a:ext cx="3330835" cy="4650828"/>
          </a:xfrm>
        </p:spPr>
      </p:pic>
    </p:spTree>
    <p:extLst>
      <p:ext uri="{BB962C8B-B14F-4D97-AF65-F5344CB8AC3E}">
        <p14:creationId xmlns:p14="http://schemas.microsoft.com/office/powerpoint/2010/main" val="305020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6600" dirty="0" smtClean="0"/>
              <a:t>Hiring		</a:t>
            </a:r>
            <a:r>
              <a:rPr lang="en-US" sz="9800" dirty="0" smtClean="0"/>
              <a:t>&amp;</a:t>
            </a:r>
            <a:r>
              <a:rPr lang="en-US" sz="6600" dirty="0" smtClean="0"/>
              <a:t>		Training</a:t>
            </a:r>
            <a:endParaRPr lang="en-US" sz="6600" dirty="0"/>
          </a:p>
        </p:txBody>
      </p:sp>
      <p:sp>
        <p:nvSpPr>
          <p:cNvPr id="3" name="Text Placeholder 2"/>
          <p:cNvSpPr>
            <a:spLocks noGrp="1"/>
          </p:cNvSpPr>
          <p:nvPr>
            <p:ph type="body" idx="1"/>
          </p:nvPr>
        </p:nvSpPr>
        <p:spPr>
          <a:xfrm>
            <a:off x="2933699" y="2179949"/>
            <a:ext cx="4160520" cy="543646"/>
          </a:xfrm>
        </p:spPr>
        <p:txBody>
          <a:bodyPr anchor="ctr"/>
          <a:lstStyle/>
          <a:p>
            <a:r>
              <a:rPr lang="en-US" b="1" dirty="0" smtClean="0">
                <a:solidFill>
                  <a:schemeClr val="accent2">
                    <a:lumMod val="75000"/>
                  </a:schemeClr>
                </a:solidFill>
              </a:rPr>
              <a:t>Hiring</a:t>
            </a:r>
            <a:endParaRPr lang="en-US" b="1" dirty="0">
              <a:solidFill>
                <a:schemeClr val="accent2">
                  <a:lumMod val="75000"/>
                </a:schemeClr>
              </a:solidFill>
            </a:endParaRPr>
          </a:p>
        </p:txBody>
      </p:sp>
      <p:sp>
        <p:nvSpPr>
          <p:cNvPr id="4" name="Content Placeholder 3"/>
          <p:cNvSpPr>
            <a:spLocks noGrp="1"/>
          </p:cNvSpPr>
          <p:nvPr>
            <p:ph sz="half" idx="2"/>
          </p:nvPr>
        </p:nvSpPr>
        <p:spPr>
          <a:xfrm>
            <a:off x="2933699" y="2772992"/>
            <a:ext cx="4160520" cy="3541361"/>
          </a:xfrm>
        </p:spPr>
        <p:txBody>
          <a:bodyPr>
            <a:normAutofit fontScale="92500"/>
          </a:bodyPr>
          <a:lstStyle/>
          <a:p>
            <a:r>
              <a:rPr lang="en-US" dirty="0" smtClean="0"/>
              <a:t>Interview with an open mind</a:t>
            </a:r>
          </a:p>
          <a:p>
            <a:pPr lvl="2"/>
            <a:r>
              <a:rPr lang="en-US" dirty="0" smtClean="0"/>
              <a:t>Criteria?</a:t>
            </a:r>
          </a:p>
          <a:p>
            <a:pPr lvl="2"/>
            <a:r>
              <a:rPr lang="en-US" dirty="0" smtClean="0"/>
              <a:t>Is there a skill the department needs?</a:t>
            </a:r>
          </a:p>
          <a:p>
            <a:pPr lvl="2"/>
            <a:r>
              <a:rPr lang="en-US" dirty="0" smtClean="0"/>
              <a:t>Don’t rush</a:t>
            </a:r>
          </a:p>
          <a:p>
            <a:r>
              <a:rPr lang="en-US" dirty="0" smtClean="0"/>
              <a:t>Interview questions, if created by library staff, should allow for creative answers.</a:t>
            </a:r>
          </a:p>
          <a:p>
            <a:pPr lvl="2"/>
            <a:r>
              <a:rPr lang="en-US" dirty="0" smtClean="0"/>
              <a:t>Ask current student staff for feedback on questions. Involve them in the hiring process.</a:t>
            </a:r>
            <a:endParaRPr lang="en-US" dirty="0"/>
          </a:p>
        </p:txBody>
      </p:sp>
      <p:sp>
        <p:nvSpPr>
          <p:cNvPr id="5" name="Text Placeholder 4"/>
          <p:cNvSpPr>
            <a:spLocks noGrp="1"/>
          </p:cNvSpPr>
          <p:nvPr>
            <p:ph type="body" sz="quarter" idx="3"/>
          </p:nvPr>
        </p:nvSpPr>
        <p:spPr>
          <a:xfrm>
            <a:off x="7543751" y="2241594"/>
            <a:ext cx="4160520" cy="482001"/>
          </a:xfrm>
        </p:spPr>
        <p:txBody>
          <a:bodyPr anchor="ctr"/>
          <a:lstStyle/>
          <a:p>
            <a:r>
              <a:rPr lang="en-US" b="1" dirty="0" smtClean="0">
                <a:solidFill>
                  <a:schemeClr val="accent2">
                    <a:lumMod val="75000"/>
                  </a:schemeClr>
                </a:solidFill>
              </a:rPr>
              <a:t>Training</a:t>
            </a:r>
            <a:endParaRPr lang="en-US" b="1" dirty="0">
              <a:solidFill>
                <a:schemeClr val="accent2">
                  <a:lumMod val="75000"/>
                </a:schemeClr>
              </a:solidFill>
            </a:endParaRPr>
          </a:p>
        </p:txBody>
      </p:sp>
      <p:sp>
        <p:nvSpPr>
          <p:cNvPr id="6" name="Content Placeholder 5"/>
          <p:cNvSpPr>
            <a:spLocks noGrp="1"/>
          </p:cNvSpPr>
          <p:nvPr>
            <p:ph sz="quarter" idx="4"/>
          </p:nvPr>
        </p:nvSpPr>
        <p:spPr>
          <a:xfrm>
            <a:off x="7543751" y="2772992"/>
            <a:ext cx="4160520" cy="3358867"/>
          </a:xfrm>
        </p:spPr>
        <p:txBody>
          <a:bodyPr>
            <a:normAutofit fontScale="92500"/>
          </a:bodyPr>
          <a:lstStyle/>
          <a:p>
            <a:r>
              <a:rPr lang="en-US" dirty="0" smtClean="0"/>
              <a:t>Train new hires in the important things</a:t>
            </a:r>
          </a:p>
          <a:p>
            <a:pPr lvl="2"/>
            <a:r>
              <a:rPr lang="en-US" dirty="0" smtClean="0"/>
              <a:t>FERPA, dress code, duty expectations</a:t>
            </a:r>
          </a:p>
          <a:p>
            <a:r>
              <a:rPr lang="en-US" dirty="0" smtClean="0"/>
              <a:t>Senior Library Assistant?</a:t>
            </a:r>
          </a:p>
          <a:p>
            <a:pPr lvl="2"/>
            <a:r>
              <a:rPr lang="en-US" dirty="0" smtClean="0"/>
              <a:t>Give someone with experience an chance to lead</a:t>
            </a:r>
          </a:p>
          <a:p>
            <a:r>
              <a:rPr lang="en-US" dirty="0" smtClean="0"/>
              <a:t>If your staff is large enough, make a game out of shelving for the new assistant.</a:t>
            </a:r>
            <a:endParaRPr lang="en-US" dirty="0"/>
          </a:p>
        </p:txBody>
      </p:sp>
      <p:sp>
        <p:nvSpPr>
          <p:cNvPr id="7" name="TextBox 6"/>
          <p:cNvSpPr txBox="1"/>
          <p:nvPr/>
        </p:nvSpPr>
        <p:spPr>
          <a:xfrm>
            <a:off x="1936492" y="6301366"/>
            <a:ext cx="10315453" cy="369332"/>
          </a:xfrm>
          <a:prstGeom prst="rect">
            <a:avLst/>
          </a:prstGeom>
          <a:noFill/>
        </p:spPr>
        <p:txBody>
          <a:bodyPr wrap="none" rtlCol="0">
            <a:spAutoFit/>
          </a:bodyPr>
          <a:lstStyle/>
          <a:p>
            <a:r>
              <a:rPr lang="en-US" dirty="0" smtClean="0">
                <a:solidFill>
                  <a:schemeClr val="accent1"/>
                </a:solidFill>
              </a:rPr>
              <a:t>Tip: If allowed, let a senior L.A.  be involved in all parts of the hiring process, starting with resume review.</a:t>
            </a:r>
            <a:endParaRPr lang="en-US" dirty="0">
              <a:solidFill>
                <a:schemeClr val="accent1"/>
              </a:solidFill>
            </a:endParaRPr>
          </a:p>
        </p:txBody>
      </p:sp>
    </p:spTree>
    <p:extLst>
      <p:ext uri="{BB962C8B-B14F-4D97-AF65-F5344CB8AC3E}">
        <p14:creationId xmlns:p14="http://schemas.microsoft.com/office/powerpoint/2010/main" val="3125626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6600" dirty="0" smtClean="0"/>
              <a:t>Scheduling</a:t>
            </a:r>
            <a:endParaRPr lang="en-US" sz="7200" dirty="0"/>
          </a:p>
        </p:txBody>
      </p:sp>
      <p:sp>
        <p:nvSpPr>
          <p:cNvPr id="3" name="Content Placeholder 2"/>
          <p:cNvSpPr>
            <a:spLocks noGrp="1"/>
          </p:cNvSpPr>
          <p:nvPr>
            <p:ph sz="half" idx="1"/>
          </p:nvPr>
        </p:nvSpPr>
        <p:spPr>
          <a:xfrm>
            <a:off x="2954247" y="2263738"/>
            <a:ext cx="4160520" cy="3908462"/>
          </a:xfrm>
        </p:spPr>
        <p:txBody>
          <a:bodyPr>
            <a:normAutofit fontScale="92500" lnSpcReduction="10000"/>
          </a:bodyPr>
          <a:lstStyle/>
          <a:p>
            <a:r>
              <a:rPr lang="en-US" b="1" dirty="0" smtClean="0">
                <a:solidFill>
                  <a:schemeClr val="accent1"/>
                </a:solidFill>
              </a:rPr>
              <a:t>Balance needs with wants</a:t>
            </a:r>
          </a:p>
          <a:p>
            <a:pPr lvl="1"/>
            <a:r>
              <a:rPr lang="en-US" b="1" dirty="0" smtClean="0">
                <a:solidFill>
                  <a:schemeClr val="accent6">
                    <a:lumMod val="75000"/>
                  </a:schemeClr>
                </a:solidFill>
              </a:rPr>
              <a:t>Needs</a:t>
            </a:r>
          </a:p>
          <a:p>
            <a:pPr lvl="2"/>
            <a:r>
              <a:rPr lang="en-US" dirty="0" smtClean="0"/>
              <a:t>Classes</a:t>
            </a:r>
          </a:p>
          <a:p>
            <a:pPr lvl="2"/>
            <a:r>
              <a:rPr lang="en-US" dirty="0" smtClean="0"/>
              <a:t>School commitments (clubs, committees)</a:t>
            </a:r>
          </a:p>
          <a:p>
            <a:pPr lvl="2"/>
            <a:r>
              <a:rPr lang="en-US" dirty="0" smtClean="0"/>
              <a:t>Pre-existing volunteer work (think of like a 2</a:t>
            </a:r>
            <a:r>
              <a:rPr lang="en-US" baseline="30000" dirty="0" smtClean="0"/>
              <a:t>nd</a:t>
            </a:r>
            <a:r>
              <a:rPr lang="en-US" dirty="0" smtClean="0"/>
              <a:t> job)</a:t>
            </a:r>
          </a:p>
          <a:p>
            <a:pPr lvl="1"/>
            <a:r>
              <a:rPr lang="en-US" b="1" dirty="0" smtClean="0">
                <a:solidFill>
                  <a:schemeClr val="accent6">
                    <a:lumMod val="75000"/>
                  </a:schemeClr>
                </a:solidFill>
              </a:rPr>
              <a:t>Wants</a:t>
            </a:r>
          </a:p>
          <a:p>
            <a:pPr lvl="2"/>
            <a:r>
              <a:rPr lang="en-US" dirty="0" smtClean="0"/>
              <a:t>Late starts/early dismissals</a:t>
            </a:r>
          </a:p>
          <a:p>
            <a:pPr lvl="2"/>
            <a:r>
              <a:rPr lang="en-US" dirty="0" smtClean="0"/>
              <a:t>Vacations</a:t>
            </a:r>
          </a:p>
          <a:p>
            <a:pPr lvl="2"/>
            <a:r>
              <a:rPr lang="en-US" dirty="0" smtClean="0"/>
              <a:t>New </a:t>
            </a:r>
            <a:r>
              <a:rPr lang="en-US" dirty="0"/>
              <a:t>v</a:t>
            </a:r>
            <a:r>
              <a:rPr lang="en-US" dirty="0" smtClean="0"/>
              <a:t>olunteer work</a:t>
            </a:r>
          </a:p>
        </p:txBody>
      </p:sp>
      <p:sp>
        <p:nvSpPr>
          <p:cNvPr id="4" name="Content Placeholder 3"/>
          <p:cNvSpPr>
            <a:spLocks noGrp="1"/>
          </p:cNvSpPr>
          <p:nvPr>
            <p:ph sz="half" idx="2"/>
          </p:nvPr>
        </p:nvSpPr>
        <p:spPr>
          <a:xfrm>
            <a:off x="7543751" y="2277436"/>
            <a:ext cx="4160520" cy="4028114"/>
          </a:xfrm>
        </p:spPr>
        <p:txBody>
          <a:bodyPr>
            <a:normAutofit fontScale="92500" lnSpcReduction="10000"/>
          </a:bodyPr>
          <a:lstStyle/>
          <a:p>
            <a:r>
              <a:rPr lang="en-US" dirty="0" smtClean="0"/>
              <a:t>Ask for a desired schedule and class/school commitment times</a:t>
            </a:r>
          </a:p>
          <a:p>
            <a:pPr lvl="2"/>
            <a:r>
              <a:rPr lang="en-US" dirty="0" smtClean="0"/>
              <a:t>Make no promises</a:t>
            </a:r>
          </a:p>
          <a:p>
            <a:r>
              <a:rPr lang="en-US" dirty="0" smtClean="0"/>
              <a:t>Discuss a schedule with them before making it final, give them </a:t>
            </a:r>
            <a:r>
              <a:rPr lang="en-US" b="1" u="sng" dirty="0" smtClean="0">
                <a:solidFill>
                  <a:schemeClr val="bg2">
                    <a:lumMod val="50000"/>
                  </a:schemeClr>
                </a:solidFill>
              </a:rPr>
              <a:t>OWNERSHIP</a:t>
            </a:r>
            <a:endParaRPr lang="en-US" dirty="0" smtClean="0">
              <a:solidFill>
                <a:schemeClr val="bg2">
                  <a:lumMod val="50000"/>
                </a:schemeClr>
              </a:solidFill>
            </a:endParaRPr>
          </a:p>
          <a:p>
            <a:pPr lvl="2"/>
            <a:r>
              <a:rPr lang="en-US" dirty="0" smtClean="0"/>
              <a:t>There may be a reason they didn’t want to put a request in writing…</a:t>
            </a:r>
          </a:p>
          <a:p>
            <a:r>
              <a:rPr lang="en-US" dirty="0" smtClean="0"/>
              <a:t>You are </a:t>
            </a:r>
            <a:r>
              <a:rPr lang="en-US" b="1" u="sng" dirty="0" smtClean="0">
                <a:solidFill>
                  <a:schemeClr val="accent4">
                    <a:lumMod val="75000"/>
                  </a:schemeClr>
                </a:solidFill>
              </a:rPr>
              <a:t>not</a:t>
            </a:r>
            <a:r>
              <a:rPr lang="en-US" dirty="0" smtClean="0"/>
              <a:t> a </a:t>
            </a:r>
            <a:r>
              <a:rPr lang="en-US" b="1" u="sng" dirty="0" smtClean="0">
                <a:solidFill>
                  <a:schemeClr val="accent4">
                    <a:lumMod val="75000"/>
                  </a:schemeClr>
                </a:solidFill>
              </a:rPr>
              <a:t>DICTATOR</a:t>
            </a:r>
          </a:p>
          <a:p>
            <a:pPr lvl="2"/>
            <a:r>
              <a:rPr lang="en-US" sz="1700" dirty="0" smtClean="0"/>
              <a:t>Be flexible (holidays, birthdays, weddings)</a:t>
            </a:r>
          </a:p>
          <a:p>
            <a:pPr lvl="2"/>
            <a:r>
              <a:rPr lang="en-US" sz="1700" dirty="0" smtClean="0"/>
              <a:t>Late buses happen</a:t>
            </a:r>
            <a:endParaRPr lang="en-US" sz="1700" dirty="0"/>
          </a:p>
        </p:txBody>
      </p:sp>
      <p:sp>
        <p:nvSpPr>
          <p:cNvPr id="5" name="TextBox 4"/>
          <p:cNvSpPr txBox="1"/>
          <p:nvPr/>
        </p:nvSpPr>
        <p:spPr>
          <a:xfrm>
            <a:off x="1396341" y="6405338"/>
            <a:ext cx="9849941" cy="369332"/>
          </a:xfrm>
          <a:prstGeom prst="rect">
            <a:avLst/>
          </a:prstGeom>
          <a:noFill/>
        </p:spPr>
        <p:txBody>
          <a:bodyPr wrap="none" rtlCol="0" anchor="ctr">
            <a:spAutoFit/>
          </a:bodyPr>
          <a:lstStyle/>
          <a:p>
            <a:r>
              <a:rPr lang="en-US" dirty="0" smtClean="0">
                <a:solidFill>
                  <a:schemeClr val="accent1"/>
                </a:solidFill>
              </a:rPr>
              <a:t>Exercise: Give a few students the parameters you work with to create the schedule and let them try it.</a:t>
            </a:r>
            <a:endParaRPr lang="en-US" dirty="0">
              <a:solidFill>
                <a:schemeClr val="accent1"/>
              </a:solidFill>
            </a:endParaRPr>
          </a:p>
        </p:txBody>
      </p:sp>
    </p:spTree>
    <p:extLst>
      <p:ext uri="{BB962C8B-B14F-4D97-AF65-F5344CB8AC3E}">
        <p14:creationId xmlns:p14="http://schemas.microsoft.com/office/powerpoint/2010/main" val="2483786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Talking</a:t>
            </a:r>
            <a:r>
              <a:rPr lang="en-US" dirty="0"/>
              <a:t>	</a:t>
            </a:r>
            <a:r>
              <a:rPr lang="en-US" dirty="0" smtClean="0"/>
              <a:t>	</a:t>
            </a:r>
            <a:r>
              <a:rPr lang="en-US" sz="8800" dirty="0" smtClean="0"/>
              <a:t>&amp;</a:t>
            </a:r>
            <a:r>
              <a:rPr lang="en-US" dirty="0" smtClean="0"/>
              <a:t> 	</a:t>
            </a:r>
            <a:r>
              <a:rPr lang="en-US" sz="5400" dirty="0" smtClean="0"/>
              <a:t>Listening</a:t>
            </a:r>
            <a:endParaRPr lang="en-US" sz="5400" dirty="0"/>
          </a:p>
        </p:txBody>
      </p:sp>
      <p:sp>
        <p:nvSpPr>
          <p:cNvPr id="3" name="Content Placeholder 2"/>
          <p:cNvSpPr>
            <a:spLocks noGrp="1"/>
          </p:cNvSpPr>
          <p:nvPr>
            <p:ph sz="half" idx="1"/>
          </p:nvPr>
        </p:nvSpPr>
        <p:spPr>
          <a:xfrm>
            <a:off x="2933699" y="2438400"/>
            <a:ext cx="4160520" cy="3109646"/>
          </a:xfrm>
        </p:spPr>
        <p:txBody>
          <a:bodyPr/>
          <a:lstStyle/>
          <a:p>
            <a:pPr marL="0" indent="0">
              <a:buNone/>
            </a:pPr>
            <a:r>
              <a:rPr lang="en-US" b="1" dirty="0" smtClean="0">
                <a:solidFill>
                  <a:schemeClr val="accent2">
                    <a:lumMod val="75000"/>
                  </a:schemeClr>
                </a:solidFill>
              </a:rPr>
              <a:t>Work/School/Life Balance</a:t>
            </a:r>
          </a:p>
          <a:p>
            <a:r>
              <a:rPr lang="en-US" dirty="0" smtClean="0"/>
              <a:t>Are there pressures you can give advice on?</a:t>
            </a:r>
          </a:p>
          <a:p>
            <a:r>
              <a:rPr lang="en-US" dirty="0" smtClean="0"/>
              <a:t>Be none-judgmental</a:t>
            </a:r>
            <a:endParaRPr lang="en-US" dirty="0"/>
          </a:p>
          <a:p>
            <a:r>
              <a:rPr lang="en-US" dirty="0" smtClean="0"/>
              <a:t>Give advice where you can, recommend professional assistance if you can’t</a:t>
            </a:r>
            <a:endParaRPr lang="en-US" dirty="0"/>
          </a:p>
        </p:txBody>
      </p:sp>
      <p:sp>
        <p:nvSpPr>
          <p:cNvPr id="4" name="Content Placeholder 3"/>
          <p:cNvSpPr>
            <a:spLocks noGrp="1"/>
          </p:cNvSpPr>
          <p:nvPr>
            <p:ph sz="half" idx="2"/>
          </p:nvPr>
        </p:nvSpPr>
        <p:spPr>
          <a:xfrm>
            <a:off x="7543751" y="2438400"/>
            <a:ext cx="4160520" cy="2976082"/>
          </a:xfrm>
        </p:spPr>
        <p:txBody>
          <a:bodyPr/>
          <a:lstStyle/>
          <a:p>
            <a:pPr marL="0" indent="0">
              <a:buNone/>
            </a:pPr>
            <a:r>
              <a:rPr lang="en-US" b="1" dirty="0" smtClean="0">
                <a:solidFill>
                  <a:schemeClr val="accent2">
                    <a:lumMod val="75000"/>
                  </a:schemeClr>
                </a:solidFill>
              </a:rPr>
              <a:t>Work Quality Issues</a:t>
            </a:r>
          </a:p>
          <a:p>
            <a:r>
              <a:rPr lang="en-US" dirty="0" smtClean="0"/>
              <a:t>Is something within the library making it hard for them to do their job?</a:t>
            </a:r>
          </a:p>
          <a:p>
            <a:pPr lvl="2"/>
            <a:r>
              <a:rPr lang="en-US" dirty="0" smtClean="0"/>
              <a:t>Example: Access to cold food storage and security issues</a:t>
            </a:r>
          </a:p>
        </p:txBody>
      </p:sp>
      <p:sp>
        <p:nvSpPr>
          <p:cNvPr id="5" name="TextBox 4"/>
          <p:cNvSpPr txBox="1"/>
          <p:nvPr/>
        </p:nvSpPr>
        <p:spPr>
          <a:xfrm>
            <a:off x="4274050" y="6488668"/>
            <a:ext cx="4210127" cy="369332"/>
          </a:xfrm>
          <a:prstGeom prst="rect">
            <a:avLst/>
          </a:prstGeom>
          <a:noFill/>
        </p:spPr>
        <p:txBody>
          <a:bodyPr wrap="none" rtlCol="0">
            <a:spAutoFit/>
          </a:bodyPr>
          <a:lstStyle/>
          <a:p>
            <a:r>
              <a:rPr lang="en-US" dirty="0" smtClean="0">
                <a:solidFill>
                  <a:schemeClr val="accent1"/>
                </a:solidFill>
              </a:rPr>
              <a:t>Tip: Have an open door policy and mean it.</a:t>
            </a:r>
            <a:endParaRPr lang="en-US" dirty="0">
              <a:solidFill>
                <a:schemeClr val="accent1"/>
              </a:solidFill>
            </a:endParaRPr>
          </a:p>
        </p:txBody>
      </p:sp>
    </p:spTree>
    <p:extLst>
      <p:ext uri="{BB962C8B-B14F-4D97-AF65-F5344CB8AC3E}">
        <p14:creationId xmlns:p14="http://schemas.microsoft.com/office/powerpoint/2010/main" val="147025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587" y="568345"/>
            <a:ext cx="8796684" cy="1560716"/>
          </a:xfrm>
        </p:spPr>
        <p:txBody>
          <a:bodyPr anchor="ctr">
            <a:noAutofit/>
          </a:bodyPr>
          <a:lstStyle/>
          <a:p>
            <a:r>
              <a:rPr lang="en-US" sz="5400" dirty="0" smtClean="0"/>
              <a:t>What is your super power?</a:t>
            </a:r>
            <a:endParaRPr lang="en-US" sz="5400" dirty="0"/>
          </a:p>
        </p:txBody>
      </p:sp>
      <p:sp>
        <p:nvSpPr>
          <p:cNvPr id="3" name="Content Placeholder 2"/>
          <p:cNvSpPr>
            <a:spLocks noGrp="1"/>
          </p:cNvSpPr>
          <p:nvPr>
            <p:ph sz="half" idx="1"/>
          </p:nvPr>
        </p:nvSpPr>
        <p:spPr>
          <a:xfrm>
            <a:off x="922899" y="2472645"/>
            <a:ext cx="4160520" cy="3657601"/>
          </a:xfrm>
        </p:spPr>
        <p:txBody>
          <a:bodyPr/>
          <a:lstStyle/>
          <a:p>
            <a:pPr marL="0" indent="0">
              <a:buNone/>
            </a:pPr>
            <a:r>
              <a:rPr lang="en-US" sz="2400" b="1" dirty="0" smtClean="0">
                <a:solidFill>
                  <a:schemeClr val="accent1">
                    <a:lumMod val="75000"/>
                  </a:schemeClr>
                </a:solidFill>
              </a:rPr>
              <a:t>Maheesa Maheen</a:t>
            </a:r>
          </a:p>
          <a:p>
            <a:pPr marL="0" indent="0">
              <a:buNone/>
            </a:pPr>
            <a:endParaRPr lang="en-US" b="1" dirty="0" smtClean="0">
              <a:solidFill>
                <a:schemeClr val="accent1">
                  <a:lumMod val="75000"/>
                </a:schemeClr>
              </a:solidFill>
            </a:endParaRPr>
          </a:p>
          <a:p>
            <a:r>
              <a:rPr lang="en-US" b="1" dirty="0" smtClean="0">
                <a:solidFill>
                  <a:schemeClr val="bg2">
                    <a:lumMod val="50000"/>
                  </a:schemeClr>
                </a:solidFill>
              </a:rPr>
              <a:t>Super power</a:t>
            </a:r>
          </a:p>
          <a:p>
            <a:pPr lvl="2"/>
            <a:r>
              <a:rPr lang="en-US" dirty="0" smtClean="0"/>
              <a:t>Entropy wrangler</a:t>
            </a:r>
          </a:p>
          <a:p>
            <a:r>
              <a:rPr lang="en-US" b="1" dirty="0" smtClean="0">
                <a:solidFill>
                  <a:schemeClr val="accent6">
                    <a:lumMod val="75000"/>
                  </a:schemeClr>
                </a:solidFill>
              </a:rPr>
              <a:t>Library use</a:t>
            </a:r>
          </a:p>
          <a:p>
            <a:pPr lvl="2"/>
            <a:r>
              <a:rPr lang="en-US" dirty="0" smtClean="0"/>
              <a:t>Keeps large, possibly chaotic, projects in order</a:t>
            </a:r>
          </a:p>
        </p:txBody>
      </p:sp>
      <p:sp>
        <p:nvSpPr>
          <p:cNvPr id="4" name="Content Placeholder 3"/>
          <p:cNvSpPr>
            <a:spLocks noGrp="1"/>
          </p:cNvSpPr>
          <p:nvPr>
            <p:ph sz="half" idx="2"/>
          </p:nvPr>
        </p:nvSpPr>
        <p:spPr>
          <a:xfrm>
            <a:off x="5591661" y="2472644"/>
            <a:ext cx="6112610" cy="3657601"/>
          </a:xfrm>
        </p:spPr>
        <p:txBody>
          <a:bodyPr/>
          <a:lstStyle/>
          <a:p>
            <a:pPr marL="0" indent="0">
              <a:buNone/>
            </a:pPr>
            <a:r>
              <a:rPr lang="en-US" sz="2400" b="1" dirty="0" smtClean="0">
                <a:solidFill>
                  <a:schemeClr val="accent1">
                    <a:lumMod val="75000"/>
                  </a:schemeClr>
                </a:solidFill>
              </a:rPr>
              <a:t>Linh Hoang</a:t>
            </a:r>
          </a:p>
          <a:p>
            <a:pPr marL="0" indent="0">
              <a:buNone/>
            </a:pPr>
            <a:endParaRPr lang="en-US" b="1" dirty="0" smtClean="0">
              <a:solidFill>
                <a:schemeClr val="accent1">
                  <a:lumMod val="75000"/>
                </a:schemeClr>
              </a:solidFill>
            </a:endParaRPr>
          </a:p>
          <a:p>
            <a:r>
              <a:rPr lang="en-US" b="1" dirty="0" smtClean="0">
                <a:solidFill>
                  <a:schemeClr val="bg2">
                    <a:lumMod val="50000"/>
                  </a:schemeClr>
                </a:solidFill>
              </a:rPr>
              <a:t>Super Power</a:t>
            </a:r>
          </a:p>
          <a:p>
            <a:pPr lvl="2"/>
            <a:r>
              <a:rPr lang="en-US" dirty="0" smtClean="0"/>
              <a:t>Visual Designer</a:t>
            </a:r>
          </a:p>
          <a:p>
            <a:pPr lvl="2"/>
            <a:endParaRPr lang="en-US" sz="1100" dirty="0"/>
          </a:p>
          <a:p>
            <a:r>
              <a:rPr lang="en-US" b="1" dirty="0" smtClean="0">
                <a:solidFill>
                  <a:schemeClr val="accent6">
                    <a:lumMod val="75000"/>
                  </a:schemeClr>
                </a:solidFill>
              </a:rPr>
              <a:t>Library use</a:t>
            </a:r>
          </a:p>
          <a:p>
            <a:pPr lvl="2"/>
            <a:r>
              <a:rPr lang="en-US" dirty="0" smtClean="0"/>
              <a:t>Creates book displays and seasonal decorations</a:t>
            </a:r>
            <a:endParaRPr lang="en-US" dirty="0"/>
          </a:p>
        </p:txBody>
      </p:sp>
      <p:sp>
        <p:nvSpPr>
          <p:cNvPr id="5" name="TextBox 4"/>
          <p:cNvSpPr txBox="1"/>
          <p:nvPr/>
        </p:nvSpPr>
        <p:spPr>
          <a:xfrm>
            <a:off x="888077" y="6405338"/>
            <a:ext cx="10742621" cy="369332"/>
          </a:xfrm>
          <a:prstGeom prst="rect">
            <a:avLst/>
          </a:prstGeom>
          <a:noFill/>
        </p:spPr>
        <p:txBody>
          <a:bodyPr wrap="none" rtlCol="0">
            <a:spAutoFit/>
          </a:bodyPr>
          <a:lstStyle/>
          <a:p>
            <a:r>
              <a:rPr lang="en-US" dirty="0" smtClean="0">
                <a:solidFill>
                  <a:schemeClr val="accent1"/>
                </a:solidFill>
              </a:rPr>
              <a:t>Tip: Students may not know their actual super power, assign them varied tasks before assigning them a specialty.</a:t>
            </a:r>
            <a:endParaRPr lang="en-US"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359" y="2301410"/>
            <a:ext cx="1420735" cy="14207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2936" y="2301410"/>
            <a:ext cx="3095657" cy="2735023"/>
          </a:xfrm>
          <a:prstGeom prst="rect">
            <a:avLst/>
          </a:prstGeom>
        </p:spPr>
      </p:pic>
    </p:spTree>
    <p:extLst>
      <p:ext uri="{BB962C8B-B14F-4D97-AF65-F5344CB8AC3E}">
        <p14:creationId xmlns:p14="http://schemas.microsoft.com/office/powerpoint/2010/main" val="2125420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523</TotalTime>
  <Words>1556</Words>
  <Application>Microsoft Office PowerPoint</Application>
  <PresentationFormat>Widescreen</PresentationFormat>
  <Paragraphs>204</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Bookman Old Style</vt:lpstr>
      <vt:lpstr>Calibri</vt:lpstr>
      <vt:lpstr>Century Schoolbook</vt:lpstr>
      <vt:lpstr>Corbel</vt:lpstr>
      <vt:lpstr>Felix Titling</vt:lpstr>
      <vt:lpstr>Wingdings</vt:lpstr>
      <vt:lpstr>Feathered</vt:lpstr>
      <vt:lpstr>Managing  and  Supporting Student  Staff</vt:lpstr>
      <vt:lpstr>PowerPoint Presentation</vt:lpstr>
      <vt:lpstr>City  University  of  Seattle</vt:lpstr>
      <vt:lpstr>About CityU</vt:lpstr>
      <vt:lpstr>Student Staff (Library Assistants)</vt:lpstr>
      <vt:lpstr>Hiring  &amp;  Training</vt:lpstr>
      <vt:lpstr>Scheduling</vt:lpstr>
      <vt:lpstr>Talking  &amp;  Listening</vt:lpstr>
      <vt:lpstr>What is your super power?</vt:lpstr>
      <vt:lpstr>Be their CHEERLEADER!!</vt:lpstr>
      <vt:lpstr>Show Appreciation</vt:lpstr>
      <vt:lpstr>Bringing it all together…</vt:lpstr>
      <vt:lpstr>CU3/WAUODT</vt:lpstr>
    </vt:vector>
  </TitlesOfParts>
  <Company>City University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Supporting Student Staff</dc:title>
  <dc:creator>Miriam Wnuk</dc:creator>
  <cp:lastModifiedBy>Emily Mason</cp:lastModifiedBy>
  <cp:revision>59</cp:revision>
  <dcterms:created xsi:type="dcterms:W3CDTF">2018-05-18T22:36:27Z</dcterms:created>
  <dcterms:modified xsi:type="dcterms:W3CDTF">2018-12-20T20:34:21Z</dcterms:modified>
</cp:coreProperties>
</file>