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0"/>
  </p:notesMasterIdLst>
  <p:sldIdLst>
    <p:sldId id="256" r:id="rId4"/>
    <p:sldId id="259" r:id="rId5"/>
    <p:sldId id="260" r:id="rId6"/>
    <p:sldId id="325" r:id="rId7"/>
    <p:sldId id="261" r:id="rId8"/>
    <p:sldId id="262" r:id="rId9"/>
    <p:sldId id="317" r:id="rId10"/>
    <p:sldId id="263" r:id="rId11"/>
    <p:sldId id="264" r:id="rId12"/>
    <p:sldId id="314" r:id="rId13"/>
    <p:sldId id="265" r:id="rId14"/>
    <p:sldId id="266" r:id="rId15"/>
    <p:sldId id="322" r:id="rId16"/>
    <p:sldId id="276" r:id="rId17"/>
    <p:sldId id="267" r:id="rId18"/>
    <p:sldId id="319" r:id="rId19"/>
    <p:sldId id="320" r:id="rId20"/>
    <p:sldId id="329" r:id="rId21"/>
    <p:sldId id="326" r:id="rId22"/>
    <p:sldId id="327" r:id="rId23"/>
    <p:sldId id="328" r:id="rId24"/>
    <p:sldId id="316" r:id="rId25"/>
    <p:sldId id="323" r:id="rId26"/>
    <p:sldId id="324" r:id="rId27"/>
    <p:sldId id="318" r:id="rId28"/>
    <p:sldId id="321" r:id="rId29"/>
  </p:sldIdLst>
  <p:sldSz cx="9144000" cy="6858000" type="screen4x3"/>
  <p:notesSz cx="7019925" cy="930592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6688" y="0"/>
            <a:ext cx="3041650" cy="466725"/>
          </a:xfrm>
          <a:prstGeom prst="rect">
            <a:avLst/>
          </a:prstGeom>
        </p:spPr>
        <p:txBody>
          <a:bodyPr vert="horz" wrap="square" lIns="93287" tIns="46644" rIns="93287" bIns="4664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DD022735-681F-4E49-B26E-C201D98872AD}" type="datetimeFigureOut">
              <a:rPr lang="en-US" altLang="en-US"/>
              <a:pPr>
                <a:defRPr/>
              </a:pPr>
              <a:t>12/20/2018</a:t>
            </a:fld>
            <a:endParaRPr lang="en-US" alt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F83E6BD-5405-40E7-BD49-E06D665DF6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AB0F13D-221A-4431-97D1-86DDA12440F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139E4EA-843F-495E-B08F-4927217E6E7F}" type="slidenum">
              <a:rPr lang="en-US" altLang="en-US" smtClean="0">
                <a:latin typeface="Calibri" panose="020F0502020204030204" pitchFamily="34" charset="0"/>
              </a:rPr>
              <a:pPr/>
              <a:t>23</a:t>
            </a:fld>
            <a:endParaRPr lang="en-US" altLang="en-US" smtClean="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C2D079C-17D7-46D7-9F4A-D3BBECEBC96B}" type="slidenum">
              <a:rPr lang="en-US" altLang="en-US" smtClean="0">
                <a:latin typeface="Calibri" panose="020F0502020204030204" pitchFamily="34" charset="0"/>
              </a:rPr>
              <a:pPr/>
              <a:t>24</a:t>
            </a:fld>
            <a:endParaRPr lang="en-US"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74B0399-B752-4754-A633-71EA3F3D7776}"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4F3669-3246-4234-9AF9-B23E7B68A752}"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837AB48-5968-4380-9FBE-82EA1D87F906}"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3FA84B-B553-4DF3-9FC6-658D123E5FB7}" type="slidenum">
              <a:rPr lang="en-US" altLang="en-US" smtClean="0">
                <a:latin typeface="Calibri" panose="020F0502020204030204" pitchFamily="34" charset="0"/>
              </a:rPr>
              <a:pPr/>
              <a:t>11</a:t>
            </a:fld>
            <a:endParaRPr lang="en-US"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6B703C2-034F-48A4-B394-4FE401DB0A5D}"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EA177C-0039-4C04-AE38-23732EEF89CC}" type="slidenum">
              <a:rPr lang="en-US" altLang="en-US" smtClean="0">
                <a:latin typeface="Calibri" panose="020F0502020204030204" pitchFamily="34" charset="0"/>
              </a:rPr>
              <a:pPr/>
              <a:t>14</a:t>
            </a:fld>
            <a:endParaRPr lang="en-US" altLang="en-US"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B0CB3E7-8874-4413-A337-F81EB0D88B9B}" type="slidenum">
              <a:rPr lang="en-US" altLang="en-US" smtClean="0">
                <a:latin typeface="Calibri" panose="020F0502020204030204" pitchFamily="34" charset="0"/>
              </a:rPr>
              <a:pPr/>
              <a:t>15</a:t>
            </a:fld>
            <a:endParaRPr lang="en-US"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238" indent="-290513">
              <a:defRPr>
                <a:solidFill>
                  <a:schemeClr val="tx1"/>
                </a:solidFill>
                <a:latin typeface="Arial" panose="020B0604020202020204" pitchFamily="34" charset="0"/>
                <a:ea typeface="MS PGothic" panose="020B0600070205080204" pitchFamily="34" charset="-128"/>
              </a:defRPr>
            </a:lvl2pPr>
            <a:lvl3pPr marL="1165225" indent="-231775">
              <a:defRPr>
                <a:solidFill>
                  <a:schemeClr val="tx1"/>
                </a:solidFill>
                <a:latin typeface="Arial" panose="020B0604020202020204" pitchFamily="34" charset="0"/>
                <a:ea typeface="MS PGothic" panose="020B0600070205080204" pitchFamily="34" charset="-128"/>
              </a:defRPr>
            </a:lvl3pPr>
            <a:lvl4pPr marL="1631950" indent="-231775">
              <a:defRPr>
                <a:solidFill>
                  <a:schemeClr val="tx1"/>
                </a:solidFill>
                <a:latin typeface="Arial" panose="020B0604020202020204" pitchFamily="34" charset="0"/>
                <a:ea typeface="MS PGothic" panose="020B0600070205080204" pitchFamily="34" charset="-128"/>
              </a:defRPr>
            </a:lvl4pPr>
            <a:lvl5pPr marL="2098675" indent="-231775">
              <a:defRPr>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BCDF01-E761-4B56-BA57-29511959F53D}"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2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8CAD27-C0B7-4284-9A3E-5E39C91853E9}" type="datetimeFigureOut">
              <a:rPr lang="en-US" altLang="en-US"/>
              <a:pPr>
                <a:defRPr/>
              </a:pPr>
              <a:t>12/20/2018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79461A-AFA3-490A-B217-9BFF5C7B2D0B}" type="slidenum">
              <a:rPr lang="en-US" altLang="en-US"/>
              <a:pPr>
                <a:defRPr/>
              </a:pPr>
              <a:t>‹#›</a:t>
            </a:fld>
            <a:endParaRPr lang="en-US" altLang="en-US"/>
          </a:p>
        </p:txBody>
      </p:sp>
    </p:spTree>
    <p:extLst>
      <p:ext uri="{BB962C8B-B14F-4D97-AF65-F5344CB8AC3E}">
        <p14:creationId xmlns:p14="http://schemas.microsoft.com/office/powerpoint/2010/main" val="31859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FEB01A-7385-4F2E-8351-F1F4EE0B605F}" type="datetimeFigureOut">
              <a:rPr lang="en-US" altLang="en-US"/>
              <a:pPr>
                <a:defRPr/>
              </a:pPr>
              <a:t>12/20/2018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4FDD67-7314-4DC5-92A8-15387DF7A818}" type="slidenum">
              <a:rPr lang="en-US" altLang="en-US"/>
              <a:pPr>
                <a:defRPr/>
              </a:pPr>
              <a:t>‹#›</a:t>
            </a:fld>
            <a:endParaRPr lang="en-US" altLang="en-US"/>
          </a:p>
        </p:txBody>
      </p:sp>
    </p:spTree>
    <p:extLst>
      <p:ext uri="{BB962C8B-B14F-4D97-AF65-F5344CB8AC3E}">
        <p14:creationId xmlns:p14="http://schemas.microsoft.com/office/powerpoint/2010/main" val="215060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9F3E7B-EC95-4B2E-B8E0-FA7AB31177B6}" type="datetimeFigureOut">
              <a:rPr lang="en-US" altLang="en-US"/>
              <a:pPr>
                <a:defRPr/>
              </a:pPr>
              <a:t>12/20/2018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57B967-85DE-46C5-946B-19A93CBBA889}" type="slidenum">
              <a:rPr lang="en-US" altLang="en-US"/>
              <a:pPr>
                <a:defRPr/>
              </a:pPr>
              <a:t>‹#›</a:t>
            </a:fld>
            <a:endParaRPr lang="en-US" altLang="en-US"/>
          </a:p>
        </p:txBody>
      </p:sp>
    </p:spTree>
    <p:extLst>
      <p:ext uri="{BB962C8B-B14F-4D97-AF65-F5344CB8AC3E}">
        <p14:creationId xmlns:p14="http://schemas.microsoft.com/office/powerpoint/2010/main" val="220030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090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090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BF5882-B5E6-4E03-846E-40ABDF3F9904}" type="datetimeFigureOut">
              <a:rPr lang="en-US" altLang="en-US"/>
              <a:pPr>
                <a:defRPr/>
              </a:pPr>
              <a:t>12/20/2018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3E3297-7353-4F0E-943E-E2118FDF01E3}" type="slidenum">
              <a:rPr lang="en-US" altLang="en-US"/>
              <a:pPr>
                <a:defRPr/>
              </a:pPr>
              <a:t>‹#›</a:t>
            </a:fld>
            <a:endParaRPr lang="en-US" altLang="en-US"/>
          </a:p>
        </p:txBody>
      </p:sp>
    </p:spTree>
    <p:extLst>
      <p:ext uri="{BB962C8B-B14F-4D97-AF65-F5344CB8AC3E}">
        <p14:creationId xmlns:p14="http://schemas.microsoft.com/office/powerpoint/2010/main" val="380831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27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27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AC2DF7-A62B-42D0-B7B3-F9CC3245D4C6}" type="datetimeFigureOut">
              <a:rPr lang="en-US" altLang="en-US"/>
              <a:pPr>
                <a:defRPr/>
              </a:pPr>
              <a:t>12/20/2018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5CDBBF-096F-40F9-90DE-347C044FA350}" type="slidenum">
              <a:rPr lang="en-US" altLang="en-US"/>
              <a:pPr>
                <a:defRPr/>
              </a:pPr>
              <a:t>‹#›</a:t>
            </a:fld>
            <a:endParaRPr lang="en-US" altLang="en-US"/>
          </a:p>
        </p:txBody>
      </p:sp>
    </p:spTree>
    <p:extLst>
      <p:ext uri="{BB962C8B-B14F-4D97-AF65-F5344CB8AC3E}">
        <p14:creationId xmlns:p14="http://schemas.microsoft.com/office/powerpoint/2010/main" val="244523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1990E5-B1DD-4139-BC85-AF0BAB8E8E94}" type="datetimeFigureOut">
              <a:rPr lang="en-US" altLang="en-US"/>
              <a:pPr>
                <a:defRPr/>
              </a:pPr>
              <a:t>12/20/2018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3DF17B-9506-4DDA-938D-3BE93E1C8D2C}" type="slidenum">
              <a:rPr lang="en-US" altLang="en-US"/>
              <a:pPr>
                <a:defRPr/>
              </a:pPr>
              <a:t>‹#›</a:t>
            </a:fld>
            <a:endParaRPr lang="en-US" altLang="en-US"/>
          </a:p>
        </p:txBody>
      </p:sp>
    </p:spTree>
    <p:extLst>
      <p:ext uri="{BB962C8B-B14F-4D97-AF65-F5344CB8AC3E}">
        <p14:creationId xmlns:p14="http://schemas.microsoft.com/office/powerpoint/2010/main" val="318586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446AFC-FEC6-4AA2-8CAC-C79C0EB565E2}" type="datetimeFigureOut">
              <a:rPr lang="en-US" altLang="en-US"/>
              <a:pPr>
                <a:defRPr/>
              </a:pPr>
              <a:t>12/20/2018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239189-88F2-4CA5-9158-38F7930EEE4D}" type="slidenum">
              <a:rPr lang="en-US" altLang="en-US"/>
              <a:pPr>
                <a:defRPr/>
              </a:pPr>
              <a:t>‹#›</a:t>
            </a:fld>
            <a:endParaRPr lang="en-US" altLang="en-US"/>
          </a:p>
        </p:txBody>
      </p:sp>
    </p:spTree>
    <p:extLst>
      <p:ext uri="{BB962C8B-B14F-4D97-AF65-F5344CB8AC3E}">
        <p14:creationId xmlns:p14="http://schemas.microsoft.com/office/powerpoint/2010/main" val="387794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6288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4667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8200EE-D22D-4AAF-9162-A9317CD5553A}" type="datetimeFigureOut">
              <a:rPr lang="en-US" altLang="en-US"/>
              <a:pPr>
                <a:defRPr/>
              </a:pPr>
              <a:t>12/20/2018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DFA26-7E36-4917-9005-C7E883E5DC68}" type="slidenum">
              <a:rPr lang="en-US" altLang="en-US"/>
              <a:pPr>
                <a:defRPr/>
              </a:pPr>
              <a:t>‹#›</a:t>
            </a:fld>
            <a:endParaRPr lang="en-US" altLang="en-US"/>
          </a:p>
        </p:txBody>
      </p:sp>
    </p:spTree>
    <p:extLst>
      <p:ext uri="{BB962C8B-B14F-4D97-AF65-F5344CB8AC3E}">
        <p14:creationId xmlns:p14="http://schemas.microsoft.com/office/powerpoint/2010/main" val="177075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D57728-2D60-447D-B292-85B067E4FE39}" type="datetimeFigureOut">
              <a:rPr lang="en-US" altLang="en-US"/>
              <a:pPr>
                <a:defRPr/>
              </a:pPr>
              <a:t>12/20/2018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48DAB-E766-4B0E-A2FD-6FDE8B99FCF8}" type="slidenum">
              <a:rPr lang="en-US" altLang="en-US"/>
              <a:pPr>
                <a:defRPr/>
              </a:pPr>
              <a:t>‹#›</a:t>
            </a:fld>
            <a:endParaRPr lang="en-US" altLang="en-US"/>
          </a:p>
        </p:txBody>
      </p:sp>
    </p:spTree>
    <p:extLst>
      <p:ext uri="{BB962C8B-B14F-4D97-AF65-F5344CB8AC3E}">
        <p14:creationId xmlns:p14="http://schemas.microsoft.com/office/powerpoint/2010/main" val="115956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RevisedInteriorLeaterPPT.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87388" y="1817688"/>
            <a:ext cx="7999412"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570663"/>
            <a:ext cx="2133600" cy="2238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F8E8E"/>
                </a:solidFill>
              </a:defRPr>
            </a:lvl1pPr>
          </a:lstStyle>
          <a:p>
            <a:pPr>
              <a:defRPr/>
            </a:pPr>
            <a:fld id="{965EC9D3-B40E-42F0-923E-EA6B106E627F}" type="datetimeFigureOut">
              <a:rPr lang="en-US" altLang="en-US"/>
              <a:pPr>
                <a:defRPr/>
              </a:pPr>
              <a:t>12/20/2018</a:t>
            </a:fld>
            <a:endParaRPr lang="en-US" altLang="en-US"/>
          </a:p>
        </p:txBody>
      </p:sp>
      <p:sp>
        <p:nvSpPr>
          <p:cNvPr id="5" name="Footer Placeholder 4"/>
          <p:cNvSpPr>
            <a:spLocks noGrp="1"/>
          </p:cNvSpPr>
          <p:nvPr>
            <p:ph type="ftr" sz="quarter" idx="3"/>
          </p:nvPr>
        </p:nvSpPr>
        <p:spPr>
          <a:xfrm>
            <a:off x="3124200" y="6570663"/>
            <a:ext cx="2895600" cy="2238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570663"/>
            <a:ext cx="2133600" cy="2238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F8E8E"/>
                </a:solidFill>
              </a:defRPr>
            </a:lvl1pPr>
          </a:lstStyle>
          <a:p>
            <a:pPr>
              <a:defRPr/>
            </a:pPr>
            <a:fld id="{193CF33C-3A08-4918-9156-7824FF47F6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0" fontAlgn="base" hangingPunct="0">
        <a:spcBef>
          <a:spcPct val="0"/>
        </a:spcBef>
        <a:spcAft>
          <a:spcPct val="0"/>
        </a:spcAft>
        <a:defRPr sz="3600" b="1" kern="1200">
          <a:solidFill>
            <a:schemeClr val="tx1"/>
          </a:solidFill>
          <a:latin typeface="+mj-lt"/>
          <a:ea typeface="MS PGothic" panose="020B0600070205080204" pitchFamily="34" charset="-128"/>
          <a:cs typeface="+mj-cs"/>
        </a:defRPr>
      </a:lvl1pPr>
      <a:lvl2pPr algn="l" defTabSz="457200" rtl="0"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2pPr>
      <a:lvl3pPr algn="l" defTabSz="457200" rtl="0"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3pPr>
      <a:lvl4pPr algn="l" defTabSz="457200" rtl="0"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4pPr>
      <a:lvl5pPr algn="l" defTabSz="457200" rtl="0"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5pPr>
      <a:lvl6pPr marL="457200" algn="l" defTabSz="457200" rtl="0" fontAlgn="base">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914400" algn="l" defTabSz="457200" rtl="0" fontAlgn="base">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1371600" algn="l" defTabSz="457200" rtl="0" fontAlgn="base">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1828800" algn="l" defTabSz="457200" rtl="0" fontAlgn="base">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p:titleStyle>
    <p:bodyStyle>
      <a:lvl1pPr marL="174625" indent="-174625"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28650" indent="-230188"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png"/><Relationship Id="rId4" Type="http://schemas.openxmlformats.org/officeDocument/2006/relationships/oleObject" Target="../embeddings/oleObject4.bin"/><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png"/><Relationship Id="rId5" Type="http://schemas.openxmlformats.org/officeDocument/2006/relationships/oleObject" Target="../embeddings/oleObject11.bin"/><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altLang="en-US" smtClean="0">
                <a:solidFill>
                  <a:schemeClr val="bg1"/>
                </a:solidFill>
              </a:rPr>
              <a:t>Presentation Title</a:t>
            </a:r>
          </a:p>
        </p:txBody>
      </p:sp>
      <p:sp>
        <p:nvSpPr>
          <p:cNvPr id="3075" name="Title 1"/>
          <p:cNvSpPr txBox="1">
            <a:spLocks/>
          </p:cNvSpPr>
          <p:nvPr/>
        </p:nvSpPr>
        <p:spPr bwMode="auto">
          <a:xfrm>
            <a:off x="685800" y="3857625"/>
            <a:ext cx="777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000">
                <a:solidFill>
                  <a:schemeClr val="bg1"/>
                </a:solidFill>
              </a:rPr>
              <a:t>Subtitle</a:t>
            </a:r>
          </a:p>
        </p:txBody>
      </p:sp>
      <p:pic>
        <p:nvPicPr>
          <p:cNvPr id="3076" name="Picture 3" descr="Leather_Cover_Librari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 y="989013"/>
            <a:ext cx="843915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2"/>
          <p:cNvSpPr txBox="1">
            <a:spLocks noChangeArrowheads="1"/>
          </p:cNvSpPr>
          <p:nvPr/>
        </p:nvSpPr>
        <p:spPr bwMode="auto">
          <a:xfrm>
            <a:off x="503238" y="1677988"/>
            <a:ext cx="813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3200" b="1">
                <a:solidFill>
                  <a:schemeClr val="bg1"/>
                </a:solidFill>
              </a:rPr>
              <a:t>Let Data Guide Your Policies</a:t>
            </a:r>
          </a:p>
        </p:txBody>
      </p:sp>
      <p:sp>
        <p:nvSpPr>
          <p:cNvPr id="3078" name="TextBox 5"/>
          <p:cNvSpPr txBox="1">
            <a:spLocks noChangeArrowheads="1"/>
          </p:cNvSpPr>
          <p:nvPr/>
        </p:nvSpPr>
        <p:spPr bwMode="auto">
          <a:xfrm>
            <a:off x="612775" y="3021013"/>
            <a:ext cx="7751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000">
                <a:solidFill>
                  <a:schemeClr val="bg1"/>
                </a:solidFill>
              </a:rPr>
              <a:t>Zheng Ye (Lan) Yang</a:t>
            </a:r>
          </a:p>
          <a:p>
            <a:pPr algn="ctr" eaLnBrk="1" hangingPunct="1">
              <a:spcBef>
                <a:spcPct val="0"/>
              </a:spcBef>
              <a:buFontTx/>
              <a:buNone/>
            </a:pPr>
            <a:r>
              <a:rPr lang="en-US" altLang="en-US" sz="2000">
                <a:solidFill>
                  <a:schemeClr val="bg1"/>
                </a:solidFill>
              </a:rPr>
              <a:t>Texas A&amp;M University Libraries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Policy Changes Since June 1, 2016</a:t>
            </a:r>
          </a:p>
        </p:txBody>
      </p:sp>
      <p:sp>
        <p:nvSpPr>
          <p:cNvPr id="16387" name="Content Placeholder 1"/>
          <p:cNvSpPr>
            <a:spLocks noGrp="1"/>
          </p:cNvSpPr>
          <p:nvPr>
            <p:ph idx="1"/>
          </p:nvPr>
        </p:nvSpPr>
        <p:spPr/>
        <p:txBody>
          <a:bodyPr/>
          <a:lstStyle/>
          <a:p>
            <a:r>
              <a:rPr lang="en-US" altLang="en-US" smtClean="0"/>
              <a:t>If the requested item is not on the shelves:</a:t>
            </a:r>
          </a:p>
          <a:p>
            <a:endParaRPr lang="en-US" altLang="en-US" smtClean="0"/>
          </a:p>
          <a:p>
            <a:pPr marL="396875" lvl="1" indent="0">
              <a:buFont typeface="Arial" panose="020B0604020202020204" pitchFamily="34" charset="0"/>
              <a:buNone/>
            </a:pPr>
            <a:r>
              <a:rPr lang="en-US" altLang="en-US" smtClean="0"/>
              <a:t>“</a:t>
            </a:r>
            <a:r>
              <a:rPr lang="en-US" altLang="en-US" sz="2800" smtClean="0"/>
              <a:t>The book is not on the shelves, do you want us to request it from another library?”</a:t>
            </a:r>
          </a:p>
          <a:p>
            <a:pPr marL="396875" lvl="1" indent="0">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87350"/>
            <a:ext cx="8229600" cy="1143000"/>
          </a:xfrm>
        </p:spPr>
        <p:txBody>
          <a:bodyPr/>
          <a:lstStyle/>
          <a:p>
            <a:pPr eaLnBrk="1" hangingPunct="1"/>
            <a:r>
              <a:rPr lang="en-US" altLang="en-US" smtClean="0"/>
              <a:t>Benefits of Email Communications </a:t>
            </a:r>
          </a:p>
        </p:txBody>
      </p:sp>
      <p:sp>
        <p:nvSpPr>
          <p:cNvPr id="14339" name="Content Placeholder 2"/>
          <p:cNvSpPr>
            <a:spLocks noGrp="1"/>
          </p:cNvSpPr>
          <p:nvPr>
            <p:ph idx="1"/>
          </p:nvPr>
        </p:nvSpPr>
        <p:spPr>
          <a:xfrm>
            <a:off x="573088" y="2068513"/>
            <a:ext cx="7997825" cy="3954462"/>
          </a:xfrm>
        </p:spPr>
        <p:txBody>
          <a:bodyPr/>
          <a:lstStyle/>
          <a:p>
            <a:pPr eaLnBrk="1" hangingPunct="1">
              <a:defRPr/>
            </a:pPr>
            <a:r>
              <a:rPr lang="en-US" altLang="en-US" dirty="0" smtClean="0"/>
              <a:t>Help the customers make a conscious choice</a:t>
            </a:r>
          </a:p>
          <a:p>
            <a:pPr marL="0" indent="0" eaLnBrk="1" hangingPunct="1">
              <a:buFont typeface="Arial" panose="020B0604020202020204" pitchFamily="34" charset="0"/>
              <a:buNone/>
              <a:defRPr/>
            </a:pPr>
            <a:endParaRPr lang="en-US" altLang="en-US" dirty="0" smtClean="0"/>
          </a:p>
          <a:p>
            <a:pPr marL="0" indent="0" eaLnBrk="1" hangingPunct="1">
              <a:buFont typeface="Arial" panose="020B0604020202020204" pitchFamily="34" charset="0"/>
              <a:buNone/>
              <a:defRPr/>
            </a:pPr>
            <a:endParaRPr lang="en-US" altLang="en-US" sz="800" dirty="0" smtClean="0"/>
          </a:p>
          <a:p>
            <a:pPr eaLnBrk="1" hangingPunct="1">
              <a:defRPr/>
            </a:pPr>
            <a:r>
              <a:rPr lang="en-US" altLang="en-US" dirty="0" smtClean="0"/>
              <a:t>Notice more customers using the note field when they first initiate the request</a:t>
            </a:r>
            <a:endParaRPr lang="en-US" altLang="en-US" sz="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87363" y="274638"/>
            <a:ext cx="8229600" cy="1143000"/>
          </a:xfrm>
        </p:spPr>
        <p:txBody>
          <a:bodyPr/>
          <a:lstStyle/>
          <a:p>
            <a:pPr eaLnBrk="1" hangingPunct="1"/>
            <a:r>
              <a:rPr lang="en-US" altLang="en-US" smtClean="0"/>
              <a:t>Policy Changes Made a Difference</a:t>
            </a:r>
          </a:p>
        </p:txBody>
      </p:sp>
      <p:graphicFrame>
        <p:nvGraphicFramePr>
          <p:cNvPr id="19459" name="Content Placeholder 3"/>
          <p:cNvGraphicFramePr>
            <a:graphicFrameLocks noGrp="1"/>
          </p:cNvGraphicFramePr>
          <p:nvPr>
            <p:ph idx="1"/>
          </p:nvPr>
        </p:nvGraphicFramePr>
        <p:xfrm>
          <a:off x="436563" y="1260475"/>
          <a:ext cx="2798762" cy="2782888"/>
        </p:xfrm>
        <a:graphic>
          <a:graphicData uri="http://schemas.openxmlformats.org/presentationml/2006/ole">
            <mc:AlternateContent xmlns:mc="http://schemas.openxmlformats.org/markup-compatibility/2006">
              <mc:Choice xmlns:v="urn:schemas-microsoft-com:vml" Requires="v">
                <p:oleObj spid="_x0000_s19466" name="Chart" r:id="rId4" imgW="2804403" imgH="2792210" progId="Excel.Chart.8">
                  <p:embed/>
                </p:oleObj>
              </mc:Choice>
              <mc:Fallback>
                <p:oleObj name="Chart" r:id="rId4" imgW="2804403" imgH="2792210"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563" y="1260475"/>
                        <a:ext cx="2798762"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0" name="Chart 4"/>
          <p:cNvGraphicFramePr>
            <a:graphicFrameLocks/>
          </p:cNvGraphicFramePr>
          <p:nvPr/>
        </p:nvGraphicFramePr>
        <p:xfrm>
          <a:off x="3133725" y="1260475"/>
          <a:ext cx="2906713" cy="2782888"/>
        </p:xfrm>
        <a:graphic>
          <a:graphicData uri="http://schemas.openxmlformats.org/presentationml/2006/ole">
            <mc:AlternateContent xmlns:mc="http://schemas.openxmlformats.org/markup-compatibility/2006">
              <mc:Choice xmlns:v="urn:schemas-microsoft-com:vml" Requires="v">
                <p:oleObj spid="_x0000_s19467" name="Chart" r:id="rId6" imgW="2908044" imgH="2792210" progId="Excel.Chart.8">
                  <p:embed/>
                </p:oleObj>
              </mc:Choice>
              <mc:Fallback>
                <p:oleObj name="Chart" r:id="rId6" imgW="2908044" imgH="2792210" progId="Excel.Chart.8">
                  <p:embed/>
                  <p:pic>
                    <p:nvPicPr>
                      <p:cNvPr id="0"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3725" y="1260475"/>
                        <a:ext cx="290671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1" name="Chart 5"/>
          <p:cNvGraphicFramePr>
            <a:graphicFrameLocks/>
          </p:cNvGraphicFramePr>
          <p:nvPr/>
        </p:nvGraphicFramePr>
        <p:xfrm>
          <a:off x="5395913" y="1260475"/>
          <a:ext cx="3341687" cy="2782888"/>
        </p:xfrm>
        <a:graphic>
          <a:graphicData uri="http://schemas.openxmlformats.org/presentationml/2006/ole">
            <mc:AlternateContent xmlns:mc="http://schemas.openxmlformats.org/markup-compatibility/2006">
              <mc:Choice xmlns:v="urn:schemas-microsoft-com:vml" Requires="v">
                <p:oleObj spid="_x0000_s19468" name="Chart" r:id="rId8" imgW="3346994" imgH="2792210" progId="Excel.Chart.8">
                  <p:embed/>
                </p:oleObj>
              </mc:Choice>
              <mc:Fallback>
                <p:oleObj name="Chart" r:id="rId8" imgW="3346994" imgH="2792210" progId="Excel.Chart.8">
                  <p:embed/>
                  <p:pic>
                    <p:nvPicPr>
                      <p:cNvPr id="0" name="Char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913" y="1260475"/>
                        <a:ext cx="3341687"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Rectangle 1"/>
          <p:cNvSpPr>
            <a:spLocks noChangeArrowheads="1"/>
          </p:cNvSpPr>
          <p:nvPr/>
        </p:nvSpPr>
        <p:spPr bwMode="auto">
          <a:xfrm>
            <a:off x="914400" y="4017963"/>
            <a:ext cx="73453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800"/>
              <a:t>Not picked up items rate was </a:t>
            </a:r>
            <a:r>
              <a:rPr lang="en-US" altLang="en-US" sz="1800" b="1"/>
              <a:t>10.8%</a:t>
            </a:r>
            <a:r>
              <a:rPr lang="en-US" altLang="en-US" sz="1800"/>
              <a:t> from January – May 2016  </a:t>
            </a:r>
          </a:p>
          <a:p>
            <a:pPr>
              <a:spcBef>
                <a:spcPct val="0"/>
              </a:spcBef>
            </a:pPr>
            <a:r>
              <a:rPr lang="en-US" altLang="en-US" sz="1800"/>
              <a:t>After the policy change, it went down to 7.7% from June - December 2016</a:t>
            </a:r>
          </a:p>
          <a:p>
            <a:pPr>
              <a:spcBef>
                <a:spcPct val="0"/>
              </a:spcBef>
            </a:pPr>
            <a:r>
              <a:rPr lang="en-US" altLang="en-US" sz="1800"/>
              <a:t>Not picked up rate has further decreased to </a:t>
            </a:r>
            <a:r>
              <a:rPr lang="en-US" altLang="en-US" sz="1800" b="1"/>
              <a:t>5.3%</a:t>
            </a:r>
            <a:r>
              <a:rPr lang="en-US" altLang="en-US" sz="1800"/>
              <a:t> from June – December 2017, this is a </a:t>
            </a:r>
            <a:r>
              <a:rPr lang="en-US" altLang="en-US" sz="1800" b="1"/>
              <a:t>50% </a:t>
            </a:r>
            <a:r>
              <a:rPr lang="en-US" altLang="en-US" sz="1800"/>
              <a:t>reduction overall</a:t>
            </a:r>
          </a:p>
          <a:p>
            <a:pPr>
              <a:spcBef>
                <a:spcPct val="0"/>
              </a:spcBef>
            </a:pPr>
            <a:r>
              <a:rPr lang="en-US" altLang="en-US" sz="1800"/>
              <a:t>Not picked up rate remains at 5.9% from January – May 2018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Reasons for Not Picking up After Policy Changes</a:t>
            </a:r>
          </a:p>
        </p:txBody>
      </p:sp>
      <p:sp>
        <p:nvSpPr>
          <p:cNvPr id="21507" name="Content Placeholder 2"/>
          <p:cNvSpPr>
            <a:spLocks noGrp="1"/>
          </p:cNvSpPr>
          <p:nvPr>
            <p:ph idx="1"/>
          </p:nvPr>
        </p:nvSpPr>
        <p:spPr/>
        <p:txBody>
          <a:bodyPr/>
          <a:lstStyle/>
          <a:p>
            <a:r>
              <a:rPr lang="en-US" altLang="en-US" smtClean="0"/>
              <a:t>Mirrored the original findings</a:t>
            </a:r>
          </a:p>
          <a:p>
            <a:endParaRPr lang="en-US" altLang="en-US" smtClean="0"/>
          </a:p>
          <a:p>
            <a:r>
              <a:rPr lang="en-US" altLang="en-US" smtClean="0"/>
              <a:t>27% purchased a copy because it took too long</a:t>
            </a:r>
          </a:p>
          <a:p>
            <a:endParaRPr lang="en-US" altLang="en-US" smtClean="0"/>
          </a:p>
          <a:p>
            <a:r>
              <a:rPr lang="en-US" altLang="en-US" smtClean="0"/>
              <a:t>27% thought it took too long, did not indicate they purchased a copy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06413" y="334963"/>
            <a:ext cx="8229600" cy="1143000"/>
          </a:xfrm>
        </p:spPr>
        <p:txBody>
          <a:bodyPr/>
          <a:lstStyle/>
          <a:p>
            <a:pPr eaLnBrk="1" hangingPunct="1"/>
            <a:r>
              <a:rPr lang="en-US" altLang="en-US" smtClean="0"/>
              <a:t>Why TXA Allows Textbook Requests</a:t>
            </a:r>
          </a:p>
        </p:txBody>
      </p:sp>
      <p:sp>
        <p:nvSpPr>
          <p:cNvPr id="22531" name="Content Placeholder 2"/>
          <p:cNvSpPr>
            <a:spLocks noGrp="1"/>
          </p:cNvSpPr>
          <p:nvPr>
            <p:ph idx="1"/>
          </p:nvPr>
        </p:nvSpPr>
        <p:spPr>
          <a:xfrm>
            <a:off x="557213" y="1560513"/>
            <a:ext cx="8129587" cy="4738687"/>
          </a:xfrm>
        </p:spPr>
        <p:txBody>
          <a:bodyPr/>
          <a:lstStyle/>
          <a:p>
            <a:pPr eaLnBrk="1" hangingPunct="1"/>
            <a:r>
              <a:rPr lang="en-US" altLang="en-US" smtClean="0"/>
              <a:t>Filled rate of textbook has always been high</a:t>
            </a:r>
          </a:p>
          <a:p>
            <a:pPr eaLnBrk="1" hangingPunct="1"/>
            <a:endParaRPr lang="en-US" altLang="en-US" sz="800" smtClean="0"/>
          </a:p>
          <a:p>
            <a:pPr eaLnBrk="1" hangingPunct="1"/>
            <a:r>
              <a:rPr lang="en-US" altLang="en-US" smtClean="0"/>
              <a:t>A stunning 97% filled rate during the study period</a:t>
            </a:r>
          </a:p>
          <a:p>
            <a:pPr eaLnBrk="1" hangingPunct="1"/>
            <a:endParaRPr lang="en-US" altLang="en-US" sz="800" smtClean="0"/>
          </a:p>
          <a:p>
            <a:pPr eaLnBrk="1" hangingPunct="1"/>
            <a:r>
              <a:rPr lang="en-US" altLang="en-US" smtClean="0"/>
              <a:t>50% of our customers still asked us to get it from another library, even knowing, it could take weeks with no guarantees of arrival</a:t>
            </a:r>
          </a:p>
          <a:p>
            <a:pPr eaLnBrk="1" hangingPunct="1"/>
            <a:endParaRPr lang="en-US" altLang="en-US" sz="800" smtClean="0"/>
          </a:p>
          <a:p>
            <a:pPr eaLnBrk="1" hangingPunct="1"/>
            <a:r>
              <a:rPr lang="en-US" altLang="en-US" smtClean="0"/>
              <a:t>Only 4.7% (6 books out of 127) were not picked up during the study period</a:t>
            </a:r>
          </a:p>
          <a:p>
            <a:pPr eaLnBrk="1" hangingPunct="1"/>
            <a:endParaRPr lang="en-US" altLang="en-US" sz="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52425"/>
            <a:ext cx="8229600" cy="1143000"/>
          </a:xfrm>
        </p:spPr>
        <p:txBody>
          <a:bodyPr/>
          <a:lstStyle/>
          <a:p>
            <a:pPr eaLnBrk="1" hangingPunct="1"/>
            <a:r>
              <a:rPr lang="en-US" altLang="en-US" smtClean="0"/>
              <a:t>Customers’ Format Preference</a:t>
            </a:r>
          </a:p>
        </p:txBody>
      </p:sp>
      <p:graphicFrame>
        <p:nvGraphicFramePr>
          <p:cNvPr id="24579" name="Content Placeholder 3"/>
          <p:cNvGraphicFramePr>
            <a:graphicFrameLocks noGrp="1"/>
          </p:cNvGraphicFramePr>
          <p:nvPr>
            <p:ph idx="1"/>
          </p:nvPr>
        </p:nvGraphicFramePr>
        <p:xfrm>
          <a:off x="522288" y="1444625"/>
          <a:ext cx="8099425" cy="4762500"/>
        </p:xfrm>
        <a:graphic>
          <a:graphicData uri="http://schemas.openxmlformats.org/presentationml/2006/ole">
            <mc:AlternateContent xmlns:mc="http://schemas.openxmlformats.org/markup-compatibility/2006">
              <mc:Choice xmlns:v="urn:schemas-microsoft-com:vml" Requires="v">
                <p:oleObj spid="_x0000_s24581" name="Chart" r:id="rId4" imgW="8108383" imgH="4773582" progId="Excel.Chart.8">
                  <p:embed/>
                </p:oleObj>
              </mc:Choice>
              <mc:Fallback>
                <p:oleObj name="Chart" r:id="rId4" imgW="8108383" imgH="4773582"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8" y="1444625"/>
                        <a:ext cx="80994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E-books Found in TAMU Collections</a:t>
            </a:r>
          </a:p>
        </p:txBody>
      </p:sp>
      <p:sp>
        <p:nvSpPr>
          <p:cNvPr id="26627" name="Content Placeholder 2"/>
          <p:cNvSpPr>
            <a:spLocks noGrp="1"/>
          </p:cNvSpPr>
          <p:nvPr>
            <p:ph idx="1"/>
          </p:nvPr>
        </p:nvSpPr>
        <p:spPr>
          <a:xfrm>
            <a:off x="687388" y="1417638"/>
            <a:ext cx="7999412" cy="4484687"/>
          </a:xfrm>
        </p:spPr>
        <p:txBody>
          <a:bodyPr/>
          <a:lstStyle/>
          <a:p>
            <a:r>
              <a:rPr lang="en-US" altLang="en-US" smtClean="0"/>
              <a:t>We cancelled 327 print book requests because we found e-book version in our collections</a:t>
            </a:r>
          </a:p>
          <a:p>
            <a:endParaRPr lang="en-US" altLang="en-US" smtClean="0"/>
          </a:p>
          <a:p>
            <a:r>
              <a:rPr lang="en-US" altLang="en-US" smtClean="0"/>
              <a:t>61% responded they still would like a print copy</a:t>
            </a:r>
          </a:p>
          <a:p>
            <a:endParaRPr lang="en-US" altLang="en-US" smtClean="0"/>
          </a:p>
          <a:p>
            <a:r>
              <a:rPr lang="en-US" altLang="en-US" smtClean="0"/>
              <a:t>95% filled rate</a:t>
            </a:r>
          </a:p>
          <a:p>
            <a:endParaRPr lang="en-US" altLang="en-US" smtClean="0"/>
          </a:p>
          <a:p>
            <a:r>
              <a:rPr lang="en-US" altLang="en-US" smtClean="0"/>
              <a:t>14% not picked up rate compared to 5.3% overall not picked up rate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More Workflow Changes</a:t>
            </a:r>
          </a:p>
        </p:txBody>
      </p:sp>
      <p:sp>
        <p:nvSpPr>
          <p:cNvPr id="26627" name="Content Placeholder 2"/>
          <p:cNvSpPr>
            <a:spLocks noGrp="1"/>
          </p:cNvSpPr>
          <p:nvPr>
            <p:ph idx="1"/>
          </p:nvPr>
        </p:nvSpPr>
        <p:spPr>
          <a:xfrm>
            <a:off x="687388" y="1801813"/>
            <a:ext cx="7999412" cy="4100512"/>
          </a:xfrm>
        </p:spPr>
        <p:txBody>
          <a:bodyPr/>
          <a:lstStyle/>
          <a:p>
            <a:pPr>
              <a:defRPr/>
            </a:pPr>
            <a:r>
              <a:rPr lang="en-US" altLang="en-US" dirty="0" smtClean="0"/>
              <a:t>If a request is in “Request Sent” status for two weeks and if it has not been updated to “Shipped” by the lender</a:t>
            </a:r>
          </a:p>
          <a:p>
            <a:pPr>
              <a:defRPr/>
            </a:pPr>
            <a:endParaRPr lang="en-US" altLang="en-US" dirty="0" smtClean="0"/>
          </a:p>
          <a:p>
            <a:pPr>
              <a:defRPr/>
            </a:pPr>
            <a:r>
              <a:rPr lang="en-US" altLang="en-US" dirty="0" smtClean="0"/>
              <a:t>Email the customer to confirm if it is still needed</a:t>
            </a:r>
          </a:p>
          <a:p>
            <a:pPr>
              <a:defRPr/>
            </a:pPr>
            <a:endParaRPr lang="en-US" altLang="en-US" dirty="0"/>
          </a:p>
          <a:p>
            <a:pPr marL="0" indent="0">
              <a:buFont typeface="Arial" panose="020B0604020202020204" pitchFamily="34" charset="0"/>
              <a:buNone/>
              <a:defRPr/>
            </a:pPr>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Number of Loan Requests Not Filled After Two Weeks (3/19-8/1/2018)</a:t>
            </a:r>
          </a:p>
        </p:txBody>
      </p:sp>
      <p:graphicFrame>
        <p:nvGraphicFramePr>
          <p:cNvPr id="28675" name="Content Placeholder 3"/>
          <p:cNvGraphicFramePr>
            <a:graphicFrameLocks noGrp="1"/>
          </p:cNvGraphicFramePr>
          <p:nvPr>
            <p:ph idx="1"/>
          </p:nvPr>
        </p:nvGraphicFramePr>
        <p:xfrm>
          <a:off x="636588" y="1766888"/>
          <a:ext cx="8101012" cy="4186237"/>
        </p:xfrm>
        <a:graphic>
          <a:graphicData uri="http://schemas.openxmlformats.org/presentationml/2006/ole">
            <mc:AlternateContent xmlns:mc="http://schemas.openxmlformats.org/markup-compatibility/2006">
              <mc:Choice xmlns:v="urn:schemas-microsoft-com:vml" Requires="v">
                <p:oleObj spid="_x0000_s28677" name="Chart" r:id="rId3" imgW="8108383" imgH="4194412" progId="Excel.Chart.8">
                  <p:embed/>
                </p:oleObj>
              </mc:Choice>
              <mc:Fallback>
                <p:oleObj name="Chart" r:id="rId3" imgW="8108383" imgH="4194412"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1766888"/>
                        <a:ext cx="8101012"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68275"/>
            <a:ext cx="8229600" cy="2286000"/>
          </a:xfrm>
        </p:spPr>
        <p:txBody>
          <a:bodyPr/>
          <a:lstStyle/>
          <a:p>
            <a:r>
              <a:rPr lang="en-US" altLang="en-US" smtClean="0"/>
              <a:t>Number of  Still Active Two-Week-Old Requests Cancelled By Customers When Promoted by Our Email </a:t>
            </a:r>
          </a:p>
        </p:txBody>
      </p:sp>
      <p:graphicFrame>
        <p:nvGraphicFramePr>
          <p:cNvPr id="29699" name="Content Placeholder 4"/>
          <p:cNvGraphicFramePr>
            <a:graphicFrameLocks noGrp="1"/>
          </p:cNvGraphicFramePr>
          <p:nvPr>
            <p:ph idx="1"/>
          </p:nvPr>
        </p:nvGraphicFramePr>
        <p:xfrm>
          <a:off x="636588" y="2133600"/>
          <a:ext cx="8101012" cy="3819525"/>
        </p:xfrm>
        <a:graphic>
          <a:graphicData uri="http://schemas.openxmlformats.org/presentationml/2006/ole">
            <mc:AlternateContent xmlns:mc="http://schemas.openxmlformats.org/markup-compatibility/2006">
              <mc:Choice xmlns:v="urn:schemas-microsoft-com:vml" Requires="v">
                <p:oleObj spid="_x0000_s29701" name="Chart" r:id="rId3" imgW="8108383" imgH="4194412" progId="Excel.Chart.8">
                  <p:embed/>
                </p:oleObj>
              </mc:Choice>
              <mc:Fallback>
                <p:oleObj name="Chart" r:id="rId3" imgW="8108383" imgH="4194412"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2133600"/>
                        <a:ext cx="8101012"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9900" y="571500"/>
            <a:ext cx="8229600" cy="1143000"/>
          </a:xfrm>
        </p:spPr>
        <p:txBody>
          <a:bodyPr rtlCol="0">
            <a:normAutofit/>
          </a:bodyPr>
          <a:lstStyle/>
          <a:p>
            <a:pPr eaLnBrk="1" fontAlgn="auto" hangingPunct="1">
              <a:spcAft>
                <a:spcPts val="0"/>
              </a:spcAft>
              <a:defRPr/>
            </a:pPr>
            <a:r>
              <a:rPr lang="en-US" dirty="0" smtClean="0">
                <a:ea typeface="+mj-ea"/>
              </a:rPr>
              <a:t>Background Information</a:t>
            </a:r>
            <a:endParaRPr lang="en-US" dirty="0">
              <a:ea typeface="+mj-ea"/>
            </a:endParaRPr>
          </a:p>
        </p:txBody>
      </p:sp>
      <p:sp>
        <p:nvSpPr>
          <p:cNvPr id="4099" name="Content Placeholder 4"/>
          <p:cNvSpPr>
            <a:spLocks noGrp="1"/>
          </p:cNvSpPr>
          <p:nvPr>
            <p:ph idx="1"/>
          </p:nvPr>
        </p:nvSpPr>
        <p:spPr>
          <a:xfrm>
            <a:off x="515938" y="1789113"/>
            <a:ext cx="8112125" cy="4084637"/>
          </a:xfrm>
        </p:spPr>
        <p:txBody>
          <a:bodyPr/>
          <a:lstStyle/>
          <a:p>
            <a:pPr eaLnBrk="1" hangingPunct="1">
              <a:defRPr/>
            </a:pPr>
            <a:r>
              <a:rPr lang="en-US" altLang="en-US" dirty="0" smtClean="0"/>
              <a:t>Resource sharing is one of the most important services that our libraries offer</a:t>
            </a:r>
          </a:p>
          <a:p>
            <a:pPr marL="0" indent="0" eaLnBrk="1" hangingPunct="1">
              <a:buFont typeface="Arial" panose="020B0604020202020204" pitchFamily="34" charset="0"/>
              <a:buNone/>
              <a:defRPr/>
            </a:pPr>
            <a:endParaRPr lang="en-US" altLang="en-US" dirty="0" smtClean="0"/>
          </a:p>
          <a:p>
            <a:pPr eaLnBrk="1" hangingPunct="1">
              <a:defRPr/>
            </a:pPr>
            <a:endParaRPr lang="en-US" altLang="en-US" sz="800" dirty="0" smtClean="0"/>
          </a:p>
          <a:p>
            <a:pPr eaLnBrk="1" hangingPunct="1">
              <a:defRPr/>
            </a:pPr>
            <a:r>
              <a:rPr lang="en-US" altLang="en-US" dirty="0" smtClean="0"/>
              <a:t>Our budget has its limits</a:t>
            </a:r>
          </a:p>
          <a:p>
            <a:pPr marL="0" indent="0" eaLnBrk="1" hangingPunct="1">
              <a:buFont typeface="Arial" panose="020B0604020202020204" pitchFamily="34" charset="0"/>
              <a:buNone/>
              <a:defRPr/>
            </a:pPr>
            <a:endParaRPr lang="en-US" altLang="en-US" dirty="0" smtClean="0"/>
          </a:p>
          <a:p>
            <a:pPr eaLnBrk="1" hangingPunct="1">
              <a:defRPr/>
            </a:pPr>
            <a:endParaRPr lang="en-US" altLang="en-US" sz="800" dirty="0" smtClean="0"/>
          </a:p>
          <a:p>
            <a:pPr eaLnBrk="1" hangingPunct="1">
              <a:defRPr/>
            </a:pPr>
            <a:r>
              <a:rPr lang="en-US" altLang="en-US" dirty="0" smtClean="0"/>
              <a:t>Frustrated to notice many items not picked up and checked out by our customers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Number of Returnables Cancelled Before Being Shipped</a:t>
            </a:r>
          </a:p>
        </p:txBody>
      </p:sp>
      <p:graphicFrame>
        <p:nvGraphicFramePr>
          <p:cNvPr id="30723" name="Content Placeholder 4"/>
          <p:cNvGraphicFramePr>
            <a:graphicFrameLocks noGrp="1"/>
          </p:cNvGraphicFramePr>
          <p:nvPr>
            <p:ph idx="1"/>
          </p:nvPr>
        </p:nvGraphicFramePr>
        <p:xfrm>
          <a:off x="636588" y="1766888"/>
          <a:ext cx="8101012" cy="4186237"/>
        </p:xfrm>
        <a:graphic>
          <a:graphicData uri="http://schemas.openxmlformats.org/presentationml/2006/ole">
            <mc:AlternateContent xmlns:mc="http://schemas.openxmlformats.org/markup-compatibility/2006">
              <mc:Choice xmlns:v="urn:schemas-microsoft-com:vml" Requires="v">
                <p:oleObj spid="_x0000_s30727" name="Chart" r:id="rId3" imgW="8108383" imgH="4194412" progId="Excel.Chart.8">
                  <p:embed/>
                </p:oleObj>
              </mc:Choice>
              <mc:Fallback>
                <p:oleObj name="Chart" r:id="rId3" imgW="8108383" imgH="4194412"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1766888"/>
                        <a:ext cx="8101012"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4" name="Chart 5"/>
          <p:cNvGraphicFramePr>
            <a:graphicFrameLocks/>
          </p:cNvGraphicFramePr>
          <p:nvPr/>
        </p:nvGraphicFramePr>
        <p:xfrm>
          <a:off x="636588" y="2006600"/>
          <a:ext cx="7704137" cy="4232275"/>
        </p:xfrm>
        <a:graphic>
          <a:graphicData uri="http://schemas.openxmlformats.org/presentationml/2006/ole">
            <mc:AlternateContent xmlns:mc="http://schemas.openxmlformats.org/markup-compatibility/2006">
              <mc:Choice xmlns:v="urn:schemas-microsoft-com:vml" Requires="v">
                <p:oleObj spid="_x0000_s30728" name="Chart" r:id="rId5" imgW="7712108" imgH="4237087" progId="Excel.Chart.8">
                  <p:embed/>
                </p:oleObj>
              </mc:Choice>
              <mc:Fallback>
                <p:oleObj name="Chart" r:id="rId5" imgW="7712108" imgH="4237087"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8" y="2006600"/>
                        <a:ext cx="770413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After Email Confirmation, Items Still Not Picked Up by Customers’ Status</a:t>
            </a:r>
          </a:p>
        </p:txBody>
      </p:sp>
      <p:graphicFrame>
        <p:nvGraphicFramePr>
          <p:cNvPr id="31747" name="Content Placeholder 4"/>
          <p:cNvGraphicFramePr>
            <a:graphicFrameLocks noGrp="1"/>
          </p:cNvGraphicFramePr>
          <p:nvPr>
            <p:ph idx="1"/>
          </p:nvPr>
        </p:nvGraphicFramePr>
        <p:xfrm>
          <a:off x="636588" y="1766888"/>
          <a:ext cx="8101012" cy="4186237"/>
        </p:xfrm>
        <a:graphic>
          <a:graphicData uri="http://schemas.openxmlformats.org/presentationml/2006/ole">
            <mc:AlternateContent xmlns:mc="http://schemas.openxmlformats.org/markup-compatibility/2006">
              <mc:Choice xmlns:v="urn:schemas-microsoft-com:vml" Requires="v">
                <p:oleObj spid="_x0000_s31749" name="Chart" r:id="rId3" imgW="8108383" imgH="4194412" progId="Excel.Chart.8">
                  <p:embed/>
                </p:oleObj>
              </mc:Choice>
              <mc:Fallback>
                <p:oleObj name="Chart" r:id="rId3" imgW="8108383" imgH="4194412"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1766888"/>
                        <a:ext cx="8101012"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52425"/>
            <a:ext cx="8229600" cy="1143000"/>
          </a:xfrm>
        </p:spPr>
        <p:txBody>
          <a:bodyPr/>
          <a:lstStyle/>
          <a:p>
            <a:pPr eaLnBrk="1" hangingPunct="1"/>
            <a:r>
              <a:rPr lang="en-US" altLang="en-US" smtClean="0"/>
              <a:t>Alternate Format Choice Added in the Loan Request Form</a:t>
            </a:r>
          </a:p>
        </p:txBody>
      </p:sp>
      <p:pic>
        <p:nvPicPr>
          <p:cNvPr id="32771"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838325"/>
            <a:ext cx="8229600" cy="431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352425"/>
            <a:ext cx="8229600" cy="1143000"/>
          </a:xfrm>
        </p:spPr>
        <p:txBody>
          <a:bodyPr/>
          <a:lstStyle/>
          <a:p>
            <a:pPr eaLnBrk="1" hangingPunct="1"/>
            <a:r>
              <a:rPr lang="en-US" altLang="en-US" smtClean="0"/>
              <a:t>Indicator of Not Acceptance of Alternate Format in ILLiad</a:t>
            </a:r>
          </a:p>
        </p:txBody>
      </p:sp>
      <p:pic>
        <p:nvPicPr>
          <p:cNvPr id="3481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817688"/>
            <a:ext cx="8229600" cy="41560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352425"/>
            <a:ext cx="8229600" cy="1143000"/>
          </a:xfrm>
        </p:spPr>
        <p:txBody>
          <a:bodyPr/>
          <a:lstStyle/>
          <a:p>
            <a:pPr eaLnBrk="1" hangingPunct="1"/>
            <a:r>
              <a:rPr lang="en-US" altLang="en-US" smtClean="0"/>
              <a:t>Indicator of Acceptance of Alternate Format in ILLiad</a:t>
            </a:r>
          </a:p>
        </p:txBody>
      </p:sp>
      <p:pic>
        <p:nvPicPr>
          <p:cNvPr id="3686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74813"/>
            <a:ext cx="8159750" cy="44069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References</a:t>
            </a:r>
          </a:p>
        </p:txBody>
      </p:sp>
      <p:sp>
        <p:nvSpPr>
          <p:cNvPr id="38915" name="Content Placeholder 2"/>
          <p:cNvSpPr>
            <a:spLocks noGrp="1"/>
          </p:cNvSpPr>
          <p:nvPr>
            <p:ph idx="1"/>
          </p:nvPr>
        </p:nvSpPr>
        <p:spPr>
          <a:xfrm>
            <a:off x="687388" y="1417638"/>
            <a:ext cx="7999412" cy="4933950"/>
          </a:xfrm>
        </p:spPr>
        <p:txBody>
          <a:bodyPr/>
          <a:lstStyle/>
          <a:p>
            <a:r>
              <a:rPr lang="en-US" altLang="en-US" sz="2400" smtClean="0"/>
              <a:t>Lars Leon, Nancy Kress, (2012), “Looking at resource sharing costs”, </a:t>
            </a:r>
            <a:r>
              <a:rPr lang="en-US" altLang="en-US" sz="2400" i="1" smtClean="0"/>
              <a:t>Interlending &amp; Document Supply, </a:t>
            </a:r>
            <a:r>
              <a:rPr lang="en-US" altLang="en-US" sz="2400" smtClean="0"/>
              <a:t>Vol. 40, Issue 2, pp. 81-87 </a:t>
            </a:r>
          </a:p>
          <a:p>
            <a:endParaRPr lang="en-US" altLang="en-US" sz="2400" smtClean="0"/>
          </a:p>
          <a:p>
            <a:r>
              <a:rPr lang="en-US" altLang="en-US" sz="2400" smtClean="0"/>
              <a:t> Zheng Ye (Lan) Yang, Douglas Hahn and Elaine Thornton, (2012), “Meeting our customers’ expectations: A follow-up customer satisfaction survey after 10 years of free document delivery and interlibrary loan services at Texas A&amp;M University Libraries”, </a:t>
            </a:r>
            <a:r>
              <a:rPr lang="en-US" altLang="en-US" sz="2400" i="1" smtClean="0"/>
              <a:t>Journal of Interlibrary Loan, Document Delivery &amp; Electronic Reserve, </a:t>
            </a:r>
            <a:r>
              <a:rPr lang="en-US" altLang="en-US" sz="2400" smtClean="0"/>
              <a:t>Vol. 22, Issue 2, pp. 95-110</a:t>
            </a:r>
          </a:p>
          <a:p>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27050" y="3286125"/>
            <a:ext cx="8229600" cy="1143000"/>
          </a:xfrm>
        </p:spPr>
        <p:txBody>
          <a:bodyPr/>
          <a:lstStyle/>
          <a:p>
            <a:pPr algn="ctr"/>
            <a:r>
              <a:rPr lang="en-US" altLang="en-US" sz="6000" smtClean="0"/>
              <a:t>Thank you!</a:t>
            </a:r>
            <a:br>
              <a:rPr lang="en-US" altLang="en-US" sz="6000" smtClean="0"/>
            </a:br>
            <a:r>
              <a:rPr lang="en-US" altLang="en-US" smtClean="0"/>
              <a:t/>
            </a:r>
            <a:br>
              <a:rPr lang="en-US" altLang="en-US" smtClean="0"/>
            </a:br>
            <a:r>
              <a:rPr lang="en-US" altLang="en-US" sz="2400" smtClean="0"/>
              <a:t>Zheng Ye (Lan) Yang</a:t>
            </a:r>
            <a:br>
              <a:rPr lang="en-US" altLang="en-US" sz="2400" smtClean="0"/>
            </a:br>
            <a:r>
              <a:rPr lang="en-US" altLang="en-US" sz="2400" smtClean="0"/>
              <a:t>Director of Document Delivery Services</a:t>
            </a:r>
            <a:br>
              <a:rPr lang="en-US" altLang="en-US" sz="2400" smtClean="0"/>
            </a:br>
            <a:r>
              <a:rPr lang="en-US" altLang="en-US" sz="2400" smtClean="0"/>
              <a:t>Texas A&amp;M University Libraries</a:t>
            </a:r>
            <a:br>
              <a:rPr lang="en-US" altLang="en-US" sz="2400" smtClean="0"/>
            </a:br>
            <a:r>
              <a:rPr lang="en-US" altLang="en-US" sz="2400" smtClean="0"/>
              <a:t>zyang@tamu.edu</a:t>
            </a:r>
            <a:br>
              <a:rPr lang="en-US" altLang="en-US" sz="2400" smtClean="0"/>
            </a:br>
            <a:endParaRPr lang="en-US" alt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96925"/>
            <a:ext cx="8229600" cy="1143000"/>
          </a:xfrm>
        </p:spPr>
        <p:txBody>
          <a:bodyPr/>
          <a:lstStyle/>
          <a:p>
            <a:pPr eaLnBrk="1" hangingPunct="1"/>
            <a:r>
              <a:rPr lang="en-US" altLang="en-US" smtClean="0"/>
              <a:t>Actions Taken</a:t>
            </a:r>
          </a:p>
        </p:txBody>
      </p:sp>
      <p:sp>
        <p:nvSpPr>
          <p:cNvPr id="5123" name="Content Placeholder 2"/>
          <p:cNvSpPr>
            <a:spLocks noGrp="1"/>
          </p:cNvSpPr>
          <p:nvPr>
            <p:ph idx="1"/>
          </p:nvPr>
        </p:nvSpPr>
        <p:spPr>
          <a:xfrm>
            <a:off x="573088" y="1939925"/>
            <a:ext cx="7997825" cy="4379913"/>
          </a:xfrm>
        </p:spPr>
        <p:txBody>
          <a:bodyPr/>
          <a:lstStyle/>
          <a:p>
            <a:pPr eaLnBrk="1" hangingPunct="1"/>
            <a:r>
              <a:rPr lang="en-US" altLang="en-US" smtClean="0"/>
              <a:t>Record each item not picked up on a spreadsheet</a:t>
            </a:r>
          </a:p>
          <a:p>
            <a:pPr eaLnBrk="1" hangingPunct="1"/>
            <a:endParaRPr lang="en-US" altLang="en-US" smtClean="0"/>
          </a:p>
          <a:p>
            <a:pPr eaLnBrk="1" hangingPunct="1"/>
            <a:r>
              <a:rPr lang="en-US" altLang="en-US" smtClean="0"/>
              <a:t>Email the customers, asking why they did not pick up their requested items</a:t>
            </a:r>
          </a:p>
          <a:p>
            <a:pPr eaLnBrk="1" hangingPunct="1"/>
            <a:endParaRPr lang="en-US" altLang="en-US" sz="2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Requests by Customers’ Status</a:t>
            </a:r>
          </a:p>
        </p:txBody>
      </p:sp>
      <p:graphicFrame>
        <p:nvGraphicFramePr>
          <p:cNvPr id="7171" name="Content Placeholder 4"/>
          <p:cNvGraphicFramePr>
            <a:graphicFrameLocks noGrp="1"/>
          </p:cNvGraphicFramePr>
          <p:nvPr>
            <p:ph idx="1"/>
          </p:nvPr>
        </p:nvGraphicFramePr>
        <p:xfrm>
          <a:off x="636588" y="1766888"/>
          <a:ext cx="8101012" cy="4186237"/>
        </p:xfrm>
        <a:graphic>
          <a:graphicData uri="http://schemas.openxmlformats.org/presentationml/2006/ole">
            <mc:AlternateContent xmlns:mc="http://schemas.openxmlformats.org/markup-compatibility/2006">
              <mc:Choice xmlns:v="urn:schemas-microsoft-com:vml" Requires="v">
                <p:oleObj spid="_x0000_s7173" name="Chart" r:id="rId3" imgW="8108383" imgH="4194412" progId="Excel.Chart.8">
                  <p:embed/>
                </p:oleObj>
              </mc:Choice>
              <mc:Fallback>
                <p:oleObj name="Chart" r:id="rId3" imgW="8108383" imgH="4194412"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1766888"/>
                        <a:ext cx="8101012" cy="41862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550"/>
            <a:ext cx="8229600" cy="852488"/>
          </a:xfrm>
        </p:spPr>
        <p:txBody>
          <a:bodyPr rtlCol="0">
            <a:noAutofit/>
          </a:bodyPr>
          <a:lstStyle/>
          <a:p>
            <a:pPr eaLnBrk="1" fontAlgn="auto" hangingPunct="1">
              <a:spcAft>
                <a:spcPts val="0"/>
              </a:spcAft>
              <a:defRPr/>
            </a:pPr>
            <a:r>
              <a:rPr lang="en-US" dirty="0" smtClean="0">
                <a:ea typeface="+mj-ea"/>
              </a:rPr>
              <a:t>Data Revealed</a:t>
            </a:r>
            <a:endParaRPr lang="en-US" dirty="0">
              <a:ea typeface="+mj-ea"/>
            </a:endParaRPr>
          </a:p>
        </p:txBody>
      </p:sp>
      <p:sp>
        <p:nvSpPr>
          <p:cNvPr id="7171" name="Content Placeholder 2"/>
          <p:cNvSpPr>
            <a:spLocks noGrp="1"/>
          </p:cNvSpPr>
          <p:nvPr>
            <p:ph idx="1"/>
          </p:nvPr>
        </p:nvSpPr>
        <p:spPr>
          <a:xfrm>
            <a:off x="612775" y="1371600"/>
            <a:ext cx="8074025" cy="4303713"/>
          </a:xfrm>
        </p:spPr>
        <p:txBody>
          <a:bodyPr/>
          <a:lstStyle/>
          <a:p>
            <a:pPr eaLnBrk="1" hangingPunct="1">
              <a:defRPr/>
            </a:pPr>
            <a:r>
              <a:rPr lang="en-US" altLang="en-US" sz="2700" dirty="0" smtClean="0"/>
              <a:t>11,368 loans were filled during the </a:t>
            </a:r>
            <a:r>
              <a:rPr lang="en-US" altLang="en-US" sz="2700" dirty="0"/>
              <a:t>s</a:t>
            </a:r>
            <a:r>
              <a:rPr lang="en-US" altLang="en-US" sz="2700" dirty="0" smtClean="0"/>
              <a:t>pring semester of 2016</a:t>
            </a:r>
          </a:p>
          <a:p>
            <a:pPr eaLnBrk="1" hangingPunct="1">
              <a:defRPr/>
            </a:pPr>
            <a:r>
              <a:rPr lang="en-US" altLang="en-US" sz="2700" dirty="0" smtClean="0"/>
              <a:t>1,231 or 10.8% items were not picked up</a:t>
            </a:r>
          </a:p>
          <a:p>
            <a:pPr eaLnBrk="1" hangingPunct="1">
              <a:defRPr/>
            </a:pPr>
            <a:r>
              <a:rPr lang="en-US" altLang="en-US" sz="2700" dirty="0" smtClean="0"/>
              <a:t>Not picked up by </a:t>
            </a:r>
          </a:p>
          <a:p>
            <a:pPr lvl="1" eaLnBrk="1" hangingPunct="1">
              <a:defRPr/>
            </a:pPr>
            <a:r>
              <a:rPr lang="en-US" altLang="en-US" sz="2300" dirty="0" smtClean="0"/>
              <a:t>Graduates - 53%; Undergraduates – 41%; Faculty – 5%; Staff - 1%</a:t>
            </a:r>
          </a:p>
          <a:p>
            <a:pPr eaLnBrk="1" hangingPunct="1">
              <a:defRPr/>
            </a:pPr>
            <a:r>
              <a:rPr lang="en-US" altLang="en-US" sz="2700" dirty="0" smtClean="0"/>
              <a:t>Average cost of a borrowing filled loan request is $12.02</a:t>
            </a:r>
          </a:p>
          <a:p>
            <a:pPr eaLnBrk="1" hangingPunct="1">
              <a:defRPr/>
            </a:pPr>
            <a:r>
              <a:rPr lang="en-US" altLang="en-US" sz="2700" dirty="0" smtClean="0"/>
              <a:t>Waste of $14,580</a:t>
            </a:r>
          </a:p>
          <a:p>
            <a:pPr marL="0" indent="0" eaLnBrk="1" hangingPunct="1">
              <a:buFont typeface="Arial" panose="020B0604020202020204" pitchFamily="34" charset="0"/>
              <a:buNone/>
              <a:defRPr/>
            </a:pPr>
            <a:endParaRPr lang="en-US" altLang="en-US" sz="2700" dirty="0" smtClean="0"/>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88" y="615950"/>
            <a:ext cx="8229600" cy="1143000"/>
          </a:xfrm>
        </p:spPr>
        <p:txBody>
          <a:bodyPr rtlCol="0">
            <a:noAutofit/>
          </a:bodyPr>
          <a:lstStyle/>
          <a:p>
            <a:pPr eaLnBrk="1" fontAlgn="auto" hangingPunct="1">
              <a:spcAft>
                <a:spcPts val="0"/>
              </a:spcAft>
              <a:defRPr/>
            </a:pPr>
            <a:r>
              <a:rPr lang="en-US" dirty="0" smtClean="0">
                <a:ea typeface="+mj-ea"/>
              </a:rPr>
              <a:t>Reasons for Not Picking up</a:t>
            </a:r>
            <a:endParaRPr lang="en-US" dirty="0">
              <a:ea typeface="+mj-ea"/>
            </a:endParaRPr>
          </a:p>
        </p:txBody>
      </p:sp>
      <p:graphicFrame>
        <p:nvGraphicFramePr>
          <p:cNvPr id="9219" name="Content Placeholder 3"/>
          <p:cNvGraphicFramePr>
            <a:graphicFrameLocks noGrp="1"/>
          </p:cNvGraphicFramePr>
          <p:nvPr>
            <p:ph idx="1"/>
          </p:nvPr>
        </p:nvGraphicFramePr>
        <p:xfrm>
          <a:off x="636588" y="1766888"/>
          <a:ext cx="8101012" cy="4186237"/>
        </p:xfrm>
        <a:graphic>
          <a:graphicData uri="http://schemas.openxmlformats.org/presentationml/2006/ole">
            <mc:AlternateContent xmlns:mc="http://schemas.openxmlformats.org/markup-compatibility/2006">
              <mc:Choice xmlns:v="urn:schemas-microsoft-com:vml" Requires="v">
                <p:oleObj spid="_x0000_s9221" name="Chart" r:id="rId4" imgW="8108383" imgH="4194412" progId="Excel.Chart.8">
                  <p:embed/>
                </p:oleObj>
              </mc:Choice>
              <mc:Fallback>
                <p:oleObj name="Chart" r:id="rId4" imgW="8108383" imgH="4194412"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766888"/>
                        <a:ext cx="8101012"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How Long Is Considered Too Long</a:t>
            </a:r>
          </a:p>
        </p:txBody>
      </p:sp>
      <p:sp>
        <p:nvSpPr>
          <p:cNvPr id="11267" name="Content Placeholder 2"/>
          <p:cNvSpPr>
            <a:spLocks noGrp="1"/>
          </p:cNvSpPr>
          <p:nvPr>
            <p:ph idx="1"/>
          </p:nvPr>
        </p:nvSpPr>
        <p:spPr/>
        <p:txBody>
          <a:bodyPr/>
          <a:lstStyle/>
          <a:p>
            <a:endParaRPr lang="en-US" altLang="en-US" smtClean="0"/>
          </a:p>
          <a:p>
            <a:endParaRPr lang="en-US" altLang="en-US" smtClean="0"/>
          </a:p>
        </p:txBody>
      </p:sp>
      <p:graphicFrame>
        <p:nvGraphicFramePr>
          <p:cNvPr id="11268" name="Chart 3"/>
          <p:cNvGraphicFramePr>
            <a:graphicFrameLocks/>
          </p:cNvGraphicFramePr>
          <p:nvPr/>
        </p:nvGraphicFramePr>
        <p:xfrm>
          <a:off x="200025" y="1674813"/>
          <a:ext cx="8743950" cy="3508375"/>
        </p:xfrm>
        <a:graphic>
          <a:graphicData uri="http://schemas.openxmlformats.org/presentationml/2006/ole">
            <mc:AlternateContent xmlns:mc="http://schemas.openxmlformats.org/markup-compatibility/2006">
              <mc:Choice xmlns:v="urn:schemas-microsoft-com:vml" Requires="v">
                <p:oleObj spid="_x0000_s11270" name="Chart" r:id="rId3" imgW="8754615" imgH="3517697" progId="Excel.Chart.8">
                  <p:embed/>
                </p:oleObj>
              </mc:Choice>
              <mc:Fallback>
                <p:oleObj name="Chart" r:id="rId3" imgW="8754615" imgH="3517697"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674813"/>
                        <a:ext cx="87439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88" y="519113"/>
            <a:ext cx="8229600" cy="1143000"/>
          </a:xfrm>
        </p:spPr>
        <p:txBody>
          <a:bodyPr rtlCol="0">
            <a:noAutofit/>
          </a:bodyPr>
          <a:lstStyle/>
          <a:p>
            <a:pPr eaLnBrk="1" fontAlgn="auto" hangingPunct="1">
              <a:spcAft>
                <a:spcPts val="0"/>
              </a:spcAft>
              <a:defRPr/>
            </a:pPr>
            <a:r>
              <a:rPr lang="en-US" dirty="0" smtClean="0">
                <a:ea typeface="+mj-ea"/>
              </a:rPr>
              <a:t>Policy Changes Since June 1, 2016</a:t>
            </a:r>
            <a:endParaRPr lang="en-US" dirty="0">
              <a:ea typeface="+mj-ea"/>
            </a:endParaRPr>
          </a:p>
        </p:txBody>
      </p:sp>
      <p:sp>
        <p:nvSpPr>
          <p:cNvPr id="3" name="Content Placeholder 2"/>
          <p:cNvSpPr>
            <a:spLocks noGrp="1"/>
          </p:cNvSpPr>
          <p:nvPr>
            <p:ph idx="1"/>
          </p:nvPr>
        </p:nvSpPr>
        <p:spPr>
          <a:xfrm>
            <a:off x="687388" y="1965325"/>
            <a:ext cx="7999412" cy="4084638"/>
          </a:xfrm>
        </p:spPr>
        <p:txBody>
          <a:bodyPr/>
          <a:lstStyle/>
          <a:p>
            <a:pPr>
              <a:defRPr/>
            </a:pPr>
            <a:r>
              <a:rPr lang="en-US" dirty="0" smtClean="0"/>
              <a:t>If a requested item is found in </a:t>
            </a:r>
            <a:r>
              <a:rPr lang="en-US" dirty="0"/>
              <a:t>C</a:t>
            </a:r>
            <a:r>
              <a:rPr lang="en-US" dirty="0" smtClean="0"/>
              <a:t>ourse Reserve, following email message is sent:</a:t>
            </a:r>
          </a:p>
          <a:p>
            <a:pPr>
              <a:defRPr/>
            </a:pPr>
            <a:endParaRPr lang="en-US" dirty="0"/>
          </a:p>
          <a:p>
            <a:pPr marL="0" indent="0">
              <a:buFont typeface="Arial" panose="020B0604020202020204" pitchFamily="34" charset="0"/>
              <a:buNone/>
              <a:defRPr/>
            </a:pPr>
            <a:r>
              <a:rPr lang="en-US" dirty="0" smtClean="0"/>
              <a:t>	</a:t>
            </a:r>
            <a:r>
              <a:rPr lang="en-US" dirty="0"/>
              <a:t>“We do not retrieve textbooks kept in Course Reserve.  It could take weeks with no guarantees to get it from another library.  Please respond to this email if you still want us to try.”</a:t>
            </a:r>
          </a:p>
          <a:p>
            <a:pPr marL="0" indent="0">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571500"/>
            <a:ext cx="8229600" cy="1143000"/>
          </a:xfrm>
        </p:spPr>
        <p:txBody>
          <a:bodyPr rtlCol="0">
            <a:normAutofit/>
          </a:bodyPr>
          <a:lstStyle/>
          <a:p>
            <a:pPr eaLnBrk="1" fontAlgn="auto" hangingPunct="1">
              <a:spcAft>
                <a:spcPts val="0"/>
              </a:spcAft>
              <a:defRPr/>
            </a:pPr>
            <a:r>
              <a:rPr lang="en-US" dirty="0" smtClean="0">
                <a:ea typeface="+mj-ea"/>
              </a:rPr>
              <a:t>Policy Changes Since June 1, 2016</a:t>
            </a:r>
            <a:endParaRPr lang="en-US" dirty="0">
              <a:ea typeface="+mj-ea"/>
            </a:endParaRPr>
          </a:p>
        </p:txBody>
      </p:sp>
      <p:sp>
        <p:nvSpPr>
          <p:cNvPr id="3" name="Content Placeholder 2"/>
          <p:cNvSpPr>
            <a:spLocks noGrp="1"/>
          </p:cNvSpPr>
          <p:nvPr>
            <p:ph idx="1"/>
          </p:nvPr>
        </p:nvSpPr>
        <p:spPr>
          <a:xfrm>
            <a:off x="687388" y="1817688"/>
            <a:ext cx="7999412" cy="4416425"/>
          </a:xfrm>
        </p:spPr>
        <p:txBody>
          <a:bodyPr/>
          <a:lstStyle/>
          <a:p>
            <a:pPr>
              <a:defRPr/>
            </a:pPr>
            <a:r>
              <a:rPr lang="en-US" dirty="0" smtClean="0"/>
              <a:t>If a customer requests a print book, but we have an e-version:</a:t>
            </a:r>
          </a:p>
          <a:p>
            <a:pPr marL="398462" lvl="1" indent="0">
              <a:buFont typeface="Arial" panose="020B0604020202020204" pitchFamily="34" charset="0"/>
              <a:buNone/>
              <a:defRPr/>
            </a:pPr>
            <a:r>
              <a:rPr lang="en-US" dirty="0" smtClean="0"/>
              <a:t>		“</a:t>
            </a:r>
            <a:r>
              <a:rPr lang="en-US" sz="2800" dirty="0"/>
              <a:t>For expediency, please use the following link to access this </a:t>
            </a:r>
            <a:r>
              <a:rPr lang="en-US" sz="2800" dirty="0" smtClean="0"/>
              <a:t>e-book </a:t>
            </a:r>
            <a:r>
              <a:rPr lang="en-US" sz="2800" dirty="0"/>
              <a:t>owned by TAMU Libraries.  If you would still like us to order the print version, please respond to this email.  In the future, if you only want a print book, please leave a note in the note field as ‘print book only’”</a:t>
            </a:r>
          </a:p>
          <a:p>
            <a:pPr lvl="1">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AMU Palette">
      <a:dk1>
        <a:srgbClr val="332C2C"/>
      </a:dk1>
      <a:lt1>
        <a:sysClr val="window" lastClr="FFFFFF"/>
      </a:lt1>
      <a:dk2>
        <a:srgbClr val="565252"/>
      </a:dk2>
      <a:lt2>
        <a:srgbClr val="D9D9D9"/>
      </a:lt2>
      <a:accent1>
        <a:srgbClr val="500000"/>
      </a:accent1>
      <a:accent2>
        <a:srgbClr val="1D3362"/>
      </a:accent2>
      <a:accent3>
        <a:srgbClr val="FFFFFF"/>
      </a:accent3>
      <a:accent4>
        <a:srgbClr val="D0D0D0"/>
      </a:accent4>
      <a:accent5>
        <a:srgbClr val="444040"/>
      </a:accent5>
      <a:accent6>
        <a:srgbClr val="000000"/>
      </a:accent6>
      <a:hlink>
        <a:srgbClr val="500000"/>
      </a:hlink>
      <a:folHlink>
        <a:srgbClr val="B0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DD6978F62E3B4BA85E7EE239DBF99F" ma:contentTypeVersion="0" ma:contentTypeDescription="Create a new document." ma:contentTypeScope="" ma:versionID="02ad48c962042ba31df52dd6fa150c3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19A210-98D7-451D-BBAA-40E6E56DA848}">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E38BE8A-C2DC-4897-B286-7D212B3E7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5394</TotalTime>
  <Words>706</Words>
  <Application>Microsoft Office PowerPoint</Application>
  <PresentationFormat>On-screen Show (4:3)</PresentationFormat>
  <Paragraphs>98</Paragraphs>
  <Slides>26</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MS PGothic</vt:lpstr>
      <vt:lpstr>Arial</vt:lpstr>
      <vt:lpstr>Calibri</vt:lpstr>
      <vt:lpstr>Office Theme</vt:lpstr>
      <vt:lpstr>Chart</vt:lpstr>
      <vt:lpstr>Presentation Title</vt:lpstr>
      <vt:lpstr>Background Information</vt:lpstr>
      <vt:lpstr>Actions Taken</vt:lpstr>
      <vt:lpstr>Requests by Customers’ Status</vt:lpstr>
      <vt:lpstr>Data Revealed</vt:lpstr>
      <vt:lpstr>Reasons for Not Picking up</vt:lpstr>
      <vt:lpstr>How Long Is Considered Too Long</vt:lpstr>
      <vt:lpstr>Policy Changes Since June 1, 2016</vt:lpstr>
      <vt:lpstr>Policy Changes Since June 1, 2016</vt:lpstr>
      <vt:lpstr>Policy Changes Since June 1, 2016</vt:lpstr>
      <vt:lpstr>Benefits of Email Communications </vt:lpstr>
      <vt:lpstr>Policy Changes Made a Difference</vt:lpstr>
      <vt:lpstr>Reasons for Not Picking up After Policy Changes</vt:lpstr>
      <vt:lpstr>Why TXA Allows Textbook Requests</vt:lpstr>
      <vt:lpstr>Customers’ Format Preference</vt:lpstr>
      <vt:lpstr>E-books Found in TAMU Collections</vt:lpstr>
      <vt:lpstr>More Workflow Changes</vt:lpstr>
      <vt:lpstr>Number of Loan Requests Not Filled After Two Weeks (3/19-8/1/2018)</vt:lpstr>
      <vt:lpstr>Number of  Still Active Two-Week-Old Requests Cancelled By Customers When Promoted by Our Email </vt:lpstr>
      <vt:lpstr>Number of Returnables Cancelled Before Being Shipped</vt:lpstr>
      <vt:lpstr>After Email Confirmation, Items Still Not Picked Up by Customers’ Status</vt:lpstr>
      <vt:lpstr>Alternate Format Choice Added in the Loan Request Form</vt:lpstr>
      <vt:lpstr>Indicator of Not Acceptance of Alternate Format in ILLiad</vt:lpstr>
      <vt:lpstr>Indicator of Acceptance of Alternate Format in ILLiad</vt:lpstr>
      <vt:lpstr>References</vt:lpstr>
      <vt:lpstr>Thank you!  Zheng Ye (Lan) Yang Director of Document Delivery Services Texas A&amp;M University Libraries zyang@tamu.edu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Emily Mason</cp:lastModifiedBy>
  <cp:revision>326</cp:revision>
  <cp:lastPrinted>2016-03-14T20:16:54Z</cp:lastPrinted>
  <dcterms:created xsi:type="dcterms:W3CDTF">2013-01-30T18:40:09Z</dcterms:created>
  <dcterms:modified xsi:type="dcterms:W3CDTF">2018-12-20T20:32:59Z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0x01010071DD6978F62E3B4BA85E7EE239DBF99F</vt:lpwstr>
  </property>
</Properties>
</file>